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5" r:id="rId5"/>
    <p:sldId id="355" r:id="rId6"/>
    <p:sldId id="307" r:id="rId7"/>
    <p:sldId id="354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56" r:id="rId22"/>
    <p:sldId id="357" r:id="rId23"/>
    <p:sldId id="372" r:id="rId24"/>
    <p:sldId id="371" r:id="rId25"/>
    <p:sldId id="353" r:id="rId26"/>
    <p:sldId id="259" r:id="rId2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 varScale="1">
        <p:scale>
          <a:sx n="103" d="100"/>
          <a:sy n="103" d="100"/>
        </p:scale>
        <p:origin x="22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21/02/2016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21/02/2016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21/02/2016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21/02/2016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21/02/2016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21/02/2016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21/02/2016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21/02/2016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21/02/2016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21/02/2016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21/02/2016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21/02/2016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BIRT Reporting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762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need to create a new Report Project and after that we can start creating reports.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creating reports we can start working from a blank report or a template.</a:t>
            </a:r>
          </a:p>
          <a:p>
            <a:endParaRPr lang="en-US" sz="13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667000"/>
            <a:ext cx="3810000" cy="403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8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51" y="1828800"/>
            <a:ext cx="710794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8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need to define data sources from where to extract data.</a:t>
            </a:r>
            <a:endParaRPr lang="en-US" sz="13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52" y="3352800"/>
            <a:ext cx="2675748" cy="12199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438400"/>
            <a:ext cx="4796163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5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data set identifies the data to retrieve from the data source.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your report connects to a JDBC data source, we use a SQL SELECT statement to specify the data to retrieve.</a:t>
            </a:r>
            <a:endParaRPr lang="en-US" sz="13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90800"/>
            <a:ext cx="6791325" cy="39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533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From the Palette Window we can drag &amp; drop components in order to build the report.</a:t>
            </a:r>
            <a:endParaRPr lang="en-US" sz="1300" dirty="0" smtClean="0">
              <a:solidFill>
                <a:srgbClr val="3C579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743200"/>
            <a:ext cx="3200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0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57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drag and drop a table component and bind it to the Data Set component defined.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3276600"/>
            <a:ext cx="8886825" cy="18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57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Using the Property Editor we can edit various properties of the elements used in the reports.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018674"/>
            <a:ext cx="8515350" cy="268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57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perform sorting using “Sorting ” TAB from Table Properties Editor.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404188"/>
            <a:ext cx="77914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0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05000"/>
            <a:ext cx="8686800" cy="457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build expressions using the Builder. 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272" y="2209800"/>
            <a:ext cx="5627728" cy="457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9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DataSource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05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BIRT Report Designer provides wizards to set up access to the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following types of data sources: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JDBC </a:t>
            </a:r>
            <a:r>
              <a:rPr lang="en-US" sz="1400" dirty="0">
                <a:solidFill>
                  <a:srgbClr val="3C5790"/>
                </a:solidFill>
              </a:rPr>
              <a:t>data sources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Text </a:t>
            </a:r>
            <a:r>
              <a:rPr lang="en-US" sz="1400" dirty="0">
                <a:solidFill>
                  <a:srgbClr val="3C5790"/>
                </a:solidFill>
              </a:rPr>
              <a:t>files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XML </a:t>
            </a:r>
            <a:r>
              <a:rPr lang="en-US" sz="1400" dirty="0">
                <a:solidFill>
                  <a:srgbClr val="3C5790"/>
                </a:solidFill>
              </a:rPr>
              <a:t>documents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Web </a:t>
            </a:r>
            <a:r>
              <a:rPr lang="en-US" sz="1400" dirty="0">
                <a:solidFill>
                  <a:srgbClr val="3C5790"/>
                </a:solidFill>
              </a:rPr>
              <a:t>services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950931"/>
            <a:ext cx="53625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240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en-US" sz="1600" dirty="0" smtClean="0">
                <a:solidFill>
                  <a:srgbClr val="3C5790"/>
                </a:solidFill>
              </a:rPr>
              <a:t>BIRT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Features</a:t>
            </a:r>
            <a:endParaRPr lang="en-US" sz="1600" dirty="0" smtClean="0">
              <a:solidFill>
                <a:srgbClr val="3C5790"/>
              </a:solidFill>
            </a:endParaRPr>
          </a:p>
          <a:p>
            <a:r>
              <a:rPr lang="en-US" sz="1600" dirty="0" smtClean="0">
                <a:solidFill>
                  <a:srgbClr val="3C5790"/>
                </a:solidFill>
              </a:rPr>
              <a:t>Basics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en-US" sz="1600" dirty="0" err="1" smtClean="0">
                <a:solidFill>
                  <a:srgbClr val="3C5790"/>
                </a:solidFill>
              </a:rPr>
              <a:t>DataSource</a:t>
            </a:r>
            <a:endParaRPr lang="en-US" sz="1600" dirty="0" smtClean="0">
              <a:solidFill>
                <a:srgbClr val="3C5790"/>
              </a:solidFill>
            </a:endParaRPr>
          </a:p>
          <a:p>
            <a:r>
              <a:rPr lang="en-US" sz="1600" dirty="0" err="1" smtClean="0">
                <a:solidFill>
                  <a:srgbClr val="3C5790"/>
                </a:solidFill>
              </a:rPr>
              <a:t>DataSet</a:t>
            </a:r>
            <a:endParaRPr lang="en-US" sz="1600" dirty="0" smtClean="0">
              <a:solidFill>
                <a:srgbClr val="3C5790"/>
              </a:solidFill>
            </a:endParaRPr>
          </a:p>
          <a:p>
            <a:r>
              <a:rPr lang="en-US" sz="1600" dirty="0" smtClean="0">
                <a:solidFill>
                  <a:srgbClr val="3C5790"/>
                </a:solidFill>
              </a:rPr>
              <a:t>Binding Data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DataSource</a:t>
            </a:r>
            <a:r>
              <a:rPr lang="en-US" sz="3200" dirty="0" smtClean="0">
                <a:solidFill>
                  <a:schemeClr val="bg1"/>
                </a:solidFill>
              </a:rPr>
              <a:t>(cont</a:t>
            </a:r>
            <a:r>
              <a:rPr lang="en-US" sz="3200" dirty="0" smtClean="0">
                <a:solidFill>
                  <a:schemeClr val="bg1"/>
                </a:solidFill>
              </a:rPr>
              <a:t>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When creating a JDBC data source in BIRT, we select the driver class and provide a URL to connect to the database.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2903376"/>
            <a:ext cx="51244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DataSet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data set is an object that defines all the data that is available to a report.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create a data set, we must have an existing BIRT data source.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create multiple data sets that use a single data source.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DataSet</a:t>
            </a:r>
            <a:r>
              <a:rPr lang="en-US" sz="3200" dirty="0" smtClean="0">
                <a:solidFill>
                  <a:schemeClr val="bg1"/>
                </a:solidFill>
              </a:rPr>
              <a:t>(cont</a:t>
            </a:r>
            <a:r>
              <a:rPr lang="en-US" sz="3200" dirty="0" smtClean="0">
                <a:solidFill>
                  <a:schemeClr val="bg1"/>
                </a:solidFill>
              </a:rPr>
              <a:t>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1829151"/>
            <a:ext cx="5495925" cy="502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Binding Data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733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data sets that we create provide the data we want to use in a report.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Before we can use or display this data in a report, we must first create the necessary data bindings.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Data binding defines an expression that specifies what data to display.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4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Binding </a:t>
            </a:r>
            <a:r>
              <a:rPr lang="en-US" sz="3200" dirty="0" smtClean="0">
                <a:solidFill>
                  <a:schemeClr val="bg1"/>
                </a:solidFill>
              </a:rPr>
              <a:t>Data(cont.)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1" y="1981200"/>
            <a:ext cx="6629399" cy="48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Easy to use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IDE based on Eclipse.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</a:t>
            </a:r>
            <a:r>
              <a:rPr lang="en-US" sz="1600" dirty="0" smtClean="0">
                <a:solidFill>
                  <a:schemeClr val="bg1"/>
                </a:solidFill>
              </a:rPr>
              <a:t>en.wikipedia.org/wiki/BIRT_Project</a:t>
            </a:r>
          </a:p>
          <a:p>
            <a:r>
              <a:rPr lang="en-US" sz="1600" dirty="0">
                <a:solidFill>
                  <a:schemeClr val="bg1"/>
                </a:solidFill>
              </a:rPr>
              <a:t>BIRT A Field Guide, 3rd Edition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BIRT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3622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Business Intelligence and Reporting Tools (BIRT) Project is an open source project.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provides reporting and business intelligence capabilities for rich client and web applications, especially those based on Java and Java EE.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BIRT is a top-level software project within the Eclipse Foundation.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4290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BIRT is based on Eclipse IDE and Rich Client Platform (RCP) technology.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BIRT reports relies on 2 designer applications: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BIRT </a:t>
            </a:r>
            <a:r>
              <a:rPr lang="en-US" sz="1400" b="1" dirty="0">
                <a:solidFill>
                  <a:srgbClr val="3C5790"/>
                </a:solidFill>
              </a:rPr>
              <a:t>Report Designer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BIRT </a:t>
            </a:r>
            <a:r>
              <a:rPr lang="en-US" sz="1400" b="1" dirty="0">
                <a:solidFill>
                  <a:srgbClr val="3C5790"/>
                </a:solidFill>
              </a:rPr>
              <a:t>RCP Report Designer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developer uses the designer to build a BIRT report design and preview it.</a:t>
            </a:r>
            <a:endParaRPr lang="fr-CA" sz="11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Features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4290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BIRT Report Designer consists of the following components:</a:t>
            </a:r>
          </a:p>
          <a:p>
            <a:pPr lvl="1"/>
            <a:r>
              <a:rPr lang="en-US" sz="1300" b="1" dirty="0" smtClean="0">
                <a:solidFill>
                  <a:srgbClr val="3C5790"/>
                </a:solidFill>
              </a:rPr>
              <a:t>Eclipse </a:t>
            </a:r>
            <a:r>
              <a:rPr lang="en-US" sz="1300" b="1" dirty="0">
                <a:solidFill>
                  <a:srgbClr val="3C5790"/>
                </a:solidFill>
              </a:rPr>
              <a:t>Software Development Kit (SDK)</a:t>
            </a:r>
            <a:r>
              <a:rPr lang="en-US" sz="1300" dirty="0">
                <a:solidFill>
                  <a:srgbClr val="3C5790"/>
                </a:solidFill>
              </a:rPr>
              <a:t>: supports the development of plug-ins and extensions to the Eclipse.</a:t>
            </a:r>
          </a:p>
          <a:p>
            <a:pPr lvl="1"/>
            <a:r>
              <a:rPr lang="en-US" sz="1300" b="1" dirty="0" smtClean="0">
                <a:solidFill>
                  <a:srgbClr val="3C5790"/>
                </a:solidFill>
              </a:rPr>
              <a:t>Data </a:t>
            </a:r>
            <a:r>
              <a:rPr lang="en-US" sz="1300" b="1" dirty="0">
                <a:solidFill>
                  <a:srgbClr val="3C5790"/>
                </a:solidFill>
              </a:rPr>
              <a:t>Tools Platform (DTP)</a:t>
            </a:r>
            <a:r>
              <a:rPr lang="en-US" sz="1300" dirty="0">
                <a:solidFill>
                  <a:srgbClr val="3C5790"/>
                </a:solidFill>
              </a:rPr>
              <a:t>: set of development tools used to develop plug-ins that access data sources and retrieve data</a:t>
            </a:r>
          </a:p>
          <a:p>
            <a:pPr lvl="1"/>
            <a:r>
              <a:rPr lang="en-US" sz="1300" b="1" dirty="0" smtClean="0">
                <a:solidFill>
                  <a:srgbClr val="3C5790"/>
                </a:solidFill>
              </a:rPr>
              <a:t>Eclipse </a:t>
            </a:r>
            <a:r>
              <a:rPr lang="en-US" sz="1300" b="1" dirty="0">
                <a:solidFill>
                  <a:srgbClr val="3C5790"/>
                </a:solidFill>
              </a:rPr>
              <a:t>Modeling Framework (EMF)</a:t>
            </a:r>
            <a:r>
              <a:rPr lang="en-US" sz="1300" dirty="0">
                <a:solidFill>
                  <a:srgbClr val="3C5790"/>
                </a:solidFill>
              </a:rPr>
              <a:t>: supports the development of BIRT charts.</a:t>
            </a:r>
          </a:p>
          <a:p>
            <a:pPr lvl="1"/>
            <a:r>
              <a:rPr lang="en-US" sz="1300" b="1" dirty="0" smtClean="0">
                <a:solidFill>
                  <a:srgbClr val="3C5790"/>
                </a:solidFill>
              </a:rPr>
              <a:t>Graphical </a:t>
            </a:r>
            <a:r>
              <a:rPr lang="en-US" sz="1300" b="1" dirty="0">
                <a:solidFill>
                  <a:srgbClr val="3C5790"/>
                </a:solidFill>
              </a:rPr>
              <a:t>Editing Framework (GEF)</a:t>
            </a:r>
            <a:r>
              <a:rPr lang="en-US" sz="1300" dirty="0">
                <a:solidFill>
                  <a:srgbClr val="3C5790"/>
                </a:solidFill>
              </a:rPr>
              <a:t>: Eclipse plug-in that the BIRT Report Designer user interface requires.</a:t>
            </a:r>
          </a:p>
          <a:p>
            <a:pPr lvl="1"/>
            <a:r>
              <a:rPr lang="en-US" sz="1300" b="1" dirty="0" smtClean="0">
                <a:solidFill>
                  <a:srgbClr val="3C5790"/>
                </a:solidFill>
              </a:rPr>
              <a:t>Eclipse </a:t>
            </a:r>
            <a:r>
              <a:rPr lang="en-US" sz="1300" b="1" dirty="0">
                <a:solidFill>
                  <a:srgbClr val="3C5790"/>
                </a:solidFill>
              </a:rPr>
              <a:t>Web Tools Platform (WTP)</a:t>
            </a:r>
            <a:r>
              <a:rPr lang="en-US" sz="1300" dirty="0">
                <a:solidFill>
                  <a:srgbClr val="3C5790"/>
                </a:solidFill>
              </a:rPr>
              <a:t>: set of Eclipse plug-ins that support deploying the BIRT report viewer to an application server</a:t>
            </a:r>
            <a:endParaRPr lang="fr-CA" sz="13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90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2590800"/>
            <a:ext cx="7905750" cy="348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Basics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733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Designing a report involves the following tasks:</a:t>
            </a:r>
          </a:p>
          <a:p>
            <a:pPr lvl="1"/>
            <a:r>
              <a:rPr lang="en-US" sz="1300" dirty="0">
                <a:solidFill>
                  <a:srgbClr val="3C5790"/>
                </a:solidFill>
              </a:rPr>
              <a:t>Plan the report.</a:t>
            </a:r>
          </a:p>
          <a:p>
            <a:pPr lvl="1"/>
            <a:r>
              <a:rPr lang="en-US" sz="1300" dirty="0">
                <a:solidFill>
                  <a:srgbClr val="3C5790"/>
                </a:solidFill>
              </a:rPr>
              <a:t>Start a new report design.</a:t>
            </a:r>
          </a:p>
          <a:p>
            <a:pPr lvl="1"/>
            <a:r>
              <a:rPr lang="en-US" sz="1300" dirty="0">
                <a:solidFill>
                  <a:srgbClr val="3C5790"/>
                </a:solidFill>
              </a:rPr>
              <a:t>Specify the data to use.</a:t>
            </a:r>
          </a:p>
          <a:p>
            <a:pPr lvl="1"/>
            <a:r>
              <a:rPr lang="en-US" sz="1300" dirty="0">
                <a:solidFill>
                  <a:srgbClr val="3C5790"/>
                </a:solidFill>
              </a:rPr>
              <a:t>Lay out the report.</a:t>
            </a:r>
          </a:p>
          <a:p>
            <a:pPr lvl="1"/>
            <a:r>
              <a:rPr lang="en-US" sz="1300" dirty="0">
                <a:solidFill>
                  <a:srgbClr val="3C5790"/>
                </a:solidFill>
              </a:rPr>
              <a:t>Format the report.</a:t>
            </a:r>
          </a:p>
          <a:p>
            <a:pPr lvl="1"/>
            <a:r>
              <a:rPr lang="en-US" sz="1300" dirty="0">
                <a:solidFill>
                  <a:srgbClr val="3C5790"/>
                </a:solidFill>
              </a:rPr>
              <a:t>Design a master page.</a:t>
            </a:r>
          </a:p>
          <a:p>
            <a:pPr lvl="1"/>
            <a:r>
              <a:rPr lang="en-US" sz="1300" dirty="0">
                <a:solidFill>
                  <a:srgbClr val="3C5790"/>
                </a:solidFill>
              </a:rPr>
              <a:t>Preview and test the report.</a:t>
            </a:r>
            <a:endParaRPr lang="en-US" sz="13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BIRT Report Designer views provide tools that you use to build and customize a BIRT report design, preview the report, and debug the report.</a:t>
            </a:r>
            <a:endParaRPr lang="en-US" sz="13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2466975"/>
            <a:ext cx="73437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BIRT report is a structured document that displays data from an external system(database or application).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Using BIRT Report Designer we can create operational </a:t>
            </a:r>
            <a:r>
              <a:rPr lang="en-US" sz="1400" dirty="0" smtClean="0">
                <a:solidFill>
                  <a:srgbClr val="3C5790"/>
                </a:solidFill>
              </a:rPr>
              <a:t>reports(billing </a:t>
            </a:r>
            <a:r>
              <a:rPr lang="en-US" sz="1400" dirty="0">
                <a:solidFill>
                  <a:srgbClr val="3C5790"/>
                </a:solidFill>
              </a:rPr>
              <a:t>materials, a purchase order, or an invoice</a:t>
            </a:r>
            <a:r>
              <a:rPr lang="en-US" sz="1400" dirty="0" smtClean="0">
                <a:solidFill>
                  <a:srgbClr val="3C5790"/>
                </a:solidFill>
              </a:rPr>
              <a:t>).</a:t>
            </a:r>
          </a:p>
          <a:p>
            <a:endParaRPr lang="en-US" sz="13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514600"/>
            <a:ext cx="4357688" cy="417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11122</TotalTime>
  <Words>707</Words>
  <Application>Microsoft Office PowerPoint</Application>
  <PresentationFormat>On-screen Show (4:3)</PresentationFormat>
  <Paragraphs>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143</vt:lpstr>
      <vt:lpstr>BIRT Reporting</vt:lpstr>
      <vt:lpstr>Contents</vt:lpstr>
      <vt:lpstr>What is BIRT?</vt:lpstr>
      <vt:lpstr>Features</vt:lpstr>
      <vt:lpstr>Features (cont.)</vt:lpstr>
      <vt:lpstr>Architecture</vt:lpstr>
      <vt:lpstr>Basics</vt:lpstr>
      <vt:lpstr>Basics (cont.)</vt:lpstr>
      <vt:lpstr>Basics (cont.)</vt:lpstr>
      <vt:lpstr>Basics (cont.)</vt:lpstr>
      <vt:lpstr>Basics (cont.)</vt:lpstr>
      <vt:lpstr>Basics (cont.)</vt:lpstr>
      <vt:lpstr>Basics (cont.)</vt:lpstr>
      <vt:lpstr>Basics (cont.)</vt:lpstr>
      <vt:lpstr>Basics (cont.)</vt:lpstr>
      <vt:lpstr>Basics (cont.)</vt:lpstr>
      <vt:lpstr>Basics (cont.)</vt:lpstr>
      <vt:lpstr>Basics (cont.)</vt:lpstr>
      <vt:lpstr>DataSource</vt:lpstr>
      <vt:lpstr>DataSource(cont.)</vt:lpstr>
      <vt:lpstr>DataSet</vt:lpstr>
      <vt:lpstr>DataSet(cont.)</vt:lpstr>
      <vt:lpstr>Binding Data</vt:lpstr>
      <vt:lpstr>Binding Data(cont.)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920</cp:revision>
  <dcterms:created xsi:type="dcterms:W3CDTF">2012-04-12T06:19:17Z</dcterms:created>
  <dcterms:modified xsi:type="dcterms:W3CDTF">2016-02-20T19:20:22Z</dcterms:modified>
</cp:coreProperties>
</file>