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89" r:id="rId5"/>
    <p:sldId id="445" r:id="rId6"/>
    <p:sldId id="429" r:id="rId7"/>
    <p:sldId id="447" r:id="rId8"/>
    <p:sldId id="449" r:id="rId9"/>
    <p:sldId id="450" r:id="rId10"/>
    <p:sldId id="451" r:id="rId11"/>
    <p:sldId id="452" r:id="rId12"/>
    <p:sldId id="453" r:id="rId13"/>
    <p:sldId id="454" r:id="rId14"/>
    <p:sldId id="455" r:id="rId15"/>
    <p:sldId id="456" r:id="rId16"/>
    <p:sldId id="458" r:id="rId17"/>
    <p:sldId id="457" r:id="rId18"/>
    <p:sldId id="448" r:id="rId19"/>
    <p:sldId id="442" r:id="rId20"/>
    <p:sldId id="460" r:id="rId21"/>
    <p:sldId id="464" r:id="rId22"/>
    <p:sldId id="459" r:id="rId23"/>
    <p:sldId id="461" r:id="rId24"/>
    <p:sldId id="466" r:id="rId25"/>
    <p:sldId id="465" r:id="rId26"/>
    <p:sldId id="467" r:id="rId27"/>
    <p:sldId id="468" r:id="rId28"/>
    <p:sldId id="462" r:id="rId29"/>
    <p:sldId id="488" r:id="rId30"/>
    <p:sldId id="498" r:id="rId31"/>
    <p:sldId id="500" r:id="rId32"/>
    <p:sldId id="501" r:id="rId33"/>
    <p:sldId id="499" r:id="rId34"/>
    <p:sldId id="503" r:id="rId35"/>
    <p:sldId id="504" r:id="rId36"/>
    <p:sldId id="505" r:id="rId37"/>
    <p:sldId id="507" r:id="rId38"/>
    <p:sldId id="509" r:id="rId39"/>
    <p:sldId id="510" r:id="rId40"/>
    <p:sldId id="508" r:id="rId41"/>
    <p:sldId id="481" r:id="rId42"/>
    <p:sldId id="482" r:id="rId43"/>
    <p:sldId id="483" r:id="rId44"/>
    <p:sldId id="480" r:id="rId45"/>
    <p:sldId id="484" r:id="rId46"/>
    <p:sldId id="485" r:id="rId47"/>
    <p:sldId id="486" r:id="rId48"/>
    <p:sldId id="487" r:id="rId49"/>
    <p:sldId id="469" r:id="rId50"/>
    <p:sldId id="463" r:id="rId51"/>
    <p:sldId id="476" r:id="rId52"/>
    <p:sldId id="472" r:id="rId53"/>
    <p:sldId id="477" r:id="rId54"/>
    <p:sldId id="479" r:id="rId55"/>
    <p:sldId id="470" r:id="rId56"/>
    <p:sldId id="471" r:id="rId57"/>
    <p:sldId id="473" r:id="rId58"/>
    <p:sldId id="489" r:id="rId59"/>
    <p:sldId id="490" r:id="rId60"/>
    <p:sldId id="491" r:id="rId61"/>
    <p:sldId id="495" r:id="rId62"/>
    <p:sldId id="493" r:id="rId63"/>
    <p:sldId id="494" r:id="rId64"/>
    <p:sldId id="496" r:id="rId65"/>
    <p:sldId id="511" r:id="rId66"/>
    <p:sldId id="512" r:id="rId67"/>
    <p:sldId id="514" r:id="rId68"/>
    <p:sldId id="515" r:id="rId69"/>
    <p:sldId id="513" r:id="rId70"/>
    <p:sldId id="516" r:id="rId71"/>
    <p:sldId id="517" r:id="rId72"/>
    <p:sldId id="446" r:id="rId73"/>
    <p:sldId id="259" r:id="rId74"/>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1768" autoAdjust="0"/>
  </p:normalViewPr>
  <p:slideViewPr>
    <p:cSldViewPr>
      <p:cViewPr varScale="1">
        <p:scale>
          <a:sx n="114" d="100"/>
          <a:sy n="114" d="100"/>
        </p:scale>
        <p:origin x="155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08/09/2025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08/09/2025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08/09/2025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08/09/2025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08/09/2025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08/09/2025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08/09/2025</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08/09/2025</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08/09/2025</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08/09/2025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08/09/2025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08/09/2025</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6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a:solidFill>
                  <a:schemeClr val="bg1"/>
                </a:solidFill>
              </a:rPr>
              <a:t>Spring AI</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Concepts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828800"/>
          </a:xfrm>
        </p:spPr>
        <p:txBody>
          <a:bodyPr/>
          <a:lstStyle/>
          <a:p>
            <a:r>
              <a:rPr lang="en-US" sz="1400" b="1" dirty="0">
                <a:solidFill>
                  <a:srgbClr val="3C5790"/>
                </a:solidFill>
              </a:rPr>
              <a:t>Embeddings</a:t>
            </a:r>
          </a:p>
          <a:p>
            <a:r>
              <a:rPr lang="en-US" sz="1400" dirty="0">
                <a:solidFill>
                  <a:srgbClr val="3C5790"/>
                </a:solidFill>
              </a:rPr>
              <a:t>Embeddings are numerical representations of text, images, or videos that capture relationships between inputs.</a:t>
            </a:r>
          </a:p>
          <a:p>
            <a:r>
              <a:rPr lang="en-US" sz="1400" dirty="0">
                <a:solidFill>
                  <a:srgbClr val="3C5790"/>
                </a:solidFill>
              </a:rPr>
              <a:t>Embeddings work by converting text, image, and video into arrays of floating point numbers, called vectors. </a:t>
            </a:r>
          </a:p>
          <a:p>
            <a:r>
              <a:rPr lang="en-US" sz="1400" dirty="0">
                <a:solidFill>
                  <a:srgbClr val="3C5790"/>
                </a:solidFill>
              </a:rPr>
              <a:t>These vectors are designed to capture the meaning of the text, images, and videos. The length of the embedding array is called the vector’s dimensionality.</a:t>
            </a:r>
          </a:p>
          <a:p>
            <a:r>
              <a:rPr lang="en-US" sz="1400" dirty="0">
                <a:solidFill>
                  <a:srgbClr val="3C5790"/>
                </a:solidFill>
              </a:rPr>
              <a:t>By calculating the numerical distance between the vector representations of two pieces of text, an application can determine the similarity between the objects used to generate the embedding vectors.</a:t>
            </a:r>
            <a:endParaRPr lang="fr-CA" sz="1400" dirty="0">
              <a:solidFill>
                <a:srgbClr val="3C5790"/>
              </a:solidFill>
            </a:endParaRPr>
          </a:p>
        </p:txBody>
      </p:sp>
      <p:pic>
        <p:nvPicPr>
          <p:cNvPr id="3" name="Picture 2">
            <a:extLst>
              <a:ext uri="{FF2B5EF4-FFF2-40B4-BE49-F238E27FC236}">
                <a16:creationId xmlns:a16="http://schemas.microsoft.com/office/drawing/2014/main" id="{B649F943-0D44-4153-A96D-AAFDC3999245}"/>
              </a:ext>
            </a:extLst>
          </p:cNvPr>
          <p:cNvPicPr>
            <a:picLocks noChangeAspect="1"/>
          </p:cNvPicPr>
          <p:nvPr/>
        </p:nvPicPr>
        <p:blipFill>
          <a:blip r:embed="rId3"/>
          <a:stretch>
            <a:fillRect/>
          </a:stretch>
        </p:blipFill>
        <p:spPr>
          <a:xfrm>
            <a:off x="1524000" y="4191000"/>
            <a:ext cx="6767512" cy="2193508"/>
          </a:xfrm>
          <a:prstGeom prst="rect">
            <a:avLst/>
          </a:prstGeom>
        </p:spPr>
      </p:pic>
    </p:spTree>
    <p:extLst>
      <p:ext uri="{BB962C8B-B14F-4D97-AF65-F5344CB8AC3E}">
        <p14:creationId xmlns:p14="http://schemas.microsoft.com/office/powerpoint/2010/main" val="569889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Concepts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590800"/>
          </a:xfrm>
        </p:spPr>
        <p:txBody>
          <a:bodyPr/>
          <a:lstStyle/>
          <a:p>
            <a:r>
              <a:rPr lang="en-US" sz="1400" b="1" dirty="0">
                <a:solidFill>
                  <a:srgbClr val="3C5790"/>
                </a:solidFill>
              </a:rPr>
              <a:t>Tokens</a:t>
            </a:r>
          </a:p>
          <a:p>
            <a:r>
              <a:rPr lang="en-US" sz="1400" dirty="0">
                <a:solidFill>
                  <a:srgbClr val="3C5790"/>
                </a:solidFill>
              </a:rPr>
              <a:t>Tokens serve as the building blocks of how an AI model works. On input, models convert words to tokens. On output, they convert tokens back to words.</a:t>
            </a:r>
          </a:p>
          <a:p>
            <a:r>
              <a:rPr lang="en-US" sz="1400" dirty="0">
                <a:solidFill>
                  <a:srgbClr val="3C5790"/>
                </a:solidFill>
              </a:rPr>
              <a:t>In English, one token roughly corresponds to 75% of a word.</a:t>
            </a:r>
          </a:p>
          <a:p>
            <a:r>
              <a:rPr lang="en-US" sz="1400" dirty="0">
                <a:solidFill>
                  <a:srgbClr val="3C5790"/>
                </a:solidFill>
              </a:rPr>
              <a:t>Perhaps more important is that Tokens = Money. In the context of hosted AI models, your charges are determined by the number of tokens used. Both input and output contribute to the overall token count.</a:t>
            </a:r>
          </a:p>
          <a:p>
            <a:r>
              <a:rPr lang="en-US" sz="1400" dirty="0">
                <a:solidFill>
                  <a:srgbClr val="3C5790"/>
                </a:solidFill>
              </a:rPr>
              <a:t>Models are subject to token limits, which restrict the amount of text processed in a single API call. This threshold is often referred to as the "context window". The model does not process any text that exceeds this limit.</a:t>
            </a:r>
          </a:p>
          <a:p>
            <a:r>
              <a:rPr lang="en-US" sz="1400" dirty="0">
                <a:solidFill>
                  <a:srgbClr val="3C5790"/>
                </a:solidFill>
              </a:rPr>
              <a:t>ChatGPT3 has a 4K token limit, while GPT4 offers varying options, such as 8K, 16K, and 32K. </a:t>
            </a:r>
            <a:r>
              <a:rPr lang="en-US" sz="1400" dirty="0" err="1">
                <a:solidFill>
                  <a:srgbClr val="3C5790"/>
                </a:solidFill>
              </a:rPr>
              <a:t>Anthropic’s</a:t>
            </a:r>
            <a:r>
              <a:rPr lang="en-US" sz="1400" dirty="0">
                <a:solidFill>
                  <a:srgbClr val="3C5790"/>
                </a:solidFill>
              </a:rPr>
              <a:t> Claude AI model features a 100K token limit, and Meta’s recent research yielded a 1M token limit model.</a:t>
            </a:r>
          </a:p>
        </p:txBody>
      </p:sp>
      <p:pic>
        <p:nvPicPr>
          <p:cNvPr id="3" name="Picture 2">
            <a:extLst>
              <a:ext uri="{FF2B5EF4-FFF2-40B4-BE49-F238E27FC236}">
                <a16:creationId xmlns:a16="http://schemas.microsoft.com/office/drawing/2014/main" id="{7DB87D77-3EC6-4F3B-B1F2-67B1AA1CE36D}"/>
              </a:ext>
            </a:extLst>
          </p:cNvPr>
          <p:cNvPicPr>
            <a:picLocks noChangeAspect="1"/>
          </p:cNvPicPr>
          <p:nvPr/>
        </p:nvPicPr>
        <p:blipFill>
          <a:blip r:embed="rId3"/>
          <a:stretch>
            <a:fillRect/>
          </a:stretch>
        </p:blipFill>
        <p:spPr>
          <a:xfrm>
            <a:off x="1571625" y="4947509"/>
            <a:ext cx="6000750" cy="1171575"/>
          </a:xfrm>
          <a:prstGeom prst="rect">
            <a:avLst/>
          </a:prstGeom>
        </p:spPr>
      </p:pic>
    </p:spTree>
    <p:extLst>
      <p:ext uri="{BB962C8B-B14F-4D97-AF65-F5344CB8AC3E}">
        <p14:creationId xmlns:p14="http://schemas.microsoft.com/office/powerpoint/2010/main" val="1556029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Concepts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990600"/>
          </a:xfrm>
        </p:spPr>
        <p:txBody>
          <a:bodyPr/>
          <a:lstStyle/>
          <a:p>
            <a:r>
              <a:rPr lang="en-US" sz="1400" b="1" dirty="0">
                <a:solidFill>
                  <a:srgbClr val="3C5790"/>
                </a:solidFill>
              </a:rPr>
              <a:t>Structured</a:t>
            </a:r>
            <a:r>
              <a:rPr lang="en-US" sz="1400" dirty="0">
                <a:solidFill>
                  <a:srgbClr val="3C5790"/>
                </a:solidFill>
              </a:rPr>
              <a:t> </a:t>
            </a:r>
            <a:r>
              <a:rPr lang="en-US" sz="1400" b="1" dirty="0">
                <a:solidFill>
                  <a:srgbClr val="3C5790"/>
                </a:solidFill>
              </a:rPr>
              <a:t>Output</a:t>
            </a:r>
          </a:p>
          <a:p>
            <a:r>
              <a:rPr lang="en-US" sz="1400" dirty="0">
                <a:solidFill>
                  <a:srgbClr val="3C5790"/>
                </a:solidFill>
              </a:rPr>
              <a:t>The output of AI models traditionally arrives as a </a:t>
            </a:r>
            <a:r>
              <a:rPr lang="en-US" sz="1400" dirty="0" err="1">
                <a:solidFill>
                  <a:srgbClr val="3C5790"/>
                </a:solidFill>
              </a:rPr>
              <a:t>java.lang.String</a:t>
            </a:r>
            <a:r>
              <a:rPr lang="en-US" sz="1400" dirty="0">
                <a:solidFill>
                  <a:srgbClr val="3C5790"/>
                </a:solidFill>
              </a:rPr>
              <a:t>, even if you ask for the reply to be in JSON. </a:t>
            </a:r>
          </a:p>
          <a:p>
            <a:r>
              <a:rPr lang="en-US" sz="1400" dirty="0">
                <a:solidFill>
                  <a:srgbClr val="3C5790"/>
                </a:solidFill>
              </a:rPr>
              <a:t>The Structured output conversion employs meticulously crafted prompts, often necessitating multiple interactions with the model to achieve the desired formatting.</a:t>
            </a:r>
            <a:endParaRPr lang="fr-CA" sz="1400" dirty="0">
              <a:solidFill>
                <a:srgbClr val="3C5790"/>
              </a:solidFill>
            </a:endParaRPr>
          </a:p>
        </p:txBody>
      </p:sp>
      <p:pic>
        <p:nvPicPr>
          <p:cNvPr id="3" name="Picture 2">
            <a:extLst>
              <a:ext uri="{FF2B5EF4-FFF2-40B4-BE49-F238E27FC236}">
                <a16:creationId xmlns:a16="http://schemas.microsoft.com/office/drawing/2014/main" id="{6EB5B75D-914F-4154-BA27-41B6BEF14176}"/>
              </a:ext>
            </a:extLst>
          </p:cNvPr>
          <p:cNvPicPr>
            <a:picLocks noChangeAspect="1"/>
          </p:cNvPicPr>
          <p:nvPr/>
        </p:nvPicPr>
        <p:blipFill>
          <a:blip r:embed="rId3"/>
          <a:stretch>
            <a:fillRect/>
          </a:stretch>
        </p:blipFill>
        <p:spPr>
          <a:xfrm>
            <a:off x="1676400" y="3352800"/>
            <a:ext cx="6043612" cy="3093128"/>
          </a:xfrm>
          <a:prstGeom prst="rect">
            <a:avLst/>
          </a:prstGeom>
        </p:spPr>
      </p:pic>
    </p:spTree>
    <p:extLst>
      <p:ext uri="{BB962C8B-B14F-4D97-AF65-F5344CB8AC3E}">
        <p14:creationId xmlns:p14="http://schemas.microsoft.com/office/powerpoint/2010/main" val="1445977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Concepts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3733800"/>
          </a:xfrm>
        </p:spPr>
        <p:txBody>
          <a:bodyPr/>
          <a:lstStyle/>
          <a:p>
            <a:r>
              <a:rPr lang="en-US" sz="1400" dirty="0">
                <a:solidFill>
                  <a:srgbClr val="3C5790"/>
                </a:solidFill>
              </a:rPr>
              <a:t>How can you equip the AI model with information on which it has not been trained?</a:t>
            </a:r>
          </a:p>
          <a:p>
            <a:r>
              <a:rPr lang="en-US" sz="1400" dirty="0">
                <a:solidFill>
                  <a:srgbClr val="3C5790"/>
                </a:solidFill>
              </a:rPr>
              <a:t>Three techniques exist for customizing the AI model to incorporate your data:</a:t>
            </a:r>
          </a:p>
          <a:p>
            <a:r>
              <a:rPr lang="en-US" sz="1400" b="1" dirty="0">
                <a:solidFill>
                  <a:srgbClr val="3C5790"/>
                </a:solidFill>
              </a:rPr>
              <a:t>Fine Tuning</a:t>
            </a:r>
            <a:r>
              <a:rPr lang="en-US" sz="1400" dirty="0">
                <a:solidFill>
                  <a:srgbClr val="3C5790"/>
                </a:solidFill>
              </a:rPr>
              <a:t>: </a:t>
            </a:r>
          </a:p>
          <a:p>
            <a:pPr lvl="1"/>
            <a:r>
              <a:rPr lang="en-US" sz="1400" dirty="0">
                <a:solidFill>
                  <a:srgbClr val="3C5790"/>
                </a:solidFill>
              </a:rPr>
              <a:t>This traditional machine learning technique involves tailoring the model and changing its internal weighting. However, it is a challenging process for machine learning experts and extremely resource-intensive for models like GPT due to their size. Additionally, some models might not offer this option.</a:t>
            </a:r>
          </a:p>
          <a:p>
            <a:r>
              <a:rPr lang="en-US" sz="1400" b="1" dirty="0">
                <a:solidFill>
                  <a:srgbClr val="3C5790"/>
                </a:solidFill>
              </a:rPr>
              <a:t>Prompt Stuffing</a:t>
            </a:r>
            <a:r>
              <a:rPr lang="en-US" sz="1400" dirty="0">
                <a:solidFill>
                  <a:srgbClr val="3C5790"/>
                </a:solidFill>
              </a:rPr>
              <a:t>: </a:t>
            </a:r>
          </a:p>
          <a:p>
            <a:pPr lvl="1"/>
            <a:r>
              <a:rPr lang="en-US" sz="1400" dirty="0">
                <a:solidFill>
                  <a:srgbClr val="3C5790"/>
                </a:solidFill>
              </a:rPr>
              <a:t>A more practical alternative involves embedding your data within the prompt provided to the model. Given a model’s token limits, techniques are required to present relevant data within the model’s context window. This approach is colloquially referred to as “stuffing the prompt.” The Spring AI library helps you implement solutions based on the “stuffing the prompt” technique otherwise known as Retrieval Augmented Generation (RAG).</a:t>
            </a:r>
          </a:p>
          <a:p>
            <a:r>
              <a:rPr lang="en-US" sz="1400" b="1" dirty="0">
                <a:solidFill>
                  <a:srgbClr val="3C5790"/>
                </a:solidFill>
              </a:rPr>
              <a:t>Tool Calling</a:t>
            </a:r>
            <a:r>
              <a:rPr lang="en-US" sz="1400" dirty="0">
                <a:solidFill>
                  <a:srgbClr val="3C5790"/>
                </a:solidFill>
              </a:rPr>
              <a:t>: </a:t>
            </a:r>
          </a:p>
          <a:p>
            <a:pPr lvl="1"/>
            <a:r>
              <a:rPr lang="en-US" sz="1400" dirty="0">
                <a:solidFill>
                  <a:srgbClr val="3C5790"/>
                </a:solidFill>
              </a:rPr>
              <a:t>This technique allows registering tools (user-defined services) that connect the large language models to the APIs of external systems. Spring AI greatly simplifies code you need to write to support tool calling.</a:t>
            </a:r>
          </a:p>
        </p:txBody>
      </p:sp>
    </p:spTree>
    <p:extLst>
      <p:ext uri="{BB962C8B-B14F-4D97-AF65-F5344CB8AC3E}">
        <p14:creationId xmlns:p14="http://schemas.microsoft.com/office/powerpoint/2010/main" val="352509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Concepts (</a:t>
            </a:r>
            <a:r>
              <a:rPr lang="fr-CA" dirty="0" err="1">
                <a:solidFill>
                  <a:schemeClr val="bg1"/>
                </a:solidFill>
              </a:rPr>
              <a:t>cont</a:t>
            </a:r>
            <a:r>
              <a:rPr lang="fr-CA" dirty="0">
                <a:solidFill>
                  <a:schemeClr val="bg1"/>
                </a:solidFill>
              </a:rPr>
              <a:t>.)</a:t>
            </a:r>
          </a:p>
        </p:txBody>
      </p:sp>
      <p:pic>
        <p:nvPicPr>
          <p:cNvPr id="9" name="Picture 8">
            <a:extLst>
              <a:ext uri="{FF2B5EF4-FFF2-40B4-BE49-F238E27FC236}">
                <a16:creationId xmlns:a16="http://schemas.microsoft.com/office/drawing/2014/main" id="{6964E219-168E-46DD-B7E0-BAC659FB87A5}"/>
              </a:ext>
            </a:extLst>
          </p:cNvPr>
          <p:cNvPicPr>
            <a:picLocks noChangeAspect="1"/>
          </p:cNvPicPr>
          <p:nvPr/>
        </p:nvPicPr>
        <p:blipFill>
          <a:blip r:embed="rId3"/>
          <a:stretch>
            <a:fillRect/>
          </a:stretch>
        </p:blipFill>
        <p:spPr>
          <a:xfrm>
            <a:off x="1371600" y="2667000"/>
            <a:ext cx="6858000" cy="2543175"/>
          </a:xfrm>
          <a:prstGeom prst="rect">
            <a:avLst/>
          </a:prstGeom>
        </p:spPr>
      </p:pic>
    </p:spTree>
    <p:extLst>
      <p:ext uri="{BB962C8B-B14F-4D97-AF65-F5344CB8AC3E}">
        <p14:creationId xmlns:p14="http://schemas.microsoft.com/office/powerpoint/2010/main" val="898337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Concepts (</a:t>
            </a:r>
            <a:r>
              <a:rPr lang="fr-CA" dirty="0" err="1">
                <a:solidFill>
                  <a:schemeClr val="bg1"/>
                </a:solidFill>
              </a:rPr>
              <a:t>cont</a:t>
            </a:r>
            <a:r>
              <a:rPr lang="fr-CA" dirty="0">
                <a:solidFill>
                  <a:schemeClr val="bg1"/>
                </a:solidFill>
              </a:rPr>
              <a:t>.)</a:t>
            </a:r>
          </a:p>
        </p:txBody>
      </p:sp>
      <p:pic>
        <p:nvPicPr>
          <p:cNvPr id="5" name="Picture 4">
            <a:extLst>
              <a:ext uri="{FF2B5EF4-FFF2-40B4-BE49-F238E27FC236}">
                <a16:creationId xmlns:a16="http://schemas.microsoft.com/office/drawing/2014/main" id="{7F17C670-DA10-48C4-BA2D-8A087434F08F}"/>
              </a:ext>
            </a:extLst>
          </p:cNvPr>
          <p:cNvPicPr>
            <a:picLocks noChangeAspect="1"/>
          </p:cNvPicPr>
          <p:nvPr/>
        </p:nvPicPr>
        <p:blipFill>
          <a:blip r:embed="rId3"/>
          <a:stretch>
            <a:fillRect/>
          </a:stretch>
        </p:blipFill>
        <p:spPr>
          <a:xfrm>
            <a:off x="443917" y="2133600"/>
            <a:ext cx="8229600" cy="4321305"/>
          </a:xfrm>
          <a:prstGeom prst="rect">
            <a:avLst/>
          </a:prstGeom>
        </p:spPr>
      </p:pic>
    </p:spTree>
    <p:extLst>
      <p:ext uri="{BB962C8B-B14F-4D97-AF65-F5344CB8AC3E}">
        <p14:creationId xmlns:p14="http://schemas.microsoft.com/office/powerpoint/2010/main" val="2650815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Concepts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438400"/>
          </a:xfrm>
        </p:spPr>
        <p:txBody>
          <a:bodyPr/>
          <a:lstStyle/>
          <a:p>
            <a:r>
              <a:rPr lang="en-US" sz="1400" b="1" dirty="0">
                <a:solidFill>
                  <a:srgbClr val="3C5790"/>
                </a:solidFill>
              </a:rPr>
              <a:t>Retrieval Augmented Generation (RAG)</a:t>
            </a:r>
            <a:r>
              <a:rPr lang="en-US" sz="1400" dirty="0">
                <a:solidFill>
                  <a:srgbClr val="3C5790"/>
                </a:solidFill>
              </a:rPr>
              <a:t> has emerged to address the challenge of incorporating relevant data into prompts for accurate AI model responses.</a:t>
            </a:r>
          </a:p>
          <a:p>
            <a:r>
              <a:rPr lang="en-US" sz="1400" dirty="0">
                <a:solidFill>
                  <a:srgbClr val="3C5790"/>
                </a:solidFill>
              </a:rPr>
              <a:t>it involves a batch processing style programming model, where the job reads unstructured data from your documents, transforms it, and then writes it into a vector database.</a:t>
            </a:r>
          </a:p>
          <a:p>
            <a:r>
              <a:rPr lang="en-US" sz="1400" dirty="0">
                <a:solidFill>
                  <a:srgbClr val="3C5790"/>
                </a:solidFill>
              </a:rPr>
              <a:t>At a high level, this is an ETL (Extract, Transform and Load) pipeline. The vector database is used in the retrieval part of RAG technique.</a:t>
            </a:r>
          </a:p>
          <a:p>
            <a:r>
              <a:rPr lang="en-US" sz="1400" dirty="0">
                <a:solidFill>
                  <a:srgbClr val="3C5790"/>
                </a:solidFill>
              </a:rPr>
              <a:t>The procedure of splitting the original document into smaller pieces has two important steps:</a:t>
            </a:r>
          </a:p>
          <a:p>
            <a:pPr lvl="1"/>
            <a:r>
              <a:rPr lang="en-US" sz="1400" dirty="0">
                <a:solidFill>
                  <a:srgbClr val="3C5790"/>
                </a:solidFill>
              </a:rPr>
              <a:t>Split the document into parts while preserving the semantic boundaries of the content. </a:t>
            </a:r>
          </a:p>
          <a:p>
            <a:pPr lvl="1"/>
            <a:r>
              <a:rPr lang="en-US" sz="1400" dirty="0">
                <a:solidFill>
                  <a:srgbClr val="3C5790"/>
                </a:solidFill>
              </a:rPr>
              <a:t>Split the document’s parts further into parts whose size is a small percentage of the AI Model’s token limit.</a:t>
            </a:r>
          </a:p>
        </p:txBody>
      </p:sp>
    </p:spTree>
    <p:extLst>
      <p:ext uri="{BB962C8B-B14F-4D97-AF65-F5344CB8AC3E}">
        <p14:creationId xmlns:p14="http://schemas.microsoft.com/office/powerpoint/2010/main" val="3675278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Concepts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1981200"/>
            <a:ext cx="8686800" cy="2209800"/>
          </a:xfrm>
        </p:spPr>
        <p:txBody>
          <a:bodyPr/>
          <a:lstStyle/>
          <a:p>
            <a:r>
              <a:rPr lang="en-US" sz="1200" dirty="0">
                <a:solidFill>
                  <a:srgbClr val="3C5790"/>
                </a:solidFill>
              </a:rPr>
              <a:t>The </a:t>
            </a:r>
            <a:r>
              <a:rPr lang="en-US" sz="1200" b="1" dirty="0">
                <a:solidFill>
                  <a:srgbClr val="3C5790"/>
                </a:solidFill>
              </a:rPr>
              <a:t>Tool Calling </a:t>
            </a:r>
            <a:r>
              <a:rPr lang="en-US" sz="1200" dirty="0">
                <a:solidFill>
                  <a:srgbClr val="3C5790"/>
                </a:solidFill>
              </a:rPr>
              <a:t>mechanism addresses allows you to register your own services as tools to connect the large language models to the APIs of external systems. These systems can provide LLMs with real-time data and perform data processing actions on their behalf.</a:t>
            </a:r>
          </a:p>
          <a:p>
            <a:pPr lvl="1">
              <a:buFont typeface="+mj-lt"/>
              <a:buAutoNum type="arabicPeriod"/>
            </a:pPr>
            <a:r>
              <a:rPr lang="en-US" sz="1200" dirty="0">
                <a:solidFill>
                  <a:srgbClr val="3C5790"/>
                </a:solidFill>
              </a:rPr>
              <a:t> When we want to make a tool available to the model, we include its definition in the chat request.</a:t>
            </a:r>
          </a:p>
          <a:p>
            <a:pPr lvl="1">
              <a:buFont typeface="+mj-lt"/>
              <a:buAutoNum type="arabicPeriod"/>
            </a:pPr>
            <a:r>
              <a:rPr lang="en-US" sz="1200" dirty="0">
                <a:solidFill>
                  <a:srgbClr val="3C5790"/>
                </a:solidFill>
              </a:rPr>
              <a:t>When the model decides to call a tool, it sends a response with the tool name and the input parameters modeled after the defined schema.</a:t>
            </a:r>
          </a:p>
          <a:p>
            <a:pPr lvl="1">
              <a:buFont typeface="+mj-lt"/>
              <a:buAutoNum type="arabicPeriod"/>
            </a:pPr>
            <a:r>
              <a:rPr lang="en-US" sz="1200" dirty="0">
                <a:solidFill>
                  <a:srgbClr val="3C5790"/>
                </a:solidFill>
              </a:rPr>
              <a:t>The application is responsible for using the tool name to identify and execute the tool with the provided input parameters.</a:t>
            </a:r>
          </a:p>
          <a:p>
            <a:pPr lvl="1">
              <a:buFont typeface="+mj-lt"/>
              <a:buAutoNum type="arabicPeriod"/>
            </a:pPr>
            <a:r>
              <a:rPr lang="en-US" sz="1200" dirty="0">
                <a:solidFill>
                  <a:srgbClr val="3C5790"/>
                </a:solidFill>
              </a:rPr>
              <a:t>The result of the tool call is processed by the application.</a:t>
            </a:r>
          </a:p>
          <a:p>
            <a:pPr lvl="1">
              <a:buFont typeface="+mj-lt"/>
              <a:buAutoNum type="arabicPeriod"/>
            </a:pPr>
            <a:r>
              <a:rPr lang="en-US" sz="1200" dirty="0">
                <a:solidFill>
                  <a:srgbClr val="3C5790"/>
                </a:solidFill>
              </a:rPr>
              <a:t>The application sends the tool call result back to the model.</a:t>
            </a:r>
          </a:p>
          <a:p>
            <a:pPr lvl="1">
              <a:buFont typeface="+mj-lt"/>
              <a:buAutoNum type="arabicPeriod"/>
            </a:pPr>
            <a:r>
              <a:rPr lang="en-US" sz="1200" dirty="0">
                <a:solidFill>
                  <a:srgbClr val="3C5790"/>
                </a:solidFill>
              </a:rPr>
              <a:t>The model generates the final response using the tool call result as additional context.</a:t>
            </a:r>
          </a:p>
        </p:txBody>
      </p:sp>
      <p:pic>
        <p:nvPicPr>
          <p:cNvPr id="3" name="Picture 2">
            <a:extLst>
              <a:ext uri="{FF2B5EF4-FFF2-40B4-BE49-F238E27FC236}">
                <a16:creationId xmlns:a16="http://schemas.microsoft.com/office/drawing/2014/main" id="{44392DB3-E3F0-4142-BD92-EB3CC9DC8295}"/>
              </a:ext>
            </a:extLst>
          </p:cNvPr>
          <p:cNvPicPr>
            <a:picLocks noChangeAspect="1"/>
          </p:cNvPicPr>
          <p:nvPr/>
        </p:nvPicPr>
        <p:blipFill>
          <a:blip r:embed="rId3"/>
          <a:stretch>
            <a:fillRect/>
          </a:stretch>
        </p:blipFill>
        <p:spPr>
          <a:xfrm>
            <a:off x="2588809" y="4281881"/>
            <a:ext cx="4269191" cy="2423719"/>
          </a:xfrm>
          <a:prstGeom prst="rect">
            <a:avLst/>
          </a:prstGeom>
        </p:spPr>
      </p:pic>
    </p:spTree>
    <p:extLst>
      <p:ext uri="{BB962C8B-B14F-4D97-AF65-F5344CB8AC3E}">
        <p14:creationId xmlns:p14="http://schemas.microsoft.com/office/powerpoint/2010/main" val="4265223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endParaRPr lang="fr-CA" dirty="0">
              <a:solidFill>
                <a:schemeClr val="bg1"/>
              </a:solidFill>
            </a:endParaRPr>
          </a:p>
        </p:txBody>
      </p:sp>
      <p:sp>
        <p:nvSpPr>
          <p:cNvPr id="4099" name="Espace réservé du contenu 4"/>
          <p:cNvSpPr>
            <a:spLocks noGrp="1"/>
          </p:cNvSpPr>
          <p:nvPr>
            <p:ph idx="1"/>
          </p:nvPr>
        </p:nvSpPr>
        <p:spPr>
          <a:xfrm>
            <a:off x="228600" y="2133600"/>
            <a:ext cx="8686800" cy="2514600"/>
          </a:xfrm>
        </p:spPr>
        <p:txBody>
          <a:bodyPr/>
          <a:lstStyle/>
          <a:p>
            <a:r>
              <a:rPr lang="en-US" sz="1400" dirty="0">
                <a:solidFill>
                  <a:srgbClr val="3C5790"/>
                </a:solidFill>
              </a:rPr>
              <a:t>The </a:t>
            </a:r>
            <a:r>
              <a:rPr lang="en-US" sz="1400" b="1" dirty="0" err="1">
                <a:solidFill>
                  <a:srgbClr val="3C5790"/>
                </a:solidFill>
              </a:rPr>
              <a:t>ChatClient</a:t>
            </a:r>
            <a:r>
              <a:rPr lang="en-US" sz="1400" dirty="0">
                <a:solidFill>
                  <a:srgbClr val="3C5790"/>
                </a:solidFill>
              </a:rPr>
              <a:t> offers a fluent API for communicating with an AI Model. It supports both a synchronous and streaming programming model.</a:t>
            </a:r>
          </a:p>
          <a:p>
            <a:r>
              <a:rPr lang="en-US" sz="1400" dirty="0">
                <a:solidFill>
                  <a:srgbClr val="3C5790"/>
                </a:solidFill>
              </a:rPr>
              <a:t>The fluent API has methods for building up the constituent parts of a Prompt that is passed to the AI model as input. </a:t>
            </a:r>
          </a:p>
          <a:p>
            <a:r>
              <a:rPr lang="en-US" sz="1400" dirty="0">
                <a:solidFill>
                  <a:srgbClr val="3C5790"/>
                </a:solidFill>
              </a:rPr>
              <a:t>The AI model processes two main types of messages: user messages, which are direct inputs from the user, and system messages, which are generated by the system to guide the conversation.</a:t>
            </a:r>
          </a:p>
          <a:p>
            <a:r>
              <a:rPr lang="en-US" sz="1400" dirty="0">
                <a:solidFill>
                  <a:srgbClr val="3C5790"/>
                </a:solidFill>
              </a:rPr>
              <a:t>The </a:t>
            </a:r>
            <a:r>
              <a:rPr lang="en-US" sz="1400" dirty="0" err="1">
                <a:solidFill>
                  <a:srgbClr val="3C5790"/>
                </a:solidFill>
              </a:rPr>
              <a:t>ChatClient</a:t>
            </a:r>
            <a:r>
              <a:rPr lang="en-US" sz="1400" dirty="0">
                <a:solidFill>
                  <a:srgbClr val="3C5790"/>
                </a:solidFill>
              </a:rPr>
              <a:t> is created using a </a:t>
            </a:r>
            <a:r>
              <a:rPr lang="en-US" sz="1400" b="1" dirty="0" err="1">
                <a:solidFill>
                  <a:srgbClr val="3C5790"/>
                </a:solidFill>
              </a:rPr>
              <a:t>ChatClient.Builder</a:t>
            </a:r>
            <a:r>
              <a:rPr lang="en-US" sz="1400" b="1" dirty="0">
                <a:solidFill>
                  <a:srgbClr val="3C5790"/>
                </a:solidFill>
              </a:rPr>
              <a:t> </a:t>
            </a:r>
            <a:r>
              <a:rPr lang="en-US" sz="1400" dirty="0">
                <a:solidFill>
                  <a:srgbClr val="3C5790"/>
                </a:solidFill>
              </a:rPr>
              <a:t>object. You can obtain an autoconfigured </a:t>
            </a:r>
            <a:r>
              <a:rPr lang="en-US" sz="1400" dirty="0" err="1">
                <a:solidFill>
                  <a:srgbClr val="3C5790"/>
                </a:solidFill>
              </a:rPr>
              <a:t>ChatClient.Builder</a:t>
            </a:r>
            <a:r>
              <a:rPr lang="en-US" sz="1400" dirty="0">
                <a:solidFill>
                  <a:srgbClr val="3C5790"/>
                </a:solidFill>
              </a:rPr>
              <a:t> instance for any </a:t>
            </a:r>
            <a:r>
              <a:rPr lang="en-US" sz="1400" dirty="0" err="1">
                <a:solidFill>
                  <a:srgbClr val="3C5790"/>
                </a:solidFill>
              </a:rPr>
              <a:t>ChatModel</a:t>
            </a:r>
            <a:r>
              <a:rPr lang="en-US" sz="1400" dirty="0">
                <a:solidFill>
                  <a:srgbClr val="3C5790"/>
                </a:solidFill>
              </a:rPr>
              <a:t> Spring Boot autoconfiguration or create one programmatically.</a:t>
            </a:r>
          </a:p>
          <a:p>
            <a:r>
              <a:rPr lang="en-US" sz="1400" dirty="0">
                <a:solidFill>
                  <a:srgbClr val="3C5790"/>
                </a:solidFill>
              </a:rPr>
              <a:t>The </a:t>
            </a:r>
            <a:r>
              <a:rPr lang="en-US" sz="1400" b="1" dirty="0">
                <a:solidFill>
                  <a:srgbClr val="3C5790"/>
                </a:solidFill>
              </a:rPr>
              <a:t>call</a:t>
            </a:r>
            <a:r>
              <a:rPr lang="en-US" sz="1400" dirty="0">
                <a:solidFill>
                  <a:srgbClr val="3C5790"/>
                </a:solidFill>
              </a:rPr>
              <a:t>() method sends a request to the AI model, and the content() method returns the AI model’s response as a String.</a:t>
            </a:r>
            <a:endParaRPr lang="fr-CA" sz="1400" dirty="0">
              <a:solidFill>
                <a:srgbClr val="3C5790"/>
              </a:solidFill>
            </a:endParaRPr>
          </a:p>
        </p:txBody>
      </p:sp>
    </p:spTree>
    <p:extLst>
      <p:ext uri="{BB962C8B-B14F-4D97-AF65-F5344CB8AC3E}">
        <p14:creationId xmlns:p14="http://schemas.microsoft.com/office/powerpoint/2010/main" val="2981222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3" name="Picture 2">
            <a:extLst>
              <a:ext uri="{FF2B5EF4-FFF2-40B4-BE49-F238E27FC236}">
                <a16:creationId xmlns:a16="http://schemas.microsoft.com/office/drawing/2014/main" id="{91784A79-D34F-42D3-88DA-50D571205647}"/>
              </a:ext>
            </a:extLst>
          </p:cNvPr>
          <p:cNvPicPr>
            <a:picLocks noChangeAspect="1"/>
          </p:cNvPicPr>
          <p:nvPr/>
        </p:nvPicPr>
        <p:blipFill>
          <a:blip r:embed="rId3"/>
          <a:stretch>
            <a:fillRect/>
          </a:stretch>
        </p:blipFill>
        <p:spPr>
          <a:xfrm>
            <a:off x="23769" y="2116671"/>
            <a:ext cx="3980407" cy="2246915"/>
          </a:xfrm>
          <a:prstGeom prst="rect">
            <a:avLst/>
          </a:prstGeom>
        </p:spPr>
      </p:pic>
      <p:pic>
        <p:nvPicPr>
          <p:cNvPr id="7" name="Picture 6">
            <a:extLst>
              <a:ext uri="{FF2B5EF4-FFF2-40B4-BE49-F238E27FC236}">
                <a16:creationId xmlns:a16="http://schemas.microsoft.com/office/drawing/2014/main" id="{4B8FE708-47E9-405E-886F-9FD885EE79A2}"/>
              </a:ext>
            </a:extLst>
          </p:cNvPr>
          <p:cNvPicPr>
            <a:picLocks noChangeAspect="1"/>
          </p:cNvPicPr>
          <p:nvPr/>
        </p:nvPicPr>
        <p:blipFill>
          <a:blip r:embed="rId4"/>
          <a:stretch>
            <a:fillRect/>
          </a:stretch>
        </p:blipFill>
        <p:spPr>
          <a:xfrm>
            <a:off x="609600" y="5181600"/>
            <a:ext cx="2244368" cy="1020762"/>
          </a:xfrm>
          <a:prstGeom prst="rect">
            <a:avLst/>
          </a:prstGeom>
        </p:spPr>
      </p:pic>
      <p:pic>
        <p:nvPicPr>
          <p:cNvPr id="9" name="Picture 8">
            <a:extLst>
              <a:ext uri="{FF2B5EF4-FFF2-40B4-BE49-F238E27FC236}">
                <a16:creationId xmlns:a16="http://schemas.microsoft.com/office/drawing/2014/main" id="{BBDA3764-C96F-4082-AF55-B4F56A043FA3}"/>
              </a:ext>
            </a:extLst>
          </p:cNvPr>
          <p:cNvPicPr>
            <a:picLocks noChangeAspect="1"/>
          </p:cNvPicPr>
          <p:nvPr/>
        </p:nvPicPr>
        <p:blipFill>
          <a:blip r:embed="rId5"/>
          <a:stretch>
            <a:fillRect/>
          </a:stretch>
        </p:blipFill>
        <p:spPr>
          <a:xfrm>
            <a:off x="4300057" y="3071627"/>
            <a:ext cx="4636883" cy="2586099"/>
          </a:xfrm>
          <a:prstGeom prst="rect">
            <a:avLst/>
          </a:prstGeom>
        </p:spPr>
      </p:pic>
      <p:cxnSp>
        <p:nvCxnSpPr>
          <p:cNvPr id="11" name="Straight Connector 10">
            <a:extLst>
              <a:ext uri="{FF2B5EF4-FFF2-40B4-BE49-F238E27FC236}">
                <a16:creationId xmlns:a16="http://schemas.microsoft.com/office/drawing/2014/main" id="{D4385791-27E5-499F-8782-F9B589971CFC}"/>
              </a:ext>
            </a:extLst>
          </p:cNvPr>
          <p:cNvCxnSpPr/>
          <p:nvPr/>
        </p:nvCxnSpPr>
        <p:spPr>
          <a:xfrm>
            <a:off x="4267200" y="1828800"/>
            <a:ext cx="0" cy="48768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9E932EA7-291C-45C8-9EAC-526F1C5ECC8A}"/>
              </a:ext>
            </a:extLst>
          </p:cNvPr>
          <p:cNvCxnSpPr>
            <a:cxnSpLocks/>
          </p:cNvCxnSpPr>
          <p:nvPr/>
        </p:nvCxnSpPr>
        <p:spPr>
          <a:xfrm flipH="1">
            <a:off x="111850" y="4648200"/>
            <a:ext cx="41553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763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224088" y="16002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Spring AI?</a:t>
            </a:r>
          </a:p>
          <a:p>
            <a:r>
              <a:rPr lang="fr-CA" sz="1600" dirty="0" err="1">
                <a:solidFill>
                  <a:srgbClr val="3C5790"/>
                </a:solidFill>
              </a:rPr>
              <a:t>History</a:t>
            </a:r>
            <a:endParaRPr lang="fr-CA" sz="1600" dirty="0">
              <a:solidFill>
                <a:srgbClr val="3C5790"/>
              </a:solidFill>
            </a:endParaRPr>
          </a:p>
          <a:p>
            <a:r>
              <a:rPr lang="fr-CA" sz="1600" dirty="0" err="1">
                <a:solidFill>
                  <a:srgbClr val="3C5790"/>
                </a:solidFill>
              </a:rPr>
              <a:t>Features</a:t>
            </a:r>
            <a:endParaRPr lang="fr-CA" sz="1600" dirty="0">
              <a:solidFill>
                <a:srgbClr val="3C5790"/>
              </a:solidFill>
            </a:endParaRPr>
          </a:p>
          <a:p>
            <a:r>
              <a:rPr lang="fr-CA" sz="1600" dirty="0">
                <a:solidFill>
                  <a:srgbClr val="3C5790"/>
                </a:solidFill>
              </a:rPr>
              <a:t>Goals</a:t>
            </a:r>
          </a:p>
          <a:p>
            <a:r>
              <a:rPr lang="fr-CA" sz="1600" dirty="0">
                <a:solidFill>
                  <a:srgbClr val="3C5790"/>
                </a:solidFill>
              </a:rPr>
              <a:t>Concepts</a:t>
            </a:r>
          </a:p>
          <a:p>
            <a:r>
              <a:rPr lang="fr-CA" sz="1600" dirty="0" err="1">
                <a:solidFill>
                  <a:srgbClr val="3C5790"/>
                </a:solidFill>
              </a:rPr>
              <a:t>Core</a:t>
            </a:r>
            <a:endParaRPr lang="fr-CA" sz="1600" dirty="0">
              <a:solidFill>
                <a:srgbClr val="3C5790"/>
              </a:solidFill>
            </a:endParaRPr>
          </a:p>
          <a:p>
            <a:r>
              <a:rPr lang="fr-CA" sz="1600" dirty="0" err="1">
                <a:solidFill>
                  <a:srgbClr val="3C5790"/>
                </a:solidFill>
              </a:rPr>
              <a:t>ChatMemory</a:t>
            </a:r>
            <a:endParaRPr lang="fr-CA" sz="1600" dirty="0">
              <a:solidFill>
                <a:srgbClr val="3C5790"/>
              </a:solidFill>
            </a:endParaRPr>
          </a:p>
          <a:p>
            <a:r>
              <a:rPr lang="fr-CA" sz="1600" dirty="0">
                <a:solidFill>
                  <a:srgbClr val="3C5790"/>
                </a:solidFill>
              </a:rPr>
              <a:t>Tool Calling</a:t>
            </a:r>
          </a:p>
          <a:p>
            <a:r>
              <a:rPr lang="fr-CA" sz="1600" dirty="0" err="1">
                <a:solidFill>
                  <a:srgbClr val="3C5790"/>
                </a:solidFill>
              </a:rPr>
              <a:t>VectorStore</a:t>
            </a:r>
            <a:endParaRPr lang="fr-CA" sz="1600" dirty="0">
              <a:solidFill>
                <a:srgbClr val="3C5790"/>
              </a:solidFill>
            </a:endParaRPr>
          </a:p>
          <a:p>
            <a:r>
              <a:rPr lang="fr-CA" sz="1600" dirty="0">
                <a:solidFill>
                  <a:srgbClr val="3C5790"/>
                </a:solidFill>
              </a:rPr>
              <a:t>MCP</a:t>
            </a:r>
          </a:p>
          <a:p>
            <a:r>
              <a:rPr lang="en-US" sz="1600" dirty="0">
                <a:solidFill>
                  <a:srgbClr val="3C5790"/>
                </a:solidFill>
              </a:rPr>
              <a:t>Conclusion</a:t>
            </a:r>
          </a:p>
          <a:p>
            <a:r>
              <a:rPr lang="fr-CA" sz="1600" dirty="0">
                <a:solidFill>
                  <a:srgbClr val="3C5790"/>
                </a:solidFill>
              </a:rPr>
              <a:t>Bibliography</a:t>
            </a:r>
          </a:p>
          <a:p>
            <a:pPr>
              <a:buNone/>
            </a:pPr>
            <a:br>
              <a:rPr lang="fr-CA" sz="1600" dirty="0">
                <a:solidFill>
                  <a:srgbClr val="3C5790"/>
                </a:solidFill>
              </a:rPr>
            </a:br>
            <a:endParaRPr lang="fr-CA" sz="1600" dirty="0">
              <a:solidFill>
                <a:srgbClr val="3C579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5" name="Picture 4">
            <a:extLst>
              <a:ext uri="{FF2B5EF4-FFF2-40B4-BE49-F238E27FC236}">
                <a16:creationId xmlns:a16="http://schemas.microsoft.com/office/drawing/2014/main" id="{24568690-3D7C-4E31-B0C2-384055E8B704}"/>
              </a:ext>
            </a:extLst>
          </p:cNvPr>
          <p:cNvPicPr>
            <a:picLocks noChangeAspect="1"/>
          </p:cNvPicPr>
          <p:nvPr/>
        </p:nvPicPr>
        <p:blipFill>
          <a:blip r:embed="rId3"/>
          <a:stretch>
            <a:fillRect/>
          </a:stretch>
        </p:blipFill>
        <p:spPr>
          <a:xfrm>
            <a:off x="5001761" y="2590800"/>
            <a:ext cx="4057650" cy="1045421"/>
          </a:xfrm>
          <a:prstGeom prst="rect">
            <a:avLst/>
          </a:prstGeom>
        </p:spPr>
      </p:pic>
      <p:pic>
        <p:nvPicPr>
          <p:cNvPr id="7" name="Picture 6">
            <a:extLst>
              <a:ext uri="{FF2B5EF4-FFF2-40B4-BE49-F238E27FC236}">
                <a16:creationId xmlns:a16="http://schemas.microsoft.com/office/drawing/2014/main" id="{C5CE3830-1E95-448A-9FE9-8645FA760F69}"/>
              </a:ext>
            </a:extLst>
          </p:cNvPr>
          <p:cNvPicPr>
            <a:picLocks noChangeAspect="1"/>
          </p:cNvPicPr>
          <p:nvPr/>
        </p:nvPicPr>
        <p:blipFill>
          <a:blip r:embed="rId4"/>
          <a:stretch>
            <a:fillRect/>
          </a:stretch>
        </p:blipFill>
        <p:spPr>
          <a:xfrm>
            <a:off x="533401" y="1948694"/>
            <a:ext cx="3809999" cy="4756906"/>
          </a:xfrm>
          <a:prstGeom prst="rect">
            <a:avLst/>
          </a:prstGeom>
        </p:spPr>
      </p:pic>
      <p:pic>
        <p:nvPicPr>
          <p:cNvPr id="9" name="Picture 8">
            <a:extLst>
              <a:ext uri="{FF2B5EF4-FFF2-40B4-BE49-F238E27FC236}">
                <a16:creationId xmlns:a16="http://schemas.microsoft.com/office/drawing/2014/main" id="{5AAEB7FE-C12A-42AE-AED5-D790EA603D27}"/>
              </a:ext>
            </a:extLst>
          </p:cNvPr>
          <p:cNvPicPr>
            <a:picLocks noChangeAspect="1"/>
          </p:cNvPicPr>
          <p:nvPr/>
        </p:nvPicPr>
        <p:blipFill>
          <a:blip r:embed="rId5"/>
          <a:stretch>
            <a:fillRect/>
          </a:stretch>
        </p:blipFill>
        <p:spPr>
          <a:xfrm>
            <a:off x="5410200" y="4485141"/>
            <a:ext cx="3429000" cy="2083540"/>
          </a:xfrm>
          <a:prstGeom prst="rect">
            <a:avLst/>
          </a:prstGeom>
        </p:spPr>
      </p:pic>
      <p:cxnSp>
        <p:nvCxnSpPr>
          <p:cNvPr id="11" name="Straight Connector 10">
            <a:extLst>
              <a:ext uri="{FF2B5EF4-FFF2-40B4-BE49-F238E27FC236}">
                <a16:creationId xmlns:a16="http://schemas.microsoft.com/office/drawing/2014/main" id="{C0E4B6A0-6ADC-4356-8517-A3A2BB6548F4}"/>
              </a:ext>
            </a:extLst>
          </p:cNvPr>
          <p:cNvCxnSpPr/>
          <p:nvPr/>
        </p:nvCxnSpPr>
        <p:spPr>
          <a:xfrm>
            <a:off x="4724400" y="1676400"/>
            <a:ext cx="0" cy="50292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93043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990600"/>
          </a:xfrm>
        </p:spPr>
        <p:txBody>
          <a:bodyPr/>
          <a:lstStyle/>
          <a:p>
            <a:r>
              <a:rPr lang="en-US" sz="1400" dirty="0">
                <a:solidFill>
                  <a:srgbClr val="3C5790"/>
                </a:solidFill>
              </a:rPr>
              <a:t>The Spring AI Advisors API provides a flexible and powerful way to intercept, modify, and enhance AI-driven interactions in your Spring applications.  </a:t>
            </a:r>
          </a:p>
          <a:p>
            <a:r>
              <a:rPr lang="en-US" sz="1400" dirty="0">
                <a:solidFill>
                  <a:srgbClr val="3C5790"/>
                </a:solidFill>
              </a:rPr>
              <a:t>The API consists of </a:t>
            </a:r>
            <a:r>
              <a:rPr lang="en-US" sz="1400" b="1" dirty="0" err="1">
                <a:solidFill>
                  <a:srgbClr val="3C5790"/>
                </a:solidFill>
              </a:rPr>
              <a:t>CallAdvisor</a:t>
            </a:r>
            <a:r>
              <a:rPr lang="en-US" sz="1400" dirty="0">
                <a:solidFill>
                  <a:srgbClr val="3C5790"/>
                </a:solidFill>
              </a:rPr>
              <a:t> and </a:t>
            </a:r>
            <a:r>
              <a:rPr lang="en-US" sz="1400" b="1" dirty="0" err="1">
                <a:solidFill>
                  <a:srgbClr val="3C5790"/>
                </a:solidFill>
              </a:rPr>
              <a:t>CallAdvisorChain</a:t>
            </a:r>
            <a:r>
              <a:rPr lang="en-US" sz="1400" dirty="0">
                <a:solidFill>
                  <a:srgbClr val="3C5790"/>
                </a:solidFill>
              </a:rPr>
              <a:t> for non-streaming scenarios, and </a:t>
            </a:r>
            <a:r>
              <a:rPr lang="en-US" sz="1400" b="1" dirty="0" err="1">
                <a:solidFill>
                  <a:srgbClr val="3C5790"/>
                </a:solidFill>
              </a:rPr>
              <a:t>StreamAdvisor</a:t>
            </a:r>
            <a:r>
              <a:rPr lang="en-US" sz="1400" dirty="0">
                <a:solidFill>
                  <a:srgbClr val="3C5790"/>
                </a:solidFill>
              </a:rPr>
              <a:t> and </a:t>
            </a:r>
            <a:r>
              <a:rPr lang="en-US" sz="1400" b="1" dirty="0" err="1">
                <a:solidFill>
                  <a:srgbClr val="3C5790"/>
                </a:solidFill>
              </a:rPr>
              <a:t>StreamAdvisorChain</a:t>
            </a:r>
            <a:r>
              <a:rPr lang="en-US" sz="1400" dirty="0">
                <a:solidFill>
                  <a:srgbClr val="3C5790"/>
                </a:solidFill>
              </a:rPr>
              <a:t> for streaming scenarios.</a:t>
            </a:r>
          </a:p>
        </p:txBody>
      </p:sp>
      <p:pic>
        <p:nvPicPr>
          <p:cNvPr id="3" name="Picture 2">
            <a:extLst>
              <a:ext uri="{FF2B5EF4-FFF2-40B4-BE49-F238E27FC236}">
                <a16:creationId xmlns:a16="http://schemas.microsoft.com/office/drawing/2014/main" id="{6282847C-54F8-490A-A5E3-B2CCB58C47BB}"/>
              </a:ext>
            </a:extLst>
          </p:cNvPr>
          <p:cNvPicPr>
            <a:picLocks noChangeAspect="1"/>
          </p:cNvPicPr>
          <p:nvPr/>
        </p:nvPicPr>
        <p:blipFill>
          <a:blip r:embed="rId3"/>
          <a:stretch>
            <a:fillRect/>
          </a:stretch>
        </p:blipFill>
        <p:spPr>
          <a:xfrm>
            <a:off x="2819400" y="3145872"/>
            <a:ext cx="4075593" cy="3324266"/>
          </a:xfrm>
          <a:prstGeom prst="rect">
            <a:avLst/>
          </a:prstGeom>
        </p:spPr>
      </p:pic>
    </p:spTree>
    <p:extLst>
      <p:ext uri="{BB962C8B-B14F-4D97-AF65-F5344CB8AC3E}">
        <p14:creationId xmlns:p14="http://schemas.microsoft.com/office/powerpoint/2010/main" val="3906592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381000"/>
          </a:xfrm>
        </p:spPr>
        <p:txBody>
          <a:bodyPr/>
          <a:lstStyle/>
          <a:p>
            <a:r>
              <a:rPr lang="en-US" sz="1400" dirty="0">
                <a:solidFill>
                  <a:srgbClr val="3C5790"/>
                </a:solidFill>
              </a:rPr>
              <a:t>Following flow diagram illustrates the interaction between the </a:t>
            </a:r>
            <a:r>
              <a:rPr lang="en-US" sz="1400" b="1" dirty="0">
                <a:solidFill>
                  <a:srgbClr val="3C5790"/>
                </a:solidFill>
              </a:rPr>
              <a:t>advisor</a:t>
            </a:r>
            <a:r>
              <a:rPr lang="en-US" sz="1400" dirty="0">
                <a:solidFill>
                  <a:srgbClr val="3C5790"/>
                </a:solidFill>
              </a:rPr>
              <a:t> </a:t>
            </a:r>
            <a:r>
              <a:rPr lang="en-US" sz="1400" b="1" dirty="0">
                <a:solidFill>
                  <a:srgbClr val="3C5790"/>
                </a:solidFill>
              </a:rPr>
              <a:t>chain</a:t>
            </a:r>
            <a:r>
              <a:rPr lang="en-US" sz="1400" dirty="0">
                <a:solidFill>
                  <a:srgbClr val="3C5790"/>
                </a:solidFill>
              </a:rPr>
              <a:t> and the </a:t>
            </a:r>
            <a:r>
              <a:rPr lang="en-US" sz="1400" b="1" dirty="0">
                <a:solidFill>
                  <a:srgbClr val="3C5790"/>
                </a:solidFill>
              </a:rPr>
              <a:t>Chat</a:t>
            </a:r>
            <a:r>
              <a:rPr lang="en-US" sz="1400" dirty="0">
                <a:solidFill>
                  <a:srgbClr val="3C5790"/>
                </a:solidFill>
              </a:rPr>
              <a:t> </a:t>
            </a:r>
            <a:r>
              <a:rPr lang="en-US" sz="1400" b="1" dirty="0">
                <a:solidFill>
                  <a:srgbClr val="3C5790"/>
                </a:solidFill>
              </a:rPr>
              <a:t>Model</a:t>
            </a:r>
            <a:r>
              <a:rPr lang="en-US" sz="1400" dirty="0">
                <a:solidFill>
                  <a:srgbClr val="3C5790"/>
                </a:solidFill>
              </a:rPr>
              <a:t>:</a:t>
            </a:r>
          </a:p>
          <a:p>
            <a:pPr marL="0" indent="0">
              <a:buNone/>
            </a:pPr>
            <a:endParaRPr lang="en-US" sz="1400" dirty="0">
              <a:solidFill>
                <a:srgbClr val="3C5790"/>
              </a:solidFill>
            </a:endParaRPr>
          </a:p>
        </p:txBody>
      </p:sp>
      <p:pic>
        <p:nvPicPr>
          <p:cNvPr id="3" name="Picture 2">
            <a:extLst>
              <a:ext uri="{FF2B5EF4-FFF2-40B4-BE49-F238E27FC236}">
                <a16:creationId xmlns:a16="http://schemas.microsoft.com/office/drawing/2014/main" id="{AB892FB0-E828-4AA9-9968-8EBD91D1102B}"/>
              </a:ext>
            </a:extLst>
          </p:cNvPr>
          <p:cNvPicPr>
            <a:picLocks noChangeAspect="1"/>
          </p:cNvPicPr>
          <p:nvPr/>
        </p:nvPicPr>
        <p:blipFill>
          <a:blip r:embed="rId3"/>
          <a:stretch>
            <a:fillRect/>
          </a:stretch>
        </p:blipFill>
        <p:spPr>
          <a:xfrm>
            <a:off x="3200400" y="2819400"/>
            <a:ext cx="3038475" cy="3412319"/>
          </a:xfrm>
          <a:prstGeom prst="rect">
            <a:avLst/>
          </a:prstGeom>
        </p:spPr>
      </p:pic>
    </p:spTree>
    <p:extLst>
      <p:ext uri="{BB962C8B-B14F-4D97-AF65-F5344CB8AC3E}">
        <p14:creationId xmlns:p14="http://schemas.microsoft.com/office/powerpoint/2010/main" val="1128149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381000"/>
          </a:xfrm>
        </p:spPr>
        <p:txBody>
          <a:bodyPr/>
          <a:lstStyle/>
          <a:p>
            <a:r>
              <a:rPr lang="en-US" sz="1400" dirty="0">
                <a:solidFill>
                  <a:srgbClr val="3C5790"/>
                </a:solidFill>
              </a:rPr>
              <a:t>Streaming vs Non-Streaming</a:t>
            </a:r>
          </a:p>
        </p:txBody>
      </p:sp>
      <p:pic>
        <p:nvPicPr>
          <p:cNvPr id="3" name="Picture 2">
            <a:extLst>
              <a:ext uri="{FF2B5EF4-FFF2-40B4-BE49-F238E27FC236}">
                <a16:creationId xmlns:a16="http://schemas.microsoft.com/office/drawing/2014/main" id="{1BFBAA2D-219F-4FCA-B45D-463754892064}"/>
              </a:ext>
            </a:extLst>
          </p:cNvPr>
          <p:cNvPicPr>
            <a:picLocks noChangeAspect="1"/>
          </p:cNvPicPr>
          <p:nvPr/>
        </p:nvPicPr>
        <p:blipFill>
          <a:blip r:embed="rId3"/>
          <a:stretch>
            <a:fillRect/>
          </a:stretch>
        </p:blipFill>
        <p:spPr>
          <a:xfrm>
            <a:off x="1600200" y="2819400"/>
            <a:ext cx="6562725" cy="3398256"/>
          </a:xfrm>
          <a:prstGeom prst="rect">
            <a:avLst/>
          </a:prstGeom>
        </p:spPr>
      </p:pic>
    </p:spTree>
    <p:extLst>
      <p:ext uri="{BB962C8B-B14F-4D97-AF65-F5344CB8AC3E}">
        <p14:creationId xmlns:p14="http://schemas.microsoft.com/office/powerpoint/2010/main" val="2539049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990600"/>
          </a:xfrm>
        </p:spPr>
        <p:txBody>
          <a:bodyPr/>
          <a:lstStyle/>
          <a:p>
            <a:r>
              <a:rPr lang="en-US" sz="1400" dirty="0">
                <a:solidFill>
                  <a:srgbClr val="3C5790"/>
                </a:solidFill>
              </a:rPr>
              <a:t>Prompts are the inputs that guide an AI model to generate specific outputs. </a:t>
            </a:r>
          </a:p>
          <a:p>
            <a:r>
              <a:rPr lang="en-US" sz="1400" dirty="0">
                <a:solidFill>
                  <a:srgbClr val="3C5790"/>
                </a:solidFill>
              </a:rPr>
              <a:t>The Prompt class functions as a container for an organized series of Message objects and a request </a:t>
            </a:r>
            <a:r>
              <a:rPr lang="en-US" sz="1400" dirty="0" err="1">
                <a:solidFill>
                  <a:srgbClr val="3C5790"/>
                </a:solidFill>
              </a:rPr>
              <a:t>ChatOptions</a:t>
            </a:r>
            <a:endParaRPr lang="en-US" sz="1400" dirty="0">
              <a:solidFill>
                <a:srgbClr val="3C5790"/>
              </a:solidFill>
            </a:endParaRPr>
          </a:p>
          <a:p>
            <a:r>
              <a:rPr lang="en-US" sz="1400" dirty="0">
                <a:solidFill>
                  <a:srgbClr val="3C5790"/>
                </a:solidFill>
              </a:rPr>
              <a:t>Every Message embodies a unique role within the prompt, differing in its content and intent. </a:t>
            </a:r>
            <a:endParaRPr lang="fr-CA" sz="1400" dirty="0">
              <a:solidFill>
                <a:srgbClr val="3C5790"/>
              </a:solidFill>
            </a:endParaRPr>
          </a:p>
        </p:txBody>
      </p:sp>
      <p:pic>
        <p:nvPicPr>
          <p:cNvPr id="3" name="Picture 2">
            <a:extLst>
              <a:ext uri="{FF2B5EF4-FFF2-40B4-BE49-F238E27FC236}">
                <a16:creationId xmlns:a16="http://schemas.microsoft.com/office/drawing/2014/main" id="{DFB2E5A4-24F4-44F1-9AF5-6E2BFCC8A8CC}"/>
              </a:ext>
            </a:extLst>
          </p:cNvPr>
          <p:cNvPicPr>
            <a:picLocks noChangeAspect="1"/>
          </p:cNvPicPr>
          <p:nvPr/>
        </p:nvPicPr>
        <p:blipFill>
          <a:blip r:embed="rId3"/>
          <a:stretch>
            <a:fillRect/>
          </a:stretch>
        </p:blipFill>
        <p:spPr>
          <a:xfrm>
            <a:off x="2438400" y="3210104"/>
            <a:ext cx="4614862" cy="1260116"/>
          </a:xfrm>
          <a:prstGeom prst="rect">
            <a:avLst/>
          </a:prstGeom>
        </p:spPr>
      </p:pic>
    </p:spTree>
    <p:extLst>
      <p:ext uri="{BB962C8B-B14F-4D97-AF65-F5344CB8AC3E}">
        <p14:creationId xmlns:p14="http://schemas.microsoft.com/office/powerpoint/2010/main" val="4073049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057400"/>
            <a:ext cx="8686800" cy="609600"/>
          </a:xfrm>
        </p:spPr>
        <p:txBody>
          <a:bodyPr/>
          <a:lstStyle/>
          <a:p>
            <a:r>
              <a:rPr lang="en-US" sz="1400" dirty="0">
                <a:solidFill>
                  <a:srgbClr val="3C5790"/>
                </a:solidFill>
              </a:rPr>
              <a:t>Various implementations of the </a:t>
            </a:r>
            <a:r>
              <a:rPr lang="en-US" sz="1400" b="1" dirty="0">
                <a:solidFill>
                  <a:srgbClr val="3C5790"/>
                </a:solidFill>
              </a:rPr>
              <a:t>Message</a:t>
            </a:r>
            <a:r>
              <a:rPr lang="en-US" sz="1400" dirty="0">
                <a:solidFill>
                  <a:srgbClr val="3C5790"/>
                </a:solidFill>
              </a:rPr>
              <a:t> interface correspond to different categories of messages that an AI model can process. The Models distinguish between message categories based on conversational roles.</a:t>
            </a:r>
          </a:p>
        </p:txBody>
      </p:sp>
      <p:pic>
        <p:nvPicPr>
          <p:cNvPr id="3" name="Picture 2">
            <a:extLst>
              <a:ext uri="{FF2B5EF4-FFF2-40B4-BE49-F238E27FC236}">
                <a16:creationId xmlns:a16="http://schemas.microsoft.com/office/drawing/2014/main" id="{627841FB-9590-403C-AB90-76173D8E5A18}"/>
              </a:ext>
            </a:extLst>
          </p:cNvPr>
          <p:cNvPicPr>
            <a:picLocks noChangeAspect="1"/>
          </p:cNvPicPr>
          <p:nvPr/>
        </p:nvPicPr>
        <p:blipFill>
          <a:blip r:embed="rId3"/>
          <a:stretch>
            <a:fillRect/>
          </a:stretch>
        </p:blipFill>
        <p:spPr>
          <a:xfrm>
            <a:off x="1981200" y="2514600"/>
            <a:ext cx="5105400" cy="4254500"/>
          </a:xfrm>
          <a:prstGeom prst="rect">
            <a:avLst/>
          </a:prstGeom>
        </p:spPr>
      </p:pic>
    </p:spTree>
    <p:extLst>
      <p:ext uri="{BB962C8B-B14F-4D97-AF65-F5344CB8AC3E}">
        <p14:creationId xmlns:p14="http://schemas.microsoft.com/office/powerpoint/2010/main" val="261594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3124200"/>
          </a:xfrm>
        </p:spPr>
        <p:txBody>
          <a:bodyPr/>
          <a:lstStyle/>
          <a:p>
            <a:r>
              <a:rPr lang="en-US" sz="1400" dirty="0">
                <a:solidFill>
                  <a:srgbClr val="3C5790"/>
                </a:solidFill>
              </a:rPr>
              <a:t>The primary roles are:</a:t>
            </a:r>
          </a:p>
          <a:p>
            <a:pPr lvl="1"/>
            <a:r>
              <a:rPr lang="en-US" sz="1400" b="1" dirty="0">
                <a:solidFill>
                  <a:srgbClr val="3C5790"/>
                </a:solidFill>
              </a:rPr>
              <a:t>System</a:t>
            </a:r>
            <a:r>
              <a:rPr lang="en-US" sz="1400" dirty="0">
                <a:solidFill>
                  <a:srgbClr val="3C5790"/>
                </a:solidFill>
              </a:rPr>
              <a:t> </a:t>
            </a:r>
            <a:r>
              <a:rPr lang="en-US" sz="1400" b="1" dirty="0">
                <a:solidFill>
                  <a:srgbClr val="3C5790"/>
                </a:solidFill>
              </a:rPr>
              <a:t>Role</a:t>
            </a:r>
            <a:r>
              <a:rPr lang="en-US" sz="1400" dirty="0">
                <a:solidFill>
                  <a:srgbClr val="3C5790"/>
                </a:solidFill>
              </a:rPr>
              <a:t>: Guides the AI’s behavior and response style, setting parameters or rules for how the AI interprets and replies to the input. It’s akin to providing instructions to the AI before initiating a conversation.</a:t>
            </a:r>
          </a:p>
          <a:p>
            <a:pPr lvl="1"/>
            <a:r>
              <a:rPr lang="en-US" sz="1400" b="1" dirty="0">
                <a:solidFill>
                  <a:srgbClr val="3C5790"/>
                </a:solidFill>
              </a:rPr>
              <a:t>User</a:t>
            </a:r>
            <a:r>
              <a:rPr lang="en-US" sz="1400" dirty="0">
                <a:solidFill>
                  <a:srgbClr val="3C5790"/>
                </a:solidFill>
              </a:rPr>
              <a:t> </a:t>
            </a:r>
            <a:r>
              <a:rPr lang="en-US" sz="1400" b="1" dirty="0">
                <a:solidFill>
                  <a:srgbClr val="3C5790"/>
                </a:solidFill>
              </a:rPr>
              <a:t>Role</a:t>
            </a:r>
            <a:r>
              <a:rPr lang="en-US" sz="1400" dirty="0">
                <a:solidFill>
                  <a:srgbClr val="3C5790"/>
                </a:solidFill>
              </a:rPr>
              <a:t>: Represents the user’s input – their questions, commands, or statements to the AI. This role is fundamental as it forms the basis of the AI’s response.</a:t>
            </a:r>
          </a:p>
          <a:p>
            <a:pPr lvl="1"/>
            <a:r>
              <a:rPr lang="en-US" sz="1400" b="1" dirty="0">
                <a:solidFill>
                  <a:srgbClr val="3C5790"/>
                </a:solidFill>
              </a:rPr>
              <a:t>Assistant</a:t>
            </a:r>
            <a:r>
              <a:rPr lang="en-US" sz="1400" dirty="0">
                <a:solidFill>
                  <a:srgbClr val="3C5790"/>
                </a:solidFill>
              </a:rPr>
              <a:t> </a:t>
            </a:r>
            <a:r>
              <a:rPr lang="en-US" sz="1400" b="1" dirty="0">
                <a:solidFill>
                  <a:srgbClr val="3C5790"/>
                </a:solidFill>
              </a:rPr>
              <a:t>Role</a:t>
            </a:r>
            <a:r>
              <a:rPr lang="en-US" sz="1400" dirty="0">
                <a:solidFill>
                  <a:srgbClr val="3C5790"/>
                </a:solidFill>
              </a:rPr>
              <a:t>: The AI’s response to the user’s input. More than just an answer or reaction, it’s crucial for maintaining the flow of the conversation. By tracking the AI’s previous responses (its 'Assistant Role' messages), the system ensures coherent and contextually relevant interactions. The Assistant message may contain Function Tool Call request information as well. It’s like a special feature in the AI, used when needed to perform specific functions such as calculations, fetching data, or other tasks beyond just talking.</a:t>
            </a:r>
          </a:p>
          <a:p>
            <a:pPr lvl="1"/>
            <a:r>
              <a:rPr lang="en-US" sz="1400" b="1" dirty="0">
                <a:solidFill>
                  <a:srgbClr val="3C5790"/>
                </a:solidFill>
              </a:rPr>
              <a:t>Tool/Function Role</a:t>
            </a:r>
            <a:r>
              <a:rPr lang="en-US" sz="1400" dirty="0">
                <a:solidFill>
                  <a:srgbClr val="3C5790"/>
                </a:solidFill>
              </a:rPr>
              <a:t>: The Tool/Function Role focuses on returning additional information in response to Tool Call Assistant Messages.</a:t>
            </a:r>
            <a:endParaRPr lang="fr-CA" sz="1400" dirty="0">
              <a:solidFill>
                <a:srgbClr val="3C5790"/>
              </a:solidFill>
            </a:endParaRPr>
          </a:p>
        </p:txBody>
      </p:sp>
    </p:spTree>
    <p:extLst>
      <p:ext uri="{BB962C8B-B14F-4D97-AF65-F5344CB8AC3E}">
        <p14:creationId xmlns:p14="http://schemas.microsoft.com/office/powerpoint/2010/main" val="3963378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381000"/>
          </a:xfrm>
        </p:spPr>
        <p:txBody>
          <a:bodyPr/>
          <a:lstStyle/>
          <a:p>
            <a:r>
              <a:rPr lang="en-US" sz="1400" dirty="0">
                <a:solidFill>
                  <a:srgbClr val="3C5790"/>
                </a:solidFill>
              </a:rPr>
              <a:t>Example using prompt template with parameters</a:t>
            </a:r>
            <a:endParaRPr lang="fr-CA" sz="1400" dirty="0">
              <a:solidFill>
                <a:srgbClr val="3C5790"/>
              </a:solidFill>
            </a:endParaRPr>
          </a:p>
        </p:txBody>
      </p:sp>
      <p:pic>
        <p:nvPicPr>
          <p:cNvPr id="3" name="Picture 2">
            <a:extLst>
              <a:ext uri="{FF2B5EF4-FFF2-40B4-BE49-F238E27FC236}">
                <a16:creationId xmlns:a16="http://schemas.microsoft.com/office/drawing/2014/main" id="{0225BA3B-6BEA-4EF6-9528-111CC99AAE4A}"/>
              </a:ext>
            </a:extLst>
          </p:cNvPr>
          <p:cNvPicPr>
            <a:picLocks noChangeAspect="1"/>
          </p:cNvPicPr>
          <p:nvPr/>
        </p:nvPicPr>
        <p:blipFill>
          <a:blip r:embed="rId3"/>
          <a:stretch>
            <a:fillRect/>
          </a:stretch>
        </p:blipFill>
        <p:spPr>
          <a:xfrm>
            <a:off x="838200" y="2603552"/>
            <a:ext cx="8153400" cy="1650895"/>
          </a:xfrm>
          <a:prstGeom prst="rect">
            <a:avLst/>
          </a:prstGeom>
        </p:spPr>
      </p:pic>
    </p:spTree>
    <p:extLst>
      <p:ext uri="{BB962C8B-B14F-4D97-AF65-F5344CB8AC3E}">
        <p14:creationId xmlns:p14="http://schemas.microsoft.com/office/powerpoint/2010/main" val="275652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990600"/>
          </a:xfrm>
        </p:spPr>
        <p:txBody>
          <a:bodyPr/>
          <a:lstStyle/>
          <a:p>
            <a:r>
              <a:rPr lang="en-US" sz="1400" dirty="0">
                <a:solidFill>
                  <a:srgbClr val="3C5790"/>
                </a:solidFill>
              </a:rPr>
              <a:t>Portable Model API across AI providers for Chat, Text to Image, Audio Transcription, Text to Speech, and Embedding models.</a:t>
            </a:r>
          </a:p>
          <a:p>
            <a:r>
              <a:rPr lang="en-US" sz="1400" dirty="0">
                <a:solidFill>
                  <a:srgbClr val="3C5790"/>
                </a:solidFill>
              </a:rPr>
              <a:t>Both synchronous and stream API options are supported.</a:t>
            </a:r>
            <a:endParaRPr lang="fr-CA" sz="1400" dirty="0">
              <a:solidFill>
                <a:srgbClr val="3C5790"/>
              </a:solidFill>
            </a:endParaRPr>
          </a:p>
        </p:txBody>
      </p:sp>
      <p:pic>
        <p:nvPicPr>
          <p:cNvPr id="3" name="Picture 2">
            <a:extLst>
              <a:ext uri="{FF2B5EF4-FFF2-40B4-BE49-F238E27FC236}">
                <a16:creationId xmlns:a16="http://schemas.microsoft.com/office/drawing/2014/main" id="{890D375F-D95A-4432-847F-5F1A920E59A2}"/>
              </a:ext>
            </a:extLst>
          </p:cNvPr>
          <p:cNvPicPr>
            <a:picLocks noChangeAspect="1"/>
          </p:cNvPicPr>
          <p:nvPr/>
        </p:nvPicPr>
        <p:blipFill>
          <a:blip r:embed="rId3"/>
          <a:stretch>
            <a:fillRect/>
          </a:stretch>
        </p:blipFill>
        <p:spPr>
          <a:xfrm>
            <a:off x="713763" y="3429000"/>
            <a:ext cx="7716473" cy="1922737"/>
          </a:xfrm>
          <a:prstGeom prst="rect">
            <a:avLst/>
          </a:prstGeom>
        </p:spPr>
      </p:pic>
    </p:spTree>
    <p:extLst>
      <p:ext uri="{BB962C8B-B14F-4D97-AF65-F5344CB8AC3E}">
        <p14:creationId xmlns:p14="http://schemas.microsoft.com/office/powerpoint/2010/main" val="869674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5" name="Picture 4">
            <a:extLst>
              <a:ext uri="{FF2B5EF4-FFF2-40B4-BE49-F238E27FC236}">
                <a16:creationId xmlns:a16="http://schemas.microsoft.com/office/drawing/2014/main" id="{43A5780D-E531-4EDD-B800-2997D4480524}"/>
              </a:ext>
            </a:extLst>
          </p:cNvPr>
          <p:cNvPicPr>
            <a:picLocks noChangeAspect="1"/>
          </p:cNvPicPr>
          <p:nvPr/>
        </p:nvPicPr>
        <p:blipFill>
          <a:blip r:embed="rId3"/>
          <a:stretch>
            <a:fillRect/>
          </a:stretch>
        </p:blipFill>
        <p:spPr>
          <a:xfrm>
            <a:off x="41945" y="2057400"/>
            <a:ext cx="8915400" cy="4682937"/>
          </a:xfrm>
          <a:prstGeom prst="rect">
            <a:avLst/>
          </a:prstGeom>
        </p:spPr>
      </p:pic>
    </p:spTree>
    <p:extLst>
      <p:ext uri="{BB962C8B-B14F-4D97-AF65-F5344CB8AC3E}">
        <p14:creationId xmlns:p14="http://schemas.microsoft.com/office/powerpoint/2010/main" val="2626738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Spring AI?</a:t>
            </a:r>
          </a:p>
        </p:txBody>
      </p:sp>
      <p:sp>
        <p:nvSpPr>
          <p:cNvPr id="4099" name="Espace réservé du contenu 4"/>
          <p:cNvSpPr>
            <a:spLocks noGrp="1"/>
          </p:cNvSpPr>
          <p:nvPr>
            <p:ph idx="1"/>
          </p:nvPr>
        </p:nvSpPr>
        <p:spPr>
          <a:xfrm>
            <a:off x="228600" y="2133600"/>
            <a:ext cx="8686800" cy="4419600"/>
          </a:xfrm>
        </p:spPr>
        <p:txBody>
          <a:bodyPr/>
          <a:lstStyle/>
          <a:p>
            <a:r>
              <a:rPr lang="en-US" sz="1500" dirty="0">
                <a:solidFill>
                  <a:srgbClr val="3C5790"/>
                </a:solidFill>
              </a:rPr>
              <a:t>Java Spring AI is an application framework and starter library under the Spring ecosystem designed to simplify the integration of artificial intelligence (AI) capabilities—especially those based on large language models (LLMs)—into Spring Boot applications.</a:t>
            </a:r>
          </a:p>
          <a:p>
            <a:r>
              <a:rPr lang="en-US" sz="1500" dirty="0">
                <a:solidFill>
                  <a:srgbClr val="3C5790"/>
                </a:solidFill>
              </a:rPr>
              <a:t>Its main goal is to apply Spring’s core principles like modularity, portability, and POJO-centric design to AI engineering, allowing developers to build AI-powered features with ease and consistency.</a:t>
            </a:r>
          </a:p>
        </p:txBody>
      </p:sp>
      <p:pic>
        <p:nvPicPr>
          <p:cNvPr id="3" name="Picture 2">
            <a:extLst>
              <a:ext uri="{FF2B5EF4-FFF2-40B4-BE49-F238E27FC236}">
                <a16:creationId xmlns:a16="http://schemas.microsoft.com/office/drawing/2014/main" id="{5530B1CA-723A-47E8-8855-35A1C6539F06}"/>
              </a:ext>
            </a:extLst>
          </p:cNvPr>
          <p:cNvPicPr>
            <a:picLocks noChangeAspect="1"/>
          </p:cNvPicPr>
          <p:nvPr/>
        </p:nvPicPr>
        <p:blipFill>
          <a:blip r:embed="rId3"/>
          <a:stretch>
            <a:fillRect/>
          </a:stretch>
        </p:blipFill>
        <p:spPr>
          <a:xfrm>
            <a:off x="3048000" y="4038600"/>
            <a:ext cx="2824162" cy="196173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057400"/>
            <a:ext cx="8686800" cy="1524000"/>
          </a:xfrm>
        </p:spPr>
        <p:txBody>
          <a:bodyPr/>
          <a:lstStyle/>
          <a:p>
            <a:r>
              <a:rPr lang="en-US" sz="1400" dirty="0">
                <a:solidFill>
                  <a:srgbClr val="3C5790"/>
                </a:solidFill>
              </a:rPr>
              <a:t>The </a:t>
            </a:r>
            <a:r>
              <a:rPr lang="en-US" sz="1400" b="1" dirty="0">
                <a:solidFill>
                  <a:srgbClr val="3C5790"/>
                </a:solidFill>
              </a:rPr>
              <a:t>Chat</a:t>
            </a:r>
            <a:r>
              <a:rPr lang="en-US" sz="1400" dirty="0">
                <a:solidFill>
                  <a:srgbClr val="3C5790"/>
                </a:solidFill>
              </a:rPr>
              <a:t> </a:t>
            </a:r>
            <a:r>
              <a:rPr lang="en-US" sz="1400" b="1" dirty="0">
                <a:solidFill>
                  <a:srgbClr val="3C5790"/>
                </a:solidFill>
              </a:rPr>
              <a:t>Model</a:t>
            </a:r>
            <a:r>
              <a:rPr lang="en-US" sz="1400" dirty="0">
                <a:solidFill>
                  <a:srgbClr val="3C5790"/>
                </a:solidFill>
              </a:rPr>
              <a:t> </a:t>
            </a:r>
            <a:r>
              <a:rPr lang="en-US" sz="1400" b="1" dirty="0">
                <a:solidFill>
                  <a:srgbClr val="3C5790"/>
                </a:solidFill>
              </a:rPr>
              <a:t>API</a:t>
            </a:r>
            <a:r>
              <a:rPr lang="en-US" sz="1400" dirty="0">
                <a:solidFill>
                  <a:srgbClr val="3C5790"/>
                </a:solidFill>
              </a:rPr>
              <a:t> offers developers the ability to integrate AI-powered chat completion capabilities into their applications.</a:t>
            </a:r>
          </a:p>
          <a:p>
            <a:r>
              <a:rPr lang="en-US" sz="1400" dirty="0">
                <a:solidFill>
                  <a:srgbClr val="3C5790"/>
                </a:solidFill>
              </a:rPr>
              <a:t>The API typically works by sending a prompt or partial conversation to the AI model, which then generates a completion or continuation of the conversation based on its training data and understanding of natural language patterns.  The completed response is then returned to the application, which can present it to the user or use it for further processing.</a:t>
            </a:r>
            <a:endParaRPr lang="fr-CA" sz="1400" dirty="0">
              <a:solidFill>
                <a:srgbClr val="3C5790"/>
              </a:solidFill>
            </a:endParaRPr>
          </a:p>
        </p:txBody>
      </p:sp>
      <p:pic>
        <p:nvPicPr>
          <p:cNvPr id="3" name="Picture 2">
            <a:extLst>
              <a:ext uri="{FF2B5EF4-FFF2-40B4-BE49-F238E27FC236}">
                <a16:creationId xmlns:a16="http://schemas.microsoft.com/office/drawing/2014/main" id="{1A4F3D73-3759-4C99-971D-6D5759DEEFB5}"/>
              </a:ext>
            </a:extLst>
          </p:cNvPr>
          <p:cNvPicPr>
            <a:picLocks noChangeAspect="1"/>
          </p:cNvPicPr>
          <p:nvPr/>
        </p:nvPicPr>
        <p:blipFill>
          <a:blip r:embed="rId3"/>
          <a:stretch>
            <a:fillRect/>
          </a:stretch>
        </p:blipFill>
        <p:spPr>
          <a:xfrm>
            <a:off x="1861179" y="3733800"/>
            <a:ext cx="5362575" cy="1306544"/>
          </a:xfrm>
          <a:prstGeom prst="rect">
            <a:avLst/>
          </a:prstGeom>
        </p:spPr>
      </p:pic>
      <p:pic>
        <p:nvPicPr>
          <p:cNvPr id="5" name="Picture 4">
            <a:extLst>
              <a:ext uri="{FF2B5EF4-FFF2-40B4-BE49-F238E27FC236}">
                <a16:creationId xmlns:a16="http://schemas.microsoft.com/office/drawing/2014/main" id="{4B073F12-AE19-4160-A30B-01C1364634C3}"/>
              </a:ext>
            </a:extLst>
          </p:cNvPr>
          <p:cNvPicPr>
            <a:picLocks noChangeAspect="1"/>
          </p:cNvPicPr>
          <p:nvPr/>
        </p:nvPicPr>
        <p:blipFill>
          <a:blip r:embed="rId4"/>
          <a:stretch>
            <a:fillRect/>
          </a:stretch>
        </p:blipFill>
        <p:spPr>
          <a:xfrm>
            <a:off x="1920245" y="5375103"/>
            <a:ext cx="5303509" cy="1258950"/>
          </a:xfrm>
          <a:prstGeom prst="rect">
            <a:avLst/>
          </a:prstGeom>
        </p:spPr>
      </p:pic>
    </p:spTree>
    <p:extLst>
      <p:ext uri="{BB962C8B-B14F-4D97-AF65-F5344CB8AC3E}">
        <p14:creationId xmlns:p14="http://schemas.microsoft.com/office/powerpoint/2010/main" val="2884881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762000"/>
          </a:xfrm>
        </p:spPr>
        <p:txBody>
          <a:bodyPr/>
          <a:lstStyle/>
          <a:p>
            <a:r>
              <a:rPr lang="en-US" sz="1400" dirty="0">
                <a:solidFill>
                  <a:srgbClr val="3C5790"/>
                </a:solidFill>
              </a:rPr>
              <a:t>The </a:t>
            </a:r>
            <a:r>
              <a:rPr lang="en-US" sz="1400" b="1" dirty="0">
                <a:solidFill>
                  <a:srgbClr val="3C5790"/>
                </a:solidFill>
              </a:rPr>
              <a:t>Prompt</a:t>
            </a:r>
            <a:r>
              <a:rPr lang="en-US" sz="1400" dirty="0">
                <a:solidFill>
                  <a:srgbClr val="3C5790"/>
                </a:solidFill>
              </a:rPr>
              <a:t> is a </a:t>
            </a:r>
            <a:r>
              <a:rPr lang="en-US" sz="1400" dirty="0" err="1">
                <a:solidFill>
                  <a:srgbClr val="3C5790"/>
                </a:solidFill>
              </a:rPr>
              <a:t>ModelRequest</a:t>
            </a:r>
            <a:r>
              <a:rPr lang="en-US" sz="1400" dirty="0">
                <a:solidFill>
                  <a:srgbClr val="3C5790"/>
                </a:solidFill>
              </a:rPr>
              <a:t> that encapsulates a list of Message objects and optional model request options.</a:t>
            </a:r>
            <a:endParaRPr lang="fr-CA" sz="1400" dirty="0">
              <a:solidFill>
                <a:srgbClr val="3C5790"/>
              </a:solidFill>
            </a:endParaRPr>
          </a:p>
        </p:txBody>
      </p:sp>
      <p:pic>
        <p:nvPicPr>
          <p:cNvPr id="3" name="Picture 2">
            <a:extLst>
              <a:ext uri="{FF2B5EF4-FFF2-40B4-BE49-F238E27FC236}">
                <a16:creationId xmlns:a16="http://schemas.microsoft.com/office/drawing/2014/main" id="{A628DEF4-3464-4D05-AF5F-36D09CE2C206}"/>
              </a:ext>
            </a:extLst>
          </p:cNvPr>
          <p:cNvPicPr>
            <a:picLocks noChangeAspect="1"/>
          </p:cNvPicPr>
          <p:nvPr/>
        </p:nvPicPr>
        <p:blipFill>
          <a:blip r:embed="rId3"/>
          <a:stretch>
            <a:fillRect/>
          </a:stretch>
        </p:blipFill>
        <p:spPr>
          <a:xfrm>
            <a:off x="2667000" y="2895600"/>
            <a:ext cx="3981368" cy="2579688"/>
          </a:xfrm>
          <a:prstGeom prst="rect">
            <a:avLst/>
          </a:prstGeom>
        </p:spPr>
      </p:pic>
    </p:spTree>
    <p:extLst>
      <p:ext uri="{BB962C8B-B14F-4D97-AF65-F5344CB8AC3E}">
        <p14:creationId xmlns:p14="http://schemas.microsoft.com/office/powerpoint/2010/main" val="212160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5" name="Picture 4">
            <a:extLst>
              <a:ext uri="{FF2B5EF4-FFF2-40B4-BE49-F238E27FC236}">
                <a16:creationId xmlns:a16="http://schemas.microsoft.com/office/drawing/2014/main" id="{5891CC81-6EE9-4441-866A-2DADE3D9D585}"/>
              </a:ext>
            </a:extLst>
          </p:cNvPr>
          <p:cNvPicPr>
            <a:picLocks noChangeAspect="1"/>
          </p:cNvPicPr>
          <p:nvPr/>
        </p:nvPicPr>
        <p:blipFill>
          <a:blip r:embed="rId3"/>
          <a:stretch>
            <a:fillRect/>
          </a:stretch>
        </p:blipFill>
        <p:spPr>
          <a:xfrm>
            <a:off x="1600199" y="1905000"/>
            <a:ext cx="5772471" cy="4843824"/>
          </a:xfrm>
          <a:prstGeom prst="rect">
            <a:avLst/>
          </a:prstGeom>
        </p:spPr>
      </p:pic>
    </p:spTree>
    <p:extLst>
      <p:ext uri="{BB962C8B-B14F-4D97-AF65-F5344CB8AC3E}">
        <p14:creationId xmlns:p14="http://schemas.microsoft.com/office/powerpoint/2010/main" val="1679108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457200"/>
          </a:xfrm>
        </p:spPr>
        <p:txBody>
          <a:bodyPr/>
          <a:lstStyle/>
          <a:p>
            <a:r>
              <a:rPr lang="en-US" sz="1400" dirty="0">
                <a:solidFill>
                  <a:srgbClr val="3C5790"/>
                </a:solidFill>
              </a:rPr>
              <a:t>Spring AI handles the configuration and execution of Chat Models, combining start-up and runtime option.</a:t>
            </a:r>
            <a:endParaRPr lang="fr-CA" sz="1400" dirty="0">
              <a:solidFill>
                <a:srgbClr val="3C5790"/>
              </a:solidFill>
            </a:endParaRPr>
          </a:p>
        </p:txBody>
      </p:sp>
      <p:pic>
        <p:nvPicPr>
          <p:cNvPr id="3" name="Picture 2">
            <a:extLst>
              <a:ext uri="{FF2B5EF4-FFF2-40B4-BE49-F238E27FC236}">
                <a16:creationId xmlns:a16="http://schemas.microsoft.com/office/drawing/2014/main" id="{3310385D-4396-4D85-88B2-32FD4686F2A6}"/>
              </a:ext>
            </a:extLst>
          </p:cNvPr>
          <p:cNvPicPr>
            <a:picLocks noChangeAspect="1"/>
          </p:cNvPicPr>
          <p:nvPr/>
        </p:nvPicPr>
        <p:blipFill>
          <a:blip r:embed="rId3"/>
          <a:stretch>
            <a:fillRect/>
          </a:stretch>
        </p:blipFill>
        <p:spPr>
          <a:xfrm>
            <a:off x="1219200" y="2438400"/>
            <a:ext cx="6934200" cy="4285282"/>
          </a:xfrm>
          <a:prstGeom prst="rect">
            <a:avLst/>
          </a:prstGeom>
        </p:spPr>
      </p:pic>
    </p:spTree>
    <p:extLst>
      <p:ext uri="{BB962C8B-B14F-4D97-AF65-F5344CB8AC3E}">
        <p14:creationId xmlns:p14="http://schemas.microsoft.com/office/powerpoint/2010/main" val="2861062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057400"/>
          </a:xfrm>
        </p:spPr>
        <p:txBody>
          <a:bodyPr/>
          <a:lstStyle/>
          <a:p>
            <a:r>
              <a:rPr lang="en-US" sz="1400" dirty="0">
                <a:solidFill>
                  <a:srgbClr val="3C5790"/>
                </a:solidFill>
              </a:rPr>
              <a:t>The </a:t>
            </a:r>
            <a:r>
              <a:rPr lang="en-US" sz="1400" b="1" dirty="0">
                <a:solidFill>
                  <a:srgbClr val="3C5790"/>
                </a:solidFill>
              </a:rPr>
              <a:t>Embedding</a:t>
            </a:r>
            <a:r>
              <a:rPr lang="en-US" sz="1400" dirty="0">
                <a:solidFill>
                  <a:srgbClr val="3C5790"/>
                </a:solidFill>
              </a:rPr>
              <a:t> </a:t>
            </a:r>
            <a:r>
              <a:rPr lang="en-US" sz="1400" b="1" dirty="0">
                <a:solidFill>
                  <a:srgbClr val="3C5790"/>
                </a:solidFill>
              </a:rPr>
              <a:t>Model</a:t>
            </a:r>
            <a:r>
              <a:rPr lang="en-US" sz="1400" dirty="0">
                <a:solidFill>
                  <a:srgbClr val="3C5790"/>
                </a:solidFill>
              </a:rPr>
              <a:t> </a:t>
            </a:r>
            <a:r>
              <a:rPr lang="en-US" sz="1400" b="1" dirty="0">
                <a:solidFill>
                  <a:srgbClr val="3C5790"/>
                </a:solidFill>
              </a:rPr>
              <a:t>API</a:t>
            </a:r>
            <a:r>
              <a:rPr lang="en-US" sz="1400" dirty="0">
                <a:solidFill>
                  <a:srgbClr val="3C5790"/>
                </a:solidFill>
              </a:rPr>
              <a:t> is built on top of the generic Spring AI Model API, which is a part of the Spring AI library.</a:t>
            </a:r>
          </a:p>
          <a:p>
            <a:r>
              <a:rPr lang="en-US" sz="1400" dirty="0">
                <a:solidFill>
                  <a:srgbClr val="3C5790"/>
                </a:solidFill>
              </a:rPr>
              <a:t>The </a:t>
            </a:r>
            <a:r>
              <a:rPr lang="en-US" sz="1400" dirty="0" err="1">
                <a:solidFill>
                  <a:srgbClr val="3C5790"/>
                </a:solidFill>
              </a:rPr>
              <a:t>EmbeddingModel</a:t>
            </a:r>
            <a:r>
              <a:rPr lang="en-US" sz="1400" dirty="0">
                <a:solidFill>
                  <a:srgbClr val="3C5790"/>
                </a:solidFill>
              </a:rPr>
              <a:t> interface extends the Model interface, which provides a standard set of methods for interacting with AI models.</a:t>
            </a:r>
          </a:p>
          <a:p>
            <a:r>
              <a:rPr lang="en-US" sz="1400" dirty="0">
                <a:solidFill>
                  <a:srgbClr val="3C5790"/>
                </a:solidFill>
              </a:rPr>
              <a:t>The </a:t>
            </a:r>
            <a:r>
              <a:rPr lang="en-US" sz="1400" dirty="0" err="1">
                <a:solidFill>
                  <a:srgbClr val="3C5790"/>
                </a:solidFill>
              </a:rPr>
              <a:t>EmbeddingRequest</a:t>
            </a:r>
            <a:r>
              <a:rPr lang="en-US" sz="1400" dirty="0">
                <a:solidFill>
                  <a:srgbClr val="3C5790"/>
                </a:solidFill>
              </a:rPr>
              <a:t> and </a:t>
            </a:r>
            <a:r>
              <a:rPr lang="en-US" sz="1400" dirty="0" err="1">
                <a:solidFill>
                  <a:srgbClr val="3C5790"/>
                </a:solidFill>
              </a:rPr>
              <a:t>EmbeddingResponse</a:t>
            </a:r>
            <a:r>
              <a:rPr lang="en-US" sz="1400" dirty="0">
                <a:solidFill>
                  <a:srgbClr val="3C5790"/>
                </a:solidFill>
              </a:rPr>
              <a:t> classes extend from the </a:t>
            </a:r>
            <a:r>
              <a:rPr lang="en-US" sz="1400" dirty="0" err="1">
                <a:solidFill>
                  <a:srgbClr val="3C5790"/>
                </a:solidFill>
              </a:rPr>
              <a:t>ModelRequest</a:t>
            </a:r>
            <a:r>
              <a:rPr lang="en-US" sz="1400" dirty="0">
                <a:solidFill>
                  <a:srgbClr val="3C5790"/>
                </a:solidFill>
              </a:rPr>
              <a:t> and </a:t>
            </a:r>
            <a:r>
              <a:rPr lang="en-US" sz="1400" dirty="0" err="1">
                <a:solidFill>
                  <a:srgbClr val="3C5790"/>
                </a:solidFill>
              </a:rPr>
              <a:t>ModelResponse</a:t>
            </a:r>
            <a:r>
              <a:rPr lang="en-US" sz="1400" dirty="0">
                <a:solidFill>
                  <a:srgbClr val="3C5790"/>
                </a:solidFill>
              </a:rPr>
              <a:t> are used to encapsulate the input and output of the embedding models, respectively.</a:t>
            </a:r>
          </a:p>
          <a:p>
            <a:r>
              <a:rPr lang="en-US" sz="1400" dirty="0">
                <a:solidFill>
                  <a:srgbClr val="3C5790"/>
                </a:solidFill>
              </a:rPr>
              <a:t>The Embedding API in turn is used by higher-level components to implement Embedding Models for specific embedding models, such as </a:t>
            </a:r>
            <a:r>
              <a:rPr lang="en-US" sz="1400" dirty="0" err="1">
                <a:solidFill>
                  <a:srgbClr val="3C5790"/>
                </a:solidFill>
              </a:rPr>
              <a:t>OpenAI</a:t>
            </a:r>
            <a:r>
              <a:rPr lang="en-US" sz="1400" dirty="0">
                <a:solidFill>
                  <a:srgbClr val="3C5790"/>
                </a:solidFill>
              </a:rPr>
              <a:t>, Titan, Azure </a:t>
            </a:r>
            <a:r>
              <a:rPr lang="en-US" sz="1400" dirty="0" err="1">
                <a:solidFill>
                  <a:srgbClr val="3C5790"/>
                </a:solidFill>
              </a:rPr>
              <a:t>OpenAI</a:t>
            </a:r>
            <a:r>
              <a:rPr lang="en-US" sz="1400" dirty="0">
                <a:solidFill>
                  <a:srgbClr val="3C5790"/>
                </a:solidFill>
              </a:rPr>
              <a:t>, Ollie, and others.</a:t>
            </a:r>
            <a:endParaRPr lang="fr-CA" sz="1400" dirty="0">
              <a:solidFill>
                <a:srgbClr val="3C5790"/>
              </a:solidFill>
            </a:endParaRPr>
          </a:p>
        </p:txBody>
      </p:sp>
    </p:spTree>
    <p:extLst>
      <p:ext uri="{BB962C8B-B14F-4D97-AF65-F5344CB8AC3E}">
        <p14:creationId xmlns:p14="http://schemas.microsoft.com/office/powerpoint/2010/main" val="687452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5" name="Picture 4">
            <a:extLst>
              <a:ext uri="{FF2B5EF4-FFF2-40B4-BE49-F238E27FC236}">
                <a16:creationId xmlns:a16="http://schemas.microsoft.com/office/drawing/2014/main" id="{F5FCB32B-E870-483B-88EC-A7A4EE05F56B}"/>
              </a:ext>
            </a:extLst>
          </p:cNvPr>
          <p:cNvPicPr>
            <a:picLocks noChangeAspect="1"/>
          </p:cNvPicPr>
          <p:nvPr/>
        </p:nvPicPr>
        <p:blipFill>
          <a:blip r:embed="rId3"/>
          <a:stretch>
            <a:fillRect/>
          </a:stretch>
        </p:blipFill>
        <p:spPr>
          <a:xfrm>
            <a:off x="58723" y="2209800"/>
            <a:ext cx="9073800" cy="4373562"/>
          </a:xfrm>
          <a:prstGeom prst="rect">
            <a:avLst/>
          </a:prstGeom>
        </p:spPr>
      </p:pic>
    </p:spTree>
    <p:extLst>
      <p:ext uri="{BB962C8B-B14F-4D97-AF65-F5344CB8AC3E}">
        <p14:creationId xmlns:p14="http://schemas.microsoft.com/office/powerpoint/2010/main" val="12117442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057400"/>
            <a:ext cx="8686800" cy="990600"/>
          </a:xfrm>
        </p:spPr>
        <p:txBody>
          <a:bodyPr/>
          <a:lstStyle/>
          <a:p>
            <a:r>
              <a:rPr lang="en-US" sz="1400" dirty="0">
                <a:solidFill>
                  <a:srgbClr val="3C5790"/>
                </a:solidFill>
              </a:rPr>
              <a:t>The Spring </a:t>
            </a:r>
            <a:r>
              <a:rPr lang="en-US" sz="1400" b="1" dirty="0">
                <a:solidFill>
                  <a:srgbClr val="3C5790"/>
                </a:solidFill>
              </a:rPr>
              <a:t>Image</a:t>
            </a:r>
            <a:r>
              <a:rPr lang="en-US" sz="1400" dirty="0">
                <a:solidFill>
                  <a:srgbClr val="3C5790"/>
                </a:solidFill>
              </a:rPr>
              <a:t> </a:t>
            </a:r>
            <a:r>
              <a:rPr lang="en-US" sz="1400" b="1" dirty="0">
                <a:solidFill>
                  <a:srgbClr val="3C5790"/>
                </a:solidFill>
              </a:rPr>
              <a:t>Model</a:t>
            </a:r>
            <a:r>
              <a:rPr lang="en-US" sz="1400" dirty="0">
                <a:solidFill>
                  <a:srgbClr val="3C5790"/>
                </a:solidFill>
              </a:rPr>
              <a:t> </a:t>
            </a:r>
            <a:r>
              <a:rPr lang="en-US" sz="1400" b="1" dirty="0">
                <a:solidFill>
                  <a:srgbClr val="3C5790"/>
                </a:solidFill>
              </a:rPr>
              <a:t>API</a:t>
            </a:r>
            <a:r>
              <a:rPr lang="en-US" sz="1400" dirty="0">
                <a:solidFill>
                  <a:srgbClr val="3C5790"/>
                </a:solidFill>
              </a:rPr>
              <a:t> is designed to be a simple and portable interface for interacting with various AI Models specialized in image generation.</a:t>
            </a:r>
          </a:p>
          <a:p>
            <a:r>
              <a:rPr lang="en-US" sz="1400" dirty="0">
                <a:solidFill>
                  <a:srgbClr val="3C5790"/>
                </a:solidFill>
              </a:rPr>
              <a:t>The Spring Image Model API is built on top of the Spring AI Generic Model API, providing image-specific abstractions and implementations.</a:t>
            </a:r>
            <a:endParaRPr lang="fr-CA" sz="1400" dirty="0">
              <a:solidFill>
                <a:srgbClr val="3C5790"/>
              </a:solidFill>
            </a:endParaRPr>
          </a:p>
        </p:txBody>
      </p:sp>
      <p:pic>
        <p:nvPicPr>
          <p:cNvPr id="3" name="Picture 2">
            <a:extLst>
              <a:ext uri="{FF2B5EF4-FFF2-40B4-BE49-F238E27FC236}">
                <a16:creationId xmlns:a16="http://schemas.microsoft.com/office/drawing/2014/main" id="{97D591AC-B821-4682-89C4-224F2AB60A19}"/>
              </a:ext>
            </a:extLst>
          </p:cNvPr>
          <p:cNvPicPr>
            <a:picLocks noChangeAspect="1"/>
          </p:cNvPicPr>
          <p:nvPr/>
        </p:nvPicPr>
        <p:blipFill>
          <a:blip r:embed="rId3"/>
          <a:stretch>
            <a:fillRect/>
          </a:stretch>
        </p:blipFill>
        <p:spPr>
          <a:xfrm>
            <a:off x="2390642" y="3180748"/>
            <a:ext cx="4062412" cy="1014028"/>
          </a:xfrm>
          <a:prstGeom prst="rect">
            <a:avLst/>
          </a:prstGeom>
        </p:spPr>
      </p:pic>
      <p:pic>
        <p:nvPicPr>
          <p:cNvPr id="5" name="Picture 4">
            <a:extLst>
              <a:ext uri="{FF2B5EF4-FFF2-40B4-BE49-F238E27FC236}">
                <a16:creationId xmlns:a16="http://schemas.microsoft.com/office/drawing/2014/main" id="{BB637085-A7D8-46DE-AB2B-9E736988C8A4}"/>
              </a:ext>
            </a:extLst>
          </p:cNvPr>
          <p:cNvPicPr>
            <a:picLocks noChangeAspect="1"/>
          </p:cNvPicPr>
          <p:nvPr/>
        </p:nvPicPr>
        <p:blipFill>
          <a:blip r:embed="rId4"/>
          <a:stretch>
            <a:fillRect/>
          </a:stretch>
        </p:blipFill>
        <p:spPr>
          <a:xfrm>
            <a:off x="2514599" y="4470888"/>
            <a:ext cx="3943349" cy="2138340"/>
          </a:xfrm>
          <a:prstGeom prst="rect">
            <a:avLst/>
          </a:prstGeom>
        </p:spPr>
      </p:pic>
    </p:spTree>
    <p:extLst>
      <p:ext uri="{BB962C8B-B14F-4D97-AF65-F5344CB8AC3E}">
        <p14:creationId xmlns:p14="http://schemas.microsoft.com/office/powerpoint/2010/main" val="27281494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990600"/>
          </a:xfrm>
        </p:spPr>
        <p:txBody>
          <a:bodyPr/>
          <a:lstStyle/>
          <a:p>
            <a:r>
              <a:rPr lang="en-US" sz="1400" dirty="0">
                <a:solidFill>
                  <a:srgbClr val="3C5790"/>
                </a:solidFill>
              </a:rPr>
              <a:t>Spring AI provides support for </a:t>
            </a:r>
            <a:r>
              <a:rPr lang="en-US" sz="1400" dirty="0" err="1">
                <a:solidFill>
                  <a:srgbClr val="3C5790"/>
                </a:solidFill>
              </a:rPr>
              <a:t>OpenAI’s</a:t>
            </a:r>
            <a:r>
              <a:rPr lang="en-US" sz="1400" dirty="0">
                <a:solidFill>
                  <a:srgbClr val="3C5790"/>
                </a:solidFill>
              </a:rPr>
              <a:t> </a:t>
            </a:r>
            <a:r>
              <a:rPr lang="en-US" sz="1400" b="1" dirty="0">
                <a:solidFill>
                  <a:srgbClr val="3C5790"/>
                </a:solidFill>
              </a:rPr>
              <a:t>Transcription</a:t>
            </a:r>
            <a:r>
              <a:rPr lang="en-US" sz="1400" dirty="0">
                <a:solidFill>
                  <a:srgbClr val="3C5790"/>
                </a:solidFill>
              </a:rPr>
              <a:t> </a:t>
            </a:r>
            <a:r>
              <a:rPr lang="en-US" sz="1400" b="1" dirty="0">
                <a:solidFill>
                  <a:srgbClr val="3C5790"/>
                </a:solidFill>
              </a:rPr>
              <a:t>API</a:t>
            </a:r>
            <a:r>
              <a:rPr lang="en-US" sz="1400" dirty="0">
                <a:solidFill>
                  <a:srgbClr val="3C5790"/>
                </a:solidFill>
              </a:rPr>
              <a:t>. We need to create an API key with </a:t>
            </a:r>
            <a:r>
              <a:rPr lang="en-US" sz="1400" dirty="0" err="1">
                <a:solidFill>
                  <a:srgbClr val="3C5790"/>
                </a:solidFill>
              </a:rPr>
              <a:t>OpenAI</a:t>
            </a:r>
            <a:r>
              <a:rPr lang="en-US" sz="1400" dirty="0">
                <a:solidFill>
                  <a:srgbClr val="3C5790"/>
                </a:solidFill>
              </a:rPr>
              <a:t> to access </a:t>
            </a:r>
            <a:r>
              <a:rPr lang="en-US" sz="1400" dirty="0" err="1">
                <a:solidFill>
                  <a:srgbClr val="3C5790"/>
                </a:solidFill>
              </a:rPr>
              <a:t>ChatGPT</a:t>
            </a:r>
            <a:r>
              <a:rPr lang="en-US" sz="1400" dirty="0">
                <a:solidFill>
                  <a:srgbClr val="3C5790"/>
                </a:solidFill>
              </a:rPr>
              <a:t> models.</a:t>
            </a:r>
          </a:p>
          <a:p>
            <a:r>
              <a:rPr lang="en-US" sz="1400" dirty="0">
                <a:solidFill>
                  <a:srgbClr val="3C5790"/>
                </a:solidFill>
              </a:rPr>
              <a:t>Spring AI provides Spring Boot auto-configuration for the </a:t>
            </a:r>
            <a:r>
              <a:rPr lang="en-US" sz="1400" dirty="0" err="1">
                <a:solidFill>
                  <a:srgbClr val="3C5790"/>
                </a:solidFill>
              </a:rPr>
              <a:t>OpenAI</a:t>
            </a:r>
            <a:r>
              <a:rPr lang="en-US" sz="1400" dirty="0">
                <a:solidFill>
                  <a:srgbClr val="3C5790"/>
                </a:solidFill>
              </a:rPr>
              <a:t> Transcription Client. </a:t>
            </a:r>
          </a:p>
          <a:p>
            <a:r>
              <a:rPr lang="en-US" sz="1400" dirty="0">
                <a:solidFill>
                  <a:srgbClr val="3C5790"/>
                </a:solidFill>
              </a:rPr>
              <a:t>o enable it add the following dependency to your project’s Maven pom.xml file:</a:t>
            </a:r>
            <a:endParaRPr lang="fr-CA" sz="1400" dirty="0">
              <a:solidFill>
                <a:srgbClr val="3C5790"/>
              </a:solidFill>
            </a:endParaRPr>
          </a:p>
        </p:txBody>
      </p:sp>
      <p:pic>
        <p:nvPicPr>
          <p:cNvPr id="3" name="Picture 2">
            <a:extLst>
              <a:ext uri="{FF2B5EF4-FFF2-40B4-BE49-F238E27FC236}">
                <a16:creationId xmlns:a16="http://schemas.microsoft.com/office/drawing/2014/main" id="{A39A7B26-C5A8-457F-86B7-05198ECE3768}"/>
              </a:ext>
            </a:extLst>
          </p:cNvPr>
          <p:cNvPicPr>
            <a:picLocks noChangeAspect="1"/>
          </p:cNvPicPr>
          <p:nvPr/>
        </p:nvPicPr>
        <p:blipFill>
          <a:blip r:embed="rId3"/>
          <a:stretch>
            <a:fillRect/>
          </a:stretch>
        </p:blipFill>
        <p:spPr>
          <a:xfrm>
            <a:off x="2286000" y="3840162"/>
            <a:ext cx="4748212" cy="962114"/>
          </a:xfrm>
          <a:prstGeom prst="rect">
            <a:avLst/>
          </a:prstGeom>
        </p:spPr>
      </p:pic>
    </p:spTree>
    <p:extLst>
      <p:ext uri="{BB962C8B-B14F-4D97-AF65-F5344CB8AC3E}">
        <p14:creationId xmlns:p14="http://schemas.microsoft.com/office/powerpoint/2010/main" val="1708351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600200"/>
          </a:xfrm>
        </p:spPr>
        <p:txBody>
          <a:bodyPr/>
          <a:lstStyle/>
          <a:p>
            <a:r>
              <a:rPr lang="en-US" sz="1400" dirty="0">
                <a:solidFill>
                  <a:srgbClr val="3C5790"/>
                </a:solidFill>
              </a:rPr>
              <a:t>Spring AI provides support for </a:t>
            </a:r>
            <a:r>
              <a:rPr lang="en-US" sz="1400" dirty="0" err="1">
                <a:solidFill>
                  <a:srgbClr val="3C5790"/>
                </a:solidFill>
              </a:rPr>
              <a:t>OpenAI’s</a:t>
            </a:r>
            <a:r>
              <a:rPr lang="en-US" sz="1400" dirty="0">
                <a:solidFill>
                  <a:srgbClr val="3C5790"/>
                </a:solidFill>
              </a:rPr>
              <a:t> Speech API. </a:t>
            </a:r>
          </a:p>
          <a:p>
            <a:r>
              <a:rPr lang="en-US" sz="1400" dirty="0">
                <a:solidFill>
                  <a:srgbClr val="3C5790"/>
                </a:solidFill>
              </a:rPr>
              <a:t>The Audio API provides a speech endpoint based on </a:t>
            </a:r>
            <a:r>
              <a:rPr lang="en-US" sz="1400" dirty="0" err="1">
                <a:solidFill>
                  <a:srgbClr val="3C5790"/>
                </a:solidFill>
              </a:rPr>
              <a:t>OpenAI’s</a:t>
            </a:r>
            <a:r>
              <a:rPr lang="en-US" sz="1400" dirty="0">
                <a:solidFill>
                  <a:srgbClr val="3C5790"/>
                </a:solidFill>
              </a:rPr>
              <a:t> </a:t>
            </a:r>
            <a:r>
              <a:rPr lang="en-US" sz="1400" b="1" dirty="0">
                <a:solidFill>
                  <a:srgbClr val="3C5790"/>
                </a:solidFill>
              </a:rPr>
              <a:t>TTS (text-to-speech)</a:t>
            </a:r>
            <a:r>
              <a:rPr lang="en-US" sz="1400" dirty="0">
                <a:solidFill>
                  <a:srgbClr val="3C5790"/>
                </a:solidFill>
              </a:rPr>
              <a:t> </a:t>
            </a:r>
            <a:r>
              <a:rPr lang="en-US" sz="1400" b="1" dirty="0">
                <a:solidFill>
                  <a:srgbClr val="3C5790"/>
                </a:solidFill>
              </a:rPr>
              <a:t>model</a:t>
            </a:r>
            <a:r>
              <a:rPr lang="en-US" sz="1400" dirty="0">
                <a:solidFill>
                  <a:srgbClr val="3C5790"/>
                </a:solidFill>
              </a:rPr>
              <a:t>, enabling users to:</a:t>
            </a:r>
          </a:p>
          <a:p>
            <a:pPr lvl="1"/>
            <a:r>
              <a:rPr lang="en-US" sz="1400" dirty="0">
                <a:solidFill>
                  <a:srgbClr val="3C5790"/>
                </a:solidFill>
              </a:rPr>
              <a:t>Narrate a written blog post.</a:t>
            </a:r>
          </a:p>
          <a:p>
            <a:pPr lvl="1"/>
            <a:r>
              <a:rPr lang="en-US" sz="1400" dirty="0">
                <a:solidFill>
                  <a:srgbClr val="3C5790"/>
                </a:solidFill>
              </a:rPr>
              <a:t>Produce spoken audio in multiple languages.</a:t>
            </a:r>
          </a:p>
          <a:p>
            <a:pPr lvl="1"/>
            <a:r>
              <a:rPr lang="en-US" sz="1400" dirty="0">
                <a:solidFill>
                  <a:srgbClr val="3C5790"/>
                </a:solidFill>
              </a:rPr>
              <a:t>Give real-time audio output using streaming.</a:t>
            </a:r>
          </a:p>
          <a:p>
            <a:r>
              <a:rPr lang="en-US" sz="1400" dirty="0">
                <a:solidFill>
                  <a:srgbClr val="3C5790"/>
                </a:solidFill>
              </a:rPr>
              <a:t>Spring AI provides Spring Boot auto-configuration for the </a:t>
            </a:r>
            <a:r>
              <a:rPr lang="en-US" sz="1400" dirty="0" err="1">
                <a:solidFill>
                  <a:srgbClr val="3C5790"/>
                </a:solidFill>
              </a:rPr>
              <a:t>OpenAI</a:t>
            </a:r>
            <a:r>
              <a:rPr lang="en-US" sz="1400" dirty="0">
                <a:solidFill>
                  <a:srgbClr val="3C5790"/>
                </a:solidFill>
              </a:rPr>
              <a:t> Text-to-Speech Client.</a:t>
            </a:r>
          </a:p>
        </p:txBody>
      </p:sp>
      <p:pic>
        <p:nvPicPr>
          <p:cNvPr id="3" name="Picture 2">
            <a:extLst>
              <a:ext uri="{FF2B5EF4-FFF2-40B4-BE49-F238E27FC236}">
                <a16:creationId xmlns:a16="http://schemas.microsoft.com/office/drawing/2014/main" id="{75E3F1E3-6C01-4748-98DB-D4C8D6E0D8A9}"/>
              </a:ext>
            </a:extLst>
          </p:cNvPr>
          <p:cNvPicPr>
            <a:picLocks noChangeAspect="1"/>
          </p:cNvPicPr>
          <p:nvPr/>
        </p:nvPicPr>
        <p:blipFill>
          <a:blip r:embed="rId3"/>
          <a:stretch>
            <a:fillRect/>
          </a:stretch>
        </p:blipFill>
        <p:spPr>
          <a:xfrm>
            <a:off x="2590800" y="4041312"/>
            <a:ext cx="4262437" cy="816900"/>
          </a:xfrm>
          <a:prstGeom prst="rect">
            <a:avLst/>
          </a:prstGeom>
        </p:spPr>
      </p:pic>
    </p:spTree>
    <p:extLst>
      <p:ext uri="{BB962C8B-B14F-4D97-AF65-F5344CB8AC3E}">
        <p14:creationId xmlns:p14="http://schemas.microsoft.com/office/powerpoint/2010/main" val="671202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838200"/>
          </a:xfrm>
        </p:spPr>
        <p:txBody>
          <a:bodyPr/>
          <a:lstStyle/>
          <a:p>
            <a:r>
              <a:rPr lang="en-US" sz="1400" dirty="0">
                <a:solidFill>
                  <a:srgbClr val="3C5790"/>
                </a:solidFill>
              </a:rPr>
              <a:t>Spring AI supports </a:t>
            </a:r>
            <a:r>
              <a:rPr lang="en-US" sz="1400" dirty="0" err="1">
                <a:solidFill>
                  <a:srgbClr val="3C5790"/>
                </a:solidFill>
              </a:rPr>
              <a:t>OpenAI’s</a:t>
            </a:r>
            <a:r>
              <a:rPr lang="en-US" sz="1400" dirty="0">
                <a:solidFill>
                  <a:srgbClr val="3C5790"/>
                </a:solidFill>
              </a:rPr>
              <a:t> </a:t>
            </a:r>
            <a:r>
              <a:rPr lang="en-US" sz="1400" b="1" dirty="0">
                <a:solidFill>
                  <a:srgbClr val="3C5790"/>
                </a:solidFill>
              </a:rPr>
              <a:t>Moderation</a:t>
            </a:r>
            <a:r>
              <a:rPr lang="en-US" sz="1400" dirty="0">
                <a:solidFill>
                  <a:srgbClr val="3C5790"/>
                </a:solidFill>
              </a:rPr>
              <a:t> </a:t>
            </a:r>
            <a:r>
              <a:rPr lang="en-US" sz="1400" b="1" dirty="0">
                <a:solidFill>
                  <a:srgbClr val="3C5790"/>
                </a:solidFill>
              </a:rPr>
              <a:t>model</a:t>
            </a:r>
            <a:r>
              <a:rPr lang="en-US" sz="1400" dirty="0">
                <a:solidFill>
                  <a:srgbClr val="3C5790"/>
                </a:solidFill>
              </a:rPr>
              <a:t>, which allows you to detect potentially harmful or sensitive content in text. </a:t>
            </a:r>
          </a:p>
          <a:p>
            <a:r>
              <a:rPr lang="en-US" sz="1400" dirty="0">
                <a:solidFill>
                  <a:srgbClr val="3C5790"/>
                </a:solidFill>
              </a:rPr>
              <a:t>Spring AI provides Spring Boot auto-configuration for the </a:t>
            </a:r>
            <a:r>
              <a:rPr lang="en-US" sz="1400" dirty="0" err="1">
                <a:solidFill>
                  <a:srgbClr val="3C5790"/>
                </a:solidFill>
              </a:rPr>
              <a:t>OpenAI</a:t>
            </a:r>
            <a:r>
              <a:rPr lang="en-US" sz="1400" dirty="0">
                <a:solidFill>
                  <a:srgbClr val="3C5790"/>
                </a:solidFill>
              </a:rPr>
              <a:t> Moderation Model.</a:t>
            </a:r>
            <a:endParaRPr lang="fr-CA" sz="1400" dirty="0">
              <a:solidFill>
                <a:srgbClr val="3C5790"/>
              </a:solidFill>
            </a:endParaRPr>
          </a:p>
        </p:txBody>
      </p:sp>
      <p:pic>
        <p:nvPicPr>
          <p:cNvPr id="3" name="Picture 2">
            <a:extLst>
              <a:ext uri="{FF2B5EF4-FFF2-40B4-BE49-F238E27FC236}">
                <a16:creationId xmlns:a16="http://schemas.microsoft.com/office/drawing/2014/main" id="{4E127C0F-A7A4-46FF-8042-D345D313997D}"/>
              </a:ext>
            </a:extLst>
          </p:cNvPr>
          <p:cNvPicPr>
            <a:picLocks noChangeAspect="1"/>
          </p:cNvPicPr>
          <p:nvPr/>
        </p:nvPicPr>
        <p:blipFill>
          <a:blip r:embed="rId3"/>
          <a:stretch>
            <a:fillRect/>
          </a:stretch>
        </p:blipFill>
        <p:spPr>
          <a:xfrm>
            <a:off x="2443162" y="3376569"/>
            <a:ext cx="4257675" cy="937173"/>
          </a:xfrm>
          <a:prstGeom prst="rect">
            <a:avLst/>
          </a:prstGeom>
        </p:spPr>
      </p:pic>
    </p:spTree>
    <p:extLst>
      <p:ext uri="{BB962C8B-B14F-4D97-AF65-F5344CB8AC3E}">
        <p14:creationId xmlns:p14="http://schemas.microsoft.com/office/powerpoint/2010/main" val="2381458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History</a:t>
            </a:r>
            <a:endParaRPr lang="fr-CA" dirty="0">
              <a:solidFill>
                <a:schemeClr val="bg1"/>
              </a:solidFill>
            </a:endParaRPr>
          </a:p>
        </p:txBody>
      </p:sp>
      <p:sp>
        <p:nvSpPr>
          <p:cNvPr id="4099" name="Espace réservé du contenu 4"/>
          <p:cNvSpPr>
            <a:spLocks noGrp="1"/>
          </p:cNvSpPr>
          <p:nvPr>
            <p:ph idx="1"/>
          </p:nvPr>
        </p:nvSpPr>
        <p:spPr>
          <a:xfrm>
            <a:off x="228600" y="2133600"/>
            <a:ext cx="8686800" cy="2743200"/>
          </a:xfrm>
        </p:spPr>
        <p:txBody>
          <a:bodyPr/>
          <a:lstStyle/>
          <a:p>
            <a:r>
              <a:rPr lang="en-US" sz="1500" dirty="0">
                <a:solidFill>
                  <a:srgbClr val="3C5790"/>
                </a:solidFill>
              </a:rPr>
              <a:t>Spring AI was introduced around 2024–2025 as a dedicated AI-focused framework under the Spring umbrella, aiming to simplify AI integration for Java developers.</a:t>
            </a:r>
          </a:p>
          <a:p>
            <a:r>
              <a:rPr lang="en-US" sz="1500" dirty="0">
                <a:solidFill>
                  <a:srgbClr val="3C5790"/>
                </a:solidFill>
              </a:rPr>
              <a:t>It builds upon the success and architecture of the Spring Framework and Spring Boot, applying modularity, consistent APIs, and Spring idioms to AI technologies.</a:t>
            </a:r>
          </a:p>
          <a:p>
            <a:r>
              <a:rPr lang="en-US" sz="1500" dirty="0">
                <a:solidFill>
                  <a:srgbClr val="3C5790"/>
                </a:solidFill>
              </a:rPr>
              <a:t>Spring AI focuses on providers like </a:t>
            </a:r>
            <a:r>
              <a:rPr lang="en-US" sz="1500" dirty="0" err="1">
                <a:solidFill>
                  <a:srgbClr val="3C5790"/>
                </a:solidFill>
              </a:rPr>
              <a:t>OpenAI</a:t>
            </a:r>
            <a:r>
              <a:rPr lang="en-US" sz="1500" dirty="0">
                <a:solidFill>
                  <a:srgbClr val="3C5790"/>
                </a:solidFill>
              </a:rPr>
              <a:t>, Hugging Face, </a:t>
            </a:r>
            <a:r>
              <a:rPr lang="en-US" sz="1500" dirty="0" err="1">
                <a:solidFill>
                  <a:srgbClr val="3C5790"/>
                </a:solidFill>
              </a:rPr>
              <a:t>Ollama</a:t>
            </a:r>
            <a:r>
              <a:rPr lang="en-US" sz="1500" dirty="0">
                <a:solidFill>
                  <a:srgbClr val="3C5790"/>
                </a:solidFill>
              </a:rPr>
              <a:t>, and others, unifying various AI model integrations under a common programming model.</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5" name="Picture 4">
            <a:extLst>
              <a:ext uri="{FF2B5EF4-FFF2-40B4-BE49-F238E27FC236}">
                <a16:creationId xmlns:a16="http://schemas.microsoft.com/office/drawing/2014/main" id="{05143741-E62B-4557-A818-7C7A4D301470}"/>
              </a:ext>
            </a:extLst>
          </p:cNvPr>
          <p:cNvPicPr>
            <a:picLocks noChangeAspect="1"/>
          </p:cNvPicPr>
          <p:nvPr/>
        </p:nvPicPr>
        <p:blipFill>
          <a:blip r:embed="rId3"/>
          <a:stretch>
            <a:fillRect/>
          </a:stretch>
        </p:blipFill>
        <p:spPr>
          <a:xfrm>
            <a:off x="1447799" y="1828800"/>
            <a:ext cx="5181789" cy="4965624"/>
          </a:xfrm>
          <a:prstGeom prst="rect">
            <a:avLst/>
          </a:prstGeom>
        </p:spPr>
      </p:pic>
    </p:spTree>
    <p:extLst>
      <p:ext uri="{BB962C8B-B14F-4D97-AF65-F5344CB8AC3E}">
        <p14:creationId xmlns:p14="http://schemas.microsoft.com/office/powerpoint/2010/main" val="301892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ChatMemory</a:t>
            </a:r>
            <a:endParaRPr lang="fr-CA" dirty="0">
              <a:solidFill>
                <a:schemeClr val="bg1"/>
              </a:solidFill>
            </a:endParaRPr>
          </a:p>
        </p:txBody>
      </p:sp>
      <p:sp>
        <p:nvSpPr>
          <p:cNvPr id="4099" name="Espace réservé du contenu 4"/>
          <p:cNvSpPr>
            <a:spLocks noGrp="1"/>
          </p:cNvSpPr>
          <p:nvPr>
            <p:ph idx="1"/>
          </p:nvPr>
        </p:nvSpPr>
        <p:spPr>
          <a:xfrm>
            <a:off x="228600" y="2133600"/>
            <a:ext cx="8686800" cy="2895600"/>
          </a:xfrm>
        </p:spPr>
        <p:txBody>
          <a:bodyPr/>
          <a:lstStyle/>
          <a:p>
            <a:r>
              <a:rPr lang="en-US" sz="1400" dirty="0">
                <a:solidFill>
                  <a:srgbClr val="3C5790"/>
                </a:solidFill>
              </a:rPr>
              <a:t>Large language models (LLMs) are stateless, meaning they do not retain information about previous interactions. </a:t>
            </a:r>
          </a:p>
          <a:p>
            <a:r>
              <a:rPr lang="en-US" sz="1400" dirty="0">
                <a:solidFill>
                  <a:srgbClr val="3C5790"/>
                </a:solidFill>
              </a:rPr>
              <a:t>Spring AI provides chat memory features that allow you to store and retrieve information across multiple interactions with the LLM.</a:t>
            </a:r>
          </a:p>
          <a:p>
            <a:r>
              <a:rPr lang="en-US" sz="1400" dirty="0">
                <a:solidFill>
                  <a:srgbClr val="3C5790"/>
                </a:solidFill>
              </a:rPr>
              <a:t>The </a:t>
            </a:r>
            <a:r>
              <a:rPr lang="en-US" sz="1400" dirty="0" err="1">
                <a:solidFill>
                  <a:srgbClr val="3C5790"/>
                </a:solidFill>
              </a:rPr>
              <a:t>ChatMemory</a:t>
            </a:r>
            <a:r>
              <a:rPr lang="en-US" sz="1400" dirty="0">
                <a:solidFill>
                  <a:srgbClr val="3C5790"/>
                </a:solidFill>
              </a:rPr>
              <a:t> abstraction allows you to implement various types of memory to support different use cases.</a:t>
            </a:r>
          </a:p>
          <a:p>
            <a:pPr lvl="1"/>
            <a:r>
              <a:rPr lang="en-US" sz="1400" b="1" dirty="0">
                <a:solidFill>
                  <a:srgbClr val="3C5790"/>
                </a:solidFill>
              </a:rPr>
              <a:t>Chat</a:t>
            </a:r>
            <a:r>
              <a:rPr lang="en-US" sz="1400" dirty="0">
                <a:solidFill>
                  <a:srgbClr val="3C5790"/>
                </a:solidFill>
              </a:rPr>
              <a:t> </a:t>
            </a:r>
            <a:r>
              <a:rPr lang="en-US" sz="1400" b="1" dirty="0">
                <a:solidFill>
                  <a:srgbClr val="3C5790"/>
                </a:solidFill>
              </a:rPr>
              <a:t>Memory</a:t>
            </a:r>
            <a:r>
              <a:rPr lang="en-US" sz="1400" dirty="0">
                <a:solidFill>
                  <a:srgbClr val="3C5790"/>
                </a:solidFill>
              </a:rPr>
              <a:t>:  the information that a large-language model retains and uses to maintain contextual awareness throughout a conversation.</a:t>
            </a:r>
          </a:p>
          <a:p>
            <a:pPr lvl="1"/>
            <a:r>
              <a:rPr lang="en-US" sz="1400" b="1" dirty="0">
                <a:solidFill>
                  <a:srgbClr val="3C5790"/>
                </a:solidFill>
              </a:rPr>
              <a:t>Chat</a:t>
            </a:r>
            <a:r>
              <a:rPr lang="en-US" sz="1400" dirty="0">
                <a:solidFill>
                  <a:srgbClr val="3C5790"/>
                </a:solidFill>
              </a:rPr>
              <a:t> </a:t>
            </a:r>
            <a:r>
              <a:rPr lang="en-US" sz="1400" b="1" dirty="0">
                <a:solidFill>
                  <a:srgbClr val="3C5790"/>
                </a:solidFill>
              </a:rPr>
              <a:t>History</a:t>
            </a:r>
            <a:r>
              <a:rPr lang="en-US" sz="1400" dirty="0">
                <a:solidFill>
                  <a:srgbClr val="3C5790"/>
                </a:solidFill>
              </a:rPr>
              <a:t>: the entire conversation history, including all messages exchanged between the user and the model.</a:t>
            </a:r>
          </a:p>
          <a:p>
            <a:endParaRPr lang="fr-CA" sz="1400" dirty="0">
              <a:solidFill>
                <a:srgbClr val="3C5790"/>
              </a:solidFill>
            </a:endParaRPr>
          </a:p>
        </p:txBody>
      </p:sp>
    </p:spTree>
    <p:extLst>
      <p:ext uri="{BB962C8B-B14F-4D97-AF65-F5344CB8AC3E}">
        <p14:creationId xmlns:p14="http://schemas.microsoft.com/office/powerpoint/2010/main" val="16604397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ChatMemory</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990600"/>
          </a:xfrm>
        </p:spPr>
        <p:txBody>
          <a:bodyPr/>
          <a:lstStyle/>
          <a:p>
            <a:r>
              <a:rPr lang="en-US" sz="1400" b="1" dirty="0" err="1">
                <a:solidFill>
                  <a:srgbClr val="3C5790"/>
                </a:solidFill>
              </a:rPr>
              <a:t>MessageWindowChatMemory</a:t>
            </a:r>
            <a:r>
              <a:rPr lang="en-US" sz="1400" dirty="0">
                <a:solidFill>
                  <a:srgbClr val="3C5790"/>
                </a:solidFill>
              </a:rPr>
              <a:t> maintains a window of messages up to a specified maximum size. </a:t>
            </a:r>
          </a:p>
          <a:p>
            <a:r>
              <a:rPr lang="en-US" sz="1400" dirty="0">
                <a:solidFill>
                  <a:srgbClr val="3C5790"/>
                </a:solidFill>
              </a:rPr>
              <a:t>When the number of messages exceeds the maximum, older messages are removed while preserving system messages. </a:t>
            </a:r>
          </a:p>
          <a:p>
            <a:r>
              <a:rPr lang="en-US" sz="1400" dirty="0">
                <a:solidFill>
                  <a:srgbClr val="3C5790"/>
                </a:solidFill>
              </a:rPr>
              <a:t>The default window size is 20 messages.</a:t>
            </a:r>
            <a:endParaRPr lang="fr-CA" sz="1400" dirty="0">
              <a:solidFill>
                <a:srgbClr val="3C5790"/>
              </a:solidFill>
            </a:endParaRPr>
          </a:p>
        </p:txBody>
      </p:sp>
      <p:pic>
        <p:nvPicPr>
          <p:cNvPr id="3" name="Picture 2">
            <a:extLst>
              <a:ext uri="{FF2B5EF4-FFF2-40B4-BE49-F238E27FC236}">
                <a16:creationId xmlns:a16="http://schemas.microsoft.com/office/drawing/2014/main" id="{936034BA-A125-408D-9A4F-33B34AC8E4E5}"/>
              </a:ext>
            </a:extLst>
          </p:cNvPr>
          <p:cNvPicPr>
            <a:picLocks noChangeAspect="1"/>
          </p:cNvPicPr>
          <p:nvPr/>
        </p:nvPicPr>
        <p:blipFill>
          <a:blip r:embed="rId3"/>
          <a:stretch>
            <a:fillRect/>
          </a:stretch>
        </p:blipFill>
        <p:spPr>
          <a:xfrm>
            <a:off x="1743075" y="3581400"/>
            <a:ext cx="5657850" cy="800100"/>
          </a:xfrm>
          <a:prstGeom prst="rect">
            <a:avLst/>
          </a:prstGeom>
        </p:spPr>
      </p:pic>
    </p:spTree>
    <p:extLst>
      <p:ext uri="{BB962C8B-B14F-4D97-AF65-F5344CB8AC3E}">
        <p14:creationId xmlns:p14="http://schemas.microsoft.com/office/powerpoint/2010/main" val="36137353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ChatMemory</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133600"/>
          </a:xfrm>
        </p:spPr>
        <p:txBody>
          <a:bodyPr/>
          <a:lstStyle/>
          <a:p>
            <a:r>
              <a:rPr lang="en-US" sz="1400" dirty="0">
                <a:solidFill>
                  <a:srgbClr val="3C5790"/>
                </a:solidFill>
              </a:rPr>
              <a:t>Spring AI offers the </a:t>
            </a:r>
            <a:r>
              <a:rPr lang="en-US" sz="1400" b="1" dirty="0" err="1">
                <a:solidFill>
                  <a:srgbClr val="3C5790"/>
                </a:solidFill>
              </a:rPr>
              <a:t>ChatMemoryRepository</a:t>
            </a:r>
            <a:r>
              <a:rPr lang="en-US" sz="1400" dirty="0">
                <a:solidFill>
                  <a:srgbClr val="3C5790"/>
                </a:solidFill>
              </a:rPr>
              <a:t> abstraction for storing chat memory.</a:t>
            </a:r>
          </a:p>
          <a:p>
            <a:r>
              <a:rPr lang="en-US" sz="1400" dirty="0">
                <a:solidFill>
                  <a:srgbClr val="3C5790"/>
                </a:solidFill>
              </a:rPr>
              <a:t>Spring AI supports multiple relational databases via a dialect abstraction. The following databases are supported out-of-the-box:</a:t>
            </a:r>
          </a:p>
          <a:p>
            <a:pPr lvl="1"/>
            <a:r>
              <a:rPr lang="en-US" sz="1400" dirty="0">
                <a:solidFill>
                  <a:srgbClr val="3C5790"/>
                </a:solidFill>
              </a:rPr>
              <a:t>PostgreSQL</a:t>
            </a:r>
          </a:p>
          <a:p>
            <a:pPr lvl="1"/>
            <a:r>
              <a:rPr lang="en-US" sz="1400" dirty="0">
                <a:solidFill>
                  <a:srgbClr val="3C5790"/>
                </a:solidFill>
              </a:rPr>
              <a:t>MySQL / MariaDB</a:t>
            </a:r>
          </a:p>
          <a:p>
            <a:pPr lvl="1"/>
            <a:r>
              <a:rPr lang="en-US" sz="1400" dirty="0">
                <a:solidFill>
                  <a:srgbClr val="3C5790"/>
                </a:solidFill>
              </a:rPr>
              <a:t>SQL Server</a:t>
            </a:r>
          </a:p>
          <a:p>
            <a:pPr lvl="1"/>
            <a:r>
              <a:rPr lang="en-US" sz="1400" dirty="0">
                <a:solidFill>
                  <a:srgbClr val="3C5790"/>
                </a:solidFill>
              </a:rPr>
              <a:t>HSQLDB</a:t>
            </a:r>
          </a:p>
          <a:p>
            <a:endParaRPr lang="fr-CA" sz="1400" dirty="0">
              <a:solidFill>
                <a:srgbClr val="3C5790"/>
              </a:solidFill>
            </a:endParaRPr>
          </a:p>
        </p:txBody>
      </p:sp>
    </p:spTree>
    <p:extLst>
      <p:ext uri="{BB962C8B-B14F-4D97-AF65-F5344CB8AC3E}">
        <p14:creationId xmlns:p14="http://schemas.microsoft.com/office/powerpoint/2010/main" val="17945055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Tool Calling</a:t>
            </a:r>
          </a:p>
        </p:txBody>
      </p:sp>
      <p:sp>
        <p:nvSpPr>
          <p:cNvPr id="4099" name="Espace réservé du contenu 4"/>
          <p:cNvSpPr>
            <a:spLocks noGrp="1"/>
          </p:cNvSpPr>
          <p:nvPr>
            <p:ph idx="1"/>
          </p:nvPr>
        </p:nvSpPr>
        <p:spPr>
          <a:xfrm>
            <a:off x="228600" y="2133600"/>
            <a:ext cx="8686800" cy="3352800"/>
          </a:xfrm>
        </p:spPr>
        <p:txBody>
          <a:bodyPr/>
          <a:lstStyle/>
          <a:p>
            <a:r>
              <a:rPr lang="en-US" sz="1400" dirty="0">
                <a:solidFill>
                  <a:srgbClr val="3C5790"/>
                </a:solidFill>
              </a:rPr>
              <a:t>Tool calling (also known as function calling) is a common pattern in AI applications allowing a model to interact with a set of APIs, or tools, augmenting its capabilities.</a:t>
            </a:r>
          </a:p>
          <a:p>
            <a:r>
              <a:rPr lang="en-US" sz="1400" dirty="0">
                <a:solidFill>
                  <a:srgbClr val="3C5790"/>
                </a:solidFill>
              </a:rPr>
              <a:t>Tools are mainly used for:</a:t>
            </a:r>
          </a:p>
          <a:p>
            <a:pPr lvl="1"/>
            <a:r>
              <a:rPr lang="en-US" sz="1400" b="1" dirty="0">
                <a:solidFill>
                  <a:srgbClr val="3C5790"/>
                </a:solidFill>
              </a:rPr>
              <a:t>Information Retrieval</a:t>
            </a:r>
            <a:r>
              <a:rPr lang="en-US" sz="1400" dirty="0">
                <a:solidFill>
                  <a:srgbClr val="3C5790"/>
                </a:solidFill>
              </a:rPr>
              <a:t>. Tools in this category can be used to retrieve information from external sources, such as a database, a web service, a file system, or a web search engine. The goal is to augment the knowledge of the model, allowing it to answer questions that it would not be able to answer otherwise. As such, they can be used in Retrieval Augmented Generation (RAG) scenarios. For example, a tool can be used to retrieve the current weather for a given location, to retrieve the latest news articles, or to query a database for a specific record.</a:t>
            </a:r>
          </a:p>
          <a:p>
            <a:pPr lvl="1"/>
            <a:r>
              <a:rPr lang="en-US" sz="1400" b="1" dirty="0">
                <a:solidFill>
                  <a:srgbClr val="3C5790"/>
                </a:solidFill>
              </a:rPr>
              <a:t>Taking Action</a:t>
            </a:r>
            <a:r>
              <a:rPr lang="en-US" sz="1400" dirty="0">
                <a:solidFill>
                  <a:srgbClr val="3C5790"/>
                </a:solidFill>
              </a:rPr>
              <a:t>. Tools in this category can be used to take action in a software system, such as sending an email, creating a new record in a database, submitting a form, or triggering a workflow. The goal is to automate tasks that would otherwise require human intervention or explicit programming. For example, a tool can be used to book a flight for a customer interacting with a chatbot, to fill out a form on a web page, or to implement a Java class based on an automated test (TDD) in a code generation scenario.</a:t>
            </a:r>
            <a:endParaRPr lang="fr-CA" sz="1400" dirty="0">
              <a:solidFill>
                <a:srgbClr val="3C5790"/>
              </a:solidFill>
            </a:endParaRPr>
          </a:p>
        </p:txBody>
      </p:sp>
    </p:spTree>
    <p:extLst>
      <p:ext uri="{BB962C8B-B14F-4D97-AF65-F5344CB8AC3E}">
        <p14:creationId xmlns:p14="http://schemas.microsoft.com/office/powerpoint/2010/main" val="3420278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Tool Calling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371600"/>
          </a:xfrm>
        </p:spPr>
        <p:txBody>
          <a:bodyPr/>
          <a:lstStyle/>
          <a:p>
            <a:r>
              <a:rPr lang="en-US" sz="1400" dirty="0">
                <a:solidFill>
                  <a:srgbClr val="3C5790"/>
                </a:solidFill>
              </a:rPr>
              <a:t>AI models don’t have access to real-time information. </a:t>
            </a:r>
          </a:p>
          <a:p>
            <a:r>
              <a:rPr lang="en-US" sz="1400" dirty="0">
                <a:solidFill>
                  <a:srgbClr val="3C5790"/>
                </a:solidFill>
              </a:rPr>
              <a:t>Any question that assumes awareness of information such as the current date or weather forecast cannot be answered by the model.</a:t>
            </a:r>
          </a:p>
          <a:p>
            <a:r>
              <a:rPr lang="en-US" sz="1400" dirty="0">
                <a:solidFill>
                  <a:srgbClr val="3C5790"/>
                </a:solidFill>
              </a:rPr>
              <a:t>We can provide a tool that can retrieve this information, and let the model call this tool when access to real-time information is needed.</a:t>
            </a:r>
            <a:endParaRPr lang="fr-CA" sz="1400" dirty="0">
              <a:solidFill>
                <a:srgbClr val="3C5790"/>
              </a:solidFill>
            </a:endParaRPr>
          </a:p>
        </p:txBody>
      </p:sp>
      <p:pic>
        <p:nvPicPr>
          <p:cNvPr id="3" name="Picture 2">
            <a:extLst>
              <a:ext uri="{FF2B5EF4-FFF2-40B4-BE49-F238E27FC236}">
                <a16:creationId xmlns:a16="http://schemas.microsoft.com/office/drawing/2014/main" id="{0794EF0A-B34B-47D3-A781-B026AA8CC1E4}"/>
              </a:ext>
            </a:extLst>
          </p:cNvPr>
          <p:cNvPicPr>
            <a:picLocks noChangeAspect="1"/>
          </p:cNvPicPr>
          <p:nvPr/>
        </p:nvPicPr>
        <p:blipFill>
          <a:blip r:embed="rId3"/>
          <a:stretch>
            <a:fillRect/>
          </a:stretch>
        </p:blipFill>
        <p:spPr>
          <a:xfrm>
            <a:off x="1485899" y="3437389"/>
            <a:ext cx="6015037" cy="1348080"/>
          </a:xfrm>
          <a:prstGeom prst="rect">
            <a:avLst/>
          </a:prstGeom>
        </p:spPr>
      </p:pic>
      <p:pic>
        <p:nvPicPr>
          <p:cNvPr id="5" name="Picture 4">
            <a:extLst>
              <a:ext uri="{FF2B5EF4-FFF2-40B4-BE49-F238E27FC236}">
                <a16:creationId xmlns:a16="http://schemas.microsoft.com/office/drawing/2014/main" id="{2C44E654-39F2-4B3D-AF6B-8EAE383D9F01}"/>
              </a:ext>
            </a:extLst>
          </p:cNvPr>
          <p:cNvPicPr>
            <a:picLocks noChangeAspect="1"/>
          </p:cNvPicPr>
          <p:nvPr/>
        </p:nvPicPr>
        <p:blipFill>
          <a:blip r:embed="rId4"/>
          <a:stretch>
            <a:fillRect/>
          </a:stretch>
        </p:blipFill>
        <p:spPr>
          <a:xfrm>
            <a:off x="2819400" y="4953000"/>
            <a:ext cx="3348037" cy="1778887"/>
          </a:xfrm>
          <a:prstGeom prst="rect">
            <a:avLst/>
          </a:prstGeom>
        </p:spPr>
      </p:pic>
    </p:spTree>
    <p:extLst>
      <p:ext uri="{BB962C8B-B14F-4D97-AF65-F5344CB8AC3E}">
        <p14:creationId xmlns:p14="http://schemas.microsoft.com/office/powerpoint/2010/main" val="14166403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Tool Calling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057400"/>
            <a:ext cx="8686800" cy="1828800"/>
          </a:xfrm>
        </p:spPr>
        <p:txBody>
          <a:bodyPr/>
          <a:lstStyle/>
          <a:p>
            <a:r>
              <a:rPr lang="en-US" sz="1400" dirty="0">
                <a:solidFill>
                  <a:srgbClr val="3C5790"/>
                </a:solidFill>
              </a:rPr>
              <a:t>Spring AI supports tool calling through a set of flexible abstractions that allow you to define, resolve, and execute tools in a consistent way.</a:t>
            </a:r>
          </a:p>
          <a:p>
            <a:pPr lvl="1">
              <a:buFont typeface="+mj-lt"/>
              <a:buAutoNum type="arabicPeriod"/>
            </a:pPr>
            <a:r>
              <a:rPr lang="en-US" sz="1000" dirty="0">
                <a:solidFill>
                  <a:srgbClr val="3C5790"/>
                </a:solidFill>
              </a:rPr>
              <a:t>When we want to make a tool available to the model, we include its definition in the chat request. Each tool definition comprises of a name, a description, and the schema of the input parameters.</a:t>
            </a:r>
          </a:p>
          <a:p>
            <a:pPr lvl="1">
              <a:buFont typeface="+mj-lt"/>
              <a:buAutoNum type="arabicPeriod"/>
            </a:pPr>
            <a:r>
              <a:rPr lang="en-US" sz="1000" dirty="0">
                <a:solidFill>
                  <a:srgbClr val="3C5790"/>
                </a:solidFill>
              </a:rPr>
              <a:t>When the model decides to call a tool, it sends a response with the tool name and the input parameters modeled after the defined schema.</a:t>
            </a:r>
          </a:p>
          <a:p>
            <a:pPr lvl="1">
              <a:buFont typeface="+mj-lt"/>
              <a:buAutoNum type="arabicPeriod"/>
            </a:pPr>
            <a:r>
              <a:rPr lang="en-US" sz="1000" dirty="0">
                <a:solidFill>
                  <a:srgbClr val="3C5790"/>
                </a:solidFill>
              </a:rPr>
              <a:t>The application is responsible for using the tool name to identify and execute the tool with the provided input parameters.</a:t>
            </a:r>
          </a:p>
          <a:p>
            <a:pPr lvl="1">
              <a:buFont typeface="+mj-lt"/>
              <a:buAutoNum type="arabicPeriod"/>
            </a:pPr>
            <a:r>
              <a:rPr lang="en-US" sz="1000" dirty="0">
                <a:solidFill>
                  <a:srgbClr val="3C5790"/>
                </a:solidFill>
              </a:rPr>
              <a:t>The result of the tool call is processed by the application.</a:t>
            </a:r>
          </a:p>
          <a:p>
            <a:pPr lvl="1">
              <a:buFont typeface="+mj-lt"/>
              <a:buAutoNum type="arabicPeriod"/>
            </a:pPr>
            <a:r>
              <a:rPr lang="en-US" sz="1000" dirty="0">
                <a:solidFill>
                  <a:srgbClr val="3C5790"/>
                </a:solidFill>
              </a:rPr>
              <a:t>The application sends the tool call result back to the model.</a:t>
            </a:r>
          </a:p>
          <a:p>
            <a:pPr lvl="1">
              <a:buFont typeface="+mj-lt"/>
              <a:buAutoNum type="arabicPeriod"/>
            </a:pPr>
            <a:r>
              <a:rPr lang="en-US" sz="1000" dirty="0">
                <a:solidFill>
                  <a:srgbClr val="3C5790"/>
                </a:solidFill>
              </a:rPr>
              <a:t>The model generates the final response using the tool call result as additional context.</a:t>
            </a:r>
            <a:endParaRPr lang="fr-CA" sz="1000" dirty="0">
              <a:solidFill>
                <a:srgbClr val="3C5790"/>
              </a:solidFill>
            </a:endParaRPr>
          </a:p>
        </p:txBody>
      </p:sp>
      <p:pic>
        <p:nvPicPr>
          <p:cNvPr id="3" name="Picture 2">
            <a:extLst>
              <a:ext uri="{FF2B5EF4-FFF2-40B4-BE49-F238E27FC236}">
                <a16:creationId xmlns:a16="http://schemas.microsoft.com/office/drawing/2014/main" id="{A446E6C0-6538-4CC8-ADFC-5D52D034B167}"/>
              </a:ext>
            </a:extLst>
          </p:cNvPr>
          <p:cNvPicPr>
            <a:picLocks noChangeAspect="1"/>
          </p:cNvPicPr>
          <p:nvPr/>
        </p:nvPicPr>
        <p:blipFill>
          <a:blip r:embed="rId3"/>
          <a:stretch>
            <a:fillRect/>
          </a:stretch>
        </p:blipFill>
        <p:spPr>
          <a:xfrm>
            <a:off x="1981200" y="3803879"/>
            <a:ext cx="4953000" cy="2808844"/>
          </a:xfrm>
          <a:prstGeom prst="rect">
            <a:avLst/>
          </a:prstGeom>
        </p:spPr>
      </p:pic>
    </p:spTree>
    <p:extLst>
      <p:ext uri="{BB962C8B-B14F-4D97-AF65-F5344CB8AC3E}">
        <p14:creationId xmlns:p14="http://schemas.microsoft.com/office/powerpoint/2010/main" val="29690559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Tool Calling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447800"/>
          </a:xfrm>
        </p:spPr>
        <p:txBody>
          <a:bodyPr/>
          <a:lstStyle/>
          <a:p>
            <a:r>
              <a:rPr lang="en-US" sz="1400" dirty="0">
                <a:solidFill>
                  <a:srgbClr val="3C5790"/>
                </a:solidFill>
              </a:rPr>
              <a:t>Spring AI will generate the JSON schema for the input parameters of the </a:t>
            </a:r>
            <a:r>
              <a:rPr lang="en-US" sz="1400" b="1" dirty="0">
                <a:solidFill>
                  <a:srgbClr val="3C5790"/>
                </a:solidFill>
              </a:rPr>
              <a:t>@Tool</a:t>
            </a:r>
            <a:r>
              <a:rPr lang="en-US" sz="1400" dirty="0">
                <a:solidFill>
                  <a:srgbClr val="3C5790"/>
                </a:solidFill>
              </a:rPr>
              <a:t>-annotated method automatically.</a:t>
            </a:r>
          </a:p>
          <a:p>
            <a:r>
              <a:rPr lang="en-US" sz="1400" dirty="0">
                <a:solidFill>
                  <a:srgbClr val="3C5790"/>
                </a:solidFill>
              </a:rPr>
              <a:t>The schema is used by the model to understand how to call the tool and prepare the tool request.</a:t>
            </a:r>
          </a:p>
          <a:p>
            <a:r>
              <a:rPr lang="en-US" sz="1400" dirty="0">
                <a:solidFill>
                  <a:srgbClr val="3C5790"/>
                </a:solidFill>
              </a:rPr>
              <a:t>The </a:t>
            </a:r>
            <a:r>
              <a:rPr lang="en-US" sz="1400" b="1" dirty="0">
                <a:solidFill>
                  <a:srgbClr val="3C5790"/>
                </a:solidFill>
              </a:rPr>
              <a:t>@ToolParam</a:t>
            </a:r>
            <a:r>
              <a:rPr lang="en-US" sz="1400" dirty="0">
                <a:solidFill>
                  <a:srgbClr val="3C5790"/>
                </a:solidFill>
              </a:rPr>
              <a:t> annotation can be used to provide additional information about the input parameters, such as a description or whether the parameter is required or optional. By default, all input parameters are considered required. :</a:t>
            </a:r>
            <a:endParaRPr lang="fr-CA" sz="1400" dirty="0">
              <a:solidFill>
                <a:srgbClr val="3C5790"/>
              </a:solidFill>
            </a:endParaRPr>
          </a:p>
        </p:txBody>
      </p:sp>
      <p:pic>
        <p:nvPicPr>
          <p:cNvPr id="3" name="Picture 2">
            <a:extLst>
              <a:ext uri="{FF2B5EF4-FFF2-40B4-BE49-F238E27FC236}">
                <a16:creationId xmlns:a16="http://schemas.microsoft.com/office/drawing/2014/main" id="{F6335837-FD6B-4F37-BD29-FAD479665288}"/>
              </a:ext>
            </a:extLst>
          </p:cNvPr>
          <p:cNvPicPr>
            <a:picLocks noChangeAspect="1"/>
          </p:cNvPicPr>
          <p:nvPr/>
        </p:nvPicPr>
        <p:blipFill>
          <a:blip r:embed="rId3"/>
          <a:stretch>
            <a:fillRect/>
          </a:stretch>
        </p:blipFill>
        <p:spPr>
          <a:xfrm>
            <a:off x="1600200" y="4038600"/>
            <a:ext cx="6457950" cy="1747078"/>
          </a:xfrm>
          <a:prstGeom prst="rect">
            <a:avLst/>
          </a:prstGeom>
        </p:spPr>
      </p:pic>
    </p:spTree>
    <p:extLst>
      <p:ext uri="{BB962C8B-B14F-4D97-AF65-F5344CB8AC3E}">
        <p14:creationId xmlns:p14="http://schemas.microsoft.com/office/powerpoint/2010/main" val="11441834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Tool Calling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990600"/>
          </a:xfrm>
        </p:spPr>
        <p:txBody>
          <a:bodyPr/>
          <a:lstStyle/>
          <a:p>
            <a:r>
              <a:rPr lang="en-US" sz="1400" dirty="0">
                <a:solidFill>
                  <a:srgbClr val="3C5790"/>
                </a:solidFill>
              </a:rPr>
              <a:t>When using the declarative specification approach, you can add default tools to a </a:t>
            </a:r>
            <a:r>
              <a:rPr lang="en-US" sz="1400" dirty="0" err="1">
                <a:solidFill>
                  <a:srgbClr val="3C5790"/>
                </a:solidFill>
              </a:rPr>
              <a:t>ChatClient.Builder</a:t>
            </a:r>
            <a:r>
              <a:rPr lang="en-US" sz="1400" dirty="0">
                <a:solidFill>
                  <a:srgbClr val="3C5790"/>
                </a:solidFill>
              </a:rPr>
              <a:t> by passing the tool class instance to the </a:t>
            </a:r>
            <a:r>
              <a:rPr lang="en-US" sz="1400" b="1" dirty="0" err="1">
                <a:solidFill>
                  <a:srgbClr val="3C5790"/>
                </a:solidFill>
              </a:rPr>
              <a:t>defaultTools</a:t>
            </a:r>
            <a:r>
              <a:rPr lang="en-US" sz="1400" b="1" dirty="0">
                <a:solidFill>
                  <a:srgbClr val="3C5790"/>
                </a:solidFill>
              </a:rPr>
              <a:t>()</a:t>
            </a:r>
            <a:r>
              <a:rPr lang="en-US" sz="1400" dirty="0">
                <a:solidFill>
                  <a:srgbClr val="3C5790"/>
                </a:solidFill>
              </a:rPr>
              <a:t> method. </a:t>
            </a:r>
          </a:p>
          <a:p>
            <a:r>
              <a:rPr lang="en-US" sz="1400" dirty="0">
                <a:solidFill>
                  <a:srgbClr val="3C5790"/>
                </a:solidFill>
              </a:rPr>
              <a:t>If both default and runtime tools are provided, the runtime tools will completely override the default tools.</a:t>
            </a:r>
          </a:p>
        </p:txBody>
      </p:sp>
      <p:pic>
        <p:nvPicPr>
          <p:cNvPr id="3" name="Picture 2">
            <a:extLst>
              <a:ext uri="{FF2B5EF4-FFF2-40B4-BE49-F238E27FC236}">
                <a16:creationId xmlns:a16="http://schemas.microsoft.com/office/drawing/2014/main" id="{B1DEA7AC-072C-461D-A79A-E0F323B893BC}"/>
              </a:ext>
            </a:extLst>
          </p:cNvPr>
          <p:cNvPicPr>
            <a:picLocks noChangeAspect="1"/>
          </p:cNvPicPr>
          <p:nvPr/>
        </p:nvPicPr>
        <p:blipFill>
          <a:blip r:embed="rId3"/>
          <a:stretch>
            <a:fillRect/>
          </a:stretch>
        </p:blipFill>
        <p:spPr>
          <a:xfrm>
            <a:off x="2667000" y="3291458"/>
            <a:ext cx="4010025" cy="884686"/>
          </a:xfrm>
          <a:prstGeom prst="rect">
            <a:avLst/>
          </a:prstGeom>
        </p:spPr>
      </p:pic>
    </p:spTree>
    <p:extLst>
      <p:ext uri="{BB962C8B-B14F-4D97-AF65-F5344CB8AC3E}">
        <p14:creationId xmlns:p14="http://schemas.microsoft.com/office/powerpoint/2010/main" val="2531238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VectorStore</a:t>
            </a:r>
            <a:endParaRPr lang="fr-CA" dirty="0">
              <a:solidFill>
                <a:schemeClr val="bg1"/>
              </a:solidFill>
            </a:endParaRPr>
          </a:p>
        </p:txBody>
      </p:sp>
      <p:sp>
        <p:nvSpPr>
          <p:cNvPr id="4099" name="Espace réservé du contenu 4"/>
          <p:cNvSpPr>
            <a:spLocks noGrp="1"/>
          </p:cNvSpPr>
          <p:nvPr>
            <p:ph idx="1"/>
          </p:nvPr>
        </p:nvSpPr>
        <p:spPr>
          <a:xfrm>
            <a:off x="228600" y="2133600"/>
            <a:ext cx="8686800" cy="990600"/>
          </a:xfrm>
        </p:spPr>
        <p:txBody>
          <a:bodyPr/>
          <a:lstStyle/>
          <a:p>
            <a:r>
              <a:rPr lang="en-US" sz="1400" dirty="0">
                <a:solidFill>
                  <a:srgbClr val="3C5790"/>
                </a:solidFill>
              </a:rPr>
              <a:t>A </a:t>
            </a:r>
            <a:r>
              <a:rPr lang="en-US" sz="1400" b="1" dirty="0">
                <a:solidFill>
                  <a:srgbClr val="3C5790"/>
                </a:solidFill>
              </a:rPr>
              <a:t>vector</a:t>
            </a:r>
            <a:r>
              <a:rPr lang="en-US" sz="1400" dirty="0">
                <a:solidFill>
                  <a:srgbClr val="3C5790"/>
                </a:solidFill>
              </a:rPr>
              <a:t> </a:t>
            </a:r>
            <a:r>
              <a:rPr lang="en-US" sz="1400" b="1" dirty="0">
                <a:solidFill>
                  <a:srgbClr val="3C5790"/>
                </a:solidFill>
              </a:rPr>
              <a:t>database</a:t>
            </a:r>
            <a:r>
              <a:rPr lang="en-US" sz="1400" dirty="0">
                <a:solidFill>
                  <a:srgbClr val="3C5790"/>
                </a:solidFill>
              </a:rPr>
              <a:t> is a specialized type of database that plays an essential role in AI applications.</a:t>
            </a:r>
          </a:p>
          <a:p>
            <a:r>
              <a:rPr lang="en-US" sz="1400" dirty="0">
                <a:solidFill>
                  <a:srgbClr val="3C5790"/>
                </a:solidFill>
              </a:rPr>
              <a:t>In vector databases, queries differ from traditional relational databases. Instead of exact matches, they perform similarity searches. When given a vector as a query, a vector database returns vectors that are “similar” to the query vector. </a:t>
            </a:r>
            <a:endParaRPr lang="fr-CA" sz="1400" dirty="0">
              <a:solidFill>
                <a:srgbClr val="3C5790"/>
              </a:solidFill>
            </a:endParaRPr>
          </a:p>
        </p:txBody>
      </p:sp>
      <p:pic>
        <p:nvPicPr>
          <p:cNvPr id="3" name="Picture 2">
            <a:extLst>
              <a:ext uri="{FF2B5EF4-FFF2-40B4-BE49-F238E27FC236}">
                <a16:creationId xmlns:a16="http://schemas.microsoft.com/office/drawing/2014/main" id="{584E2787-002A-49E8-9CC3-E843E95B35FB}"/>
              </a:ext>
            </a:extLst>
          </p:cNvPr>
          <p:cNvPicPr>
            <a:picLocks noChangeAspect="1"/>
          </p:cNvPicPr>
          <p:nvPr/>
        </p:nvPicPr>
        <p:blipFill>
          <a:blip r:embed="rId3"/>
          <a:stretch>
            <a:fillRect/>
          </a:stretch>
        </p:blipFill>
        <p:spPr>
          <a:xfrm>
            <a:off x="2809425" y="2997200"/>
            <a:ext cx="3525150" cy="3586162"/>
          </a:xfrm>
          <a:prstGeom prst="rect">
            <a:avLst/>
          </a:prstGeom>
        </p:spPr>
      </p:pic>
    </p:spTree>
    <p:extLst>
      <p:ext uri="{BB962C8B-B14F-4D97-AF65-F5344CB8AC3E}">
        <p14:creationId xmlns:p14="http://schemas.microsoft.com/office/powerpoint/2010/main" val="4246975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Features</a:t>
            </a:r>
            <a:endParaRPr lang="fr-CA" dirty="0">
              <a:solidFill>
                <a:schemeClr val="bg1"/>
              </a:solidFill>
            </a:endParaRPr>
          </a:p>
        </p:txBody>
      </p:sp>
      <p:sp>
        <p:nvSpPr>
          <p:cNvPr id="4099" name="Espace réservé du contenu 4"/>
          <p:cNvSpPr>
            <a:spLocks noGrp="1"/>
          </p:cNvSpPr>
          <p:nvPr>
            <p:ph idx="1"/>
          </p:nvPr>
        </p:nvSpPr>
        <p:spPr>
          <a:xfrm>
            <a:off x="228600" y="2133600"/>
            <a:ext cx="8686800" cy="3657600"/>
          </a:xfrm>
        </p:spPr>
        <p:txBody>
          <a:bodyPr/>
          <a:lstStyle/>
          <a:p>
            <a:r>
              <a:rPr lang="en-US" sz="1400" b="1" dirty="0">
                <a:solidFill>
                  <a:srgbClr val="3C5790"/>
                </a:solidFill>
              </a:rPr>
              <a:t>Multi-provider support</a:t>
            </a:r>
            <a:r>
              <a:rPr lang="en-US" sz="1400" dirty="0">
                <a:solidFill>
                  <a:srgbClr val="3C5790"/>
                </a:solidFill>
              </a:rPr>
              <a:t>: Easy switching and abstraction over AI providers such as </a:t>
            </a:r>
            <a:r>
              <a:rPr lang="en-US" sz="1400" dirty="0" err="1">
                <a:solidFill>
                  <a:srgbClr val="3C5790"/>
                </a:solidFill>
              </a:rPr>
              <a:t>OpenAI</a:t>
            </a:r>
            <a:r>
              <a:rPr lang="en-US" sz="1400" dirty="0">
                <a:solidFill>
                  <a:srgbClr val="3C5790"/>
                </a:solidFill>
              </a:rPr>
              <a:t>, Azure, Hugging Face, </a:t>
            </a:r>
            <a:r>
              <a:rPr lang="en-US" sz="1400" dirty="0" err="1">
                <a:solidFill>
                  <a:srgbClr val="3C5790"/>
                </a:solidFill>
              </a:rPr>
              <a:t>Ollama</a:t>
            </a:r>
            <a:r>
              <a:rPr lang="en-US" sz="1400" dirty="0">
                <a:solidFill>
                  <a:srgbClr val="3C5790"/>
                </a:solidFill>
              </a:rPr>
              <a:t>, and more.</a:t>
            </a:r>
          </a:p>
          <a:p>
            <a:r>
              <a:rPr lang="en-US" sz="1400" b="1" dirty="0">
                <a:solidFill>
                  <a:srgbClr val="3C5790"/>
                </a:solidFill>
              </a:rPr>
              <a:t>Unified Chat Client API</a:t>
            </a:r>
            <a:r>
              <a:rPr lang="en-US" sz="1400" dirty="0">
                <a:solidFill>
                  <a:srgbClr val="3C5790"/>
                </a:solidFill>
              </a:rPr>
              <a:t>: A fluent interface for communicating with chat-based AI models regardless of provider differences.</a:t>
            </a:r>
          </a:p>
          <a:p>
            <a:r>
              <a:rPr lang="en-US" sz="1400" b="1" dirty="0">
                <a:solidFill>
                  <a:srgbClr val="3C5790"/>
                </a:solidFill>
              </a:rPr>
              <a:t>Prompt</a:t>
            </a:r>
            <a:r>
              <a:rPr lang="en-US" sz="1400" dirty="0">
                <a:solidFill>
                  <a:srgbClr val="3C5790"/>
                </a:solidFill>
              </a:rPr>
              <a:t> </a:t>
            </a:r>
            <a:r>
              <a:rPr lang="en-US" sz="1400" b="1" dirty="0">
                <a:solidFill>
                  <a:srgbClr val="3C5790"/>
                </a:solidFill>
              </a:rPr>
              <a:t>Templates</a:t>
            </a:r>
            <a:r>
              <a:rPr lang="en-US" sz="1400" dirty="0">
                <a:solidFill>
                  <a:srgbClr val="3C5790"/>
                </a:solidFill>
              </a:rPr>
              <a:t>: Dynamic prompts with placeholders, leveraging Spring Expression Language.</a:t>
            </a:r>
          </a:p>
          <a:p>
            <a:r>
              <a:rPr lang="en-US" sz="1400" b="1" dirty="0">
                <a:solidFill>
                  <a:srgbClr val="3C5790"/>
                </a:solidFill>
              </a:rPr>
              <a:t>Embeddings &amp; Vector Store Integration</a:t>
            </a:r>
            <a:r>
              <a:rPr lang="en-US" sz="1400" dirty="0">
                <a:solidFill>
                  <a:srgbClr val="3C5790"/>
                </a:solidFill>
              </a:rPr>
              <a:t>: Support for converting text to embeddings and storing in vector databases.</a:t>
            </a:r>
          </a:p>
          <a:p>
            <a:r>
              <a:rPr lang="en-US" sz="1400" b="1" dirty="0">
                <a:solidFill>
                  <a:srgbClr val="3C5790"/>
                </a:solidFill>
              </a:rPr>
              <a:t>Structured Output Mapping</a:t>
            </a:r>
            <a:r>
              <a:rPr lang="en-US" sz="1400" dirty="0">
                <a:solidFill>
                  <a:srgbClr val="3C5790"/>
                </a:solidFill>
              </a:rPr>
              <a:t>: Automatic conversion of AI responses into Java POJOs.</a:t>
            </a:r>
          </a:p>
          <a:p>
            <a:r>
              <a:rPr lang="en-US" sz="1400" b="1" dirty="0">
                <a:solidFill>
                  <a:srgbClr val="3C5790"/>
                </a:solidFill>
              </a:rPr>
              <a:t>Advanced AI patterns</a:t>
            </a:r>
            <a:r>
              <a:rPr lang="en-US" sz="1400" dirty="0">
                <a:solidFill>
                  <a:srgbClr val="3C5790"/>
                </a:solidFill>
              </a:rPr>
              <a:t>: Tool calling, retrieval-augmented generation (RAG), and model context management.</a:t>
            </a:r>
          </a:p>
        </p:txBody>
      </p:sp>
    </p:spTree>
    <p:extLst>
      <p:ext uri="{BB962C8B-B14F-4D97-AF65-F5344CB8AC3E}">
        <p14:creationId xmlns:p14="http://schemas.microsoft.com/office/powerpoint/2010/main" val="2708943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VectorStore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209800"/>
          </a:xfrm>
        </p:spPr>
        <p:txBody>
          <a:bodyPr/>
          <a:lstStyle/>
          <a:p>
            <a:r>
              <a:rPr lang="en-US" sz="1400" dirty="0">
                <a:solidFill>
                  <a:srgbClr val="3C5790"/>
                </a:solidFill>
              </a:rPr>
              <a:t>To insert data into the vector database, encapsulate it within a Document object. </a:t>
            </a:r>
          </a:p>
          <a:p>
            <a:r>
              <a:rPr lang="en-US" sz="1400" dirty="0">
                <a:solidFill>
                  <a:srgbClr val="3C5790"/>
                </a:solidFill>
              </a:rPr>
              <a:t>The Document class encapsulates content from a data source, such as a PDF or Word document, and includes text represented as a string. </a:t>
            </a:r>
          </a:p>
          <a:p>
            <a:r>
              <a:rPr lang="en-US" sz="1400" dirty="0">
                <a:solidFill>
                  <a:srgbClr val="3C5790"/>
                </a:solidFill>
              </a:rPr>
              <a:t>It also contains metadata in the form of key-value pairs, including details such as the filename.</a:t>
            </a:r>
          </a:p>
          <a:p>
            <a:r>
              <a:rPr lang="en-US" sz="1400" dirty="0">
                <a:solidFill>
                  <a:srgbClr val="3C5790"/>
                </a:solidFill>
              </a:rPr>
              <a:t>Upon insertion into the vector database, the text content is transformed into a numerical array, or a </a:t>
            </a:r>
            <a:r>
              <a:rPr lang="en-US" sz="1400" b="1" dirty="0">
                <a:solidFill>
                  <a:srgbClr val="3C5790"/>
                </a:solidFill>
              </a:rPr>
              <a:t>float[]</a:t>
            </a:r>
            <a:r>
              <a:rPr lang="en-US" sz="1400" dirty="0">
                <a:solidFill>
                  <a:srgbClr val="3C5790"/>
                </a:solidFill>
              </a:rPr>
              <a:t>, known as vector embeddings, using an embedding model. </a:t>
            </a:r>
          </a:p>
          <a:p>
            <a:r>
              <a:rPr lang="en-US" sz="1400" dirty="0">
                <a:solidFill>
                  <a:srgbClr val="3C5790"/>
                </a:solidFill>
              </a:rPr>
              <a:t>The vector database’s role is to store and facilitate similarity searches for these embeddings. It does not generate the embeddings itself. For creating vector embeddings, the </a:t>
            </a:r>
            <a:r>
              <a:rPr lang="en-US" sz="1400" b="1" dirty="0" err="1">
                <a:solidFill>
                  <a:srgbClr val="3C5790"/>
                </a:solidFill>
              </a:rPr>
              <a:t>EmbeddingModel</a:t>
            </a:r>
            <a:r>
              <a:rPr lang="en-US" sz="1400" dirty="0">
                <a:solidFill>
                  <a:srgbClr val="3C5790"/>
                </a:solidFill>
              </a:rPr>
              <a:t> should be utilized.</a:t>
            </a:r>
            <a:endParaRPr lang="fr-CA" sz="1400" dirty="0">
              <a:solidFill>
                <a:srgbClr val="3C5790"/>
              </a:solidFill>
            </a:endParaRPr>
          </a:p>
        </p:txBody>
      </p:sp>
    </p:spTree>
    <p:extLst>
      <p:ext uri="{BB962C8B-B14F-4D97-AF65-F5344CB8AC3E}">
        <p14:creationId xmlns:p14="http://schemas.microsoft.com/office/powerpoint/2010/main" val="21743460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VectorStore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3276600"/>
          </a:xfrm>
        </p:spPr>
        <p:txBody>
          <a:bodyPr/>
          <a:lstStyle/>
          <a:p>
            <a:r>
              <a:rPr lang="en-US" sz="1400" dirty="0">
                <a:solidFill>
                  <a:srgbClr val="3C5790"/>
                </a:solidFill>
              </a:rPr>
              <a:t>The </a:t>
            </a:r>
            <a:r>
              <a:rPr lang="en-US" sz="1400" b="1" dirty="0" err="1">
                <a:solidFill>
                  <a:srgbClr val="3C5790"/>
                </a:solidFill>
              </a:rPr>
              <a:t>similaritySearch</a:t>
            </a:r>
            <a:r>
              <a:rPr lang="en-US" sz="1400" dirty="0">
                <a:solidFill>
                  <a:srgbClr val="3C5790"/>
                </a:solidFill>
              </a:rPr>
              <a:t> methods in the interface allow for retrieving documents similar to a given query string. These methods can be fine-tuned by using the following parameters:</a:t>
            </a:r>
          </a:p>
          <a:p>
            <a:pPr lvl="1"/>
            <a:r>
              <a:rPr lang="en-US" sz="1400" b="1" dirty="0">
                <a:solidFill>
                  <a:srgbClr val="3C5790"/>
                </a:solidFill>
              </a:rPr>
              <a:t>k</a:t>
            </a:r>
            <a:r>
              <a:rPr lang="en-US" sz="1400" dirty="0">
                <a:solidFill>
                  <a:srgbClr val="3C5790"/>
                </a:solidFill>
              </a:rPr>
              <a:t>: An integer that specifies the maximum number of similar documents to return. This is often referred to as a 'top K' search, or 'K nearest neighbors' (KNN).</a:t>
            </a:r>
          </a:p>
          <a:p>
            <a:pPr lvl="1"/>
            <a:r>
              <a:rPr lang="en-US" sz="1400" b="1" dirty="0">
                <a:solidFill>
                  <a:srgbClr val="3C5790"/>
                </a:solidFill>
              </a:rPr>
              <a:t>threshold</a:t>
            </a:r>
            <a:r>
              <a:rPr lang="en-US" sz="1400" dirty="0">
                <a:solidFill>
                  <a:srgbClr val="3C5790"/>
                </a:solidFill>
              </a:rPr>
              <a:t>: A double value ranging from 0 to 1, where values closer to 1 indicate higher similarity. By default, if you set a threshold of 0.75, for instance, only documents with a similarity above this value are returned.</a:t>
            </a:r>
          </a:p>
          <a:p>
            <a:pPr lvl="1"/>
            <a:r>
              <a:rPr lang="en-US" sz="1400" b="1" dirty="0" err="1">
                <a:solidFill>
                  <a:srgbClr val="3C5790"/>
                </a:solidFill>
              </a:rPr>
              <a:t>Filter.Expression</a:t>
            </a:r>
            <a:r>
              <a:rPr lang="en-US" sz="1400" dirty="0">
                <a:solidFill>
                  <a:srgbClr val="3C5790"/>
                </a:solidFill>
              </a:rPr>
              <a:t>: A class used for passing a fluent DSL (Domain-Specific Language) expression that functions similarly to a 'where' clause in SQL, but it applies exclusively to the metadata key-value pairs of a Document.</a:t>
            </a:r>
          </a:p>
          <a:p>
            <a:pPr lvl="1"/>
            <a:r>
              <a:rPr lang="en-US" sz="1400" b="1" dirty="0" err="1">
                <a:solidFill>
                  <a:srgbClr val="3C5790"/>
                </a:solidFill>
              </a:rPr>
              <a:t>filterExpression</a:t>
            </a:r>
            <a:r>
              <a:rPr lang="en-US" sz="1400" b="1" dirty="0">
                <a:solidFill>
                  <a:srgbClr val="3C5790"/>
                </a:solidFill>
              </a:rPr>
              <a:t>: </a:t>
            </a:r>
            <a:r>
              <a:rPr lang="en-US" sz="1400" dirty="0">
                <a:solidFill>
                  <a:srgbClr val="3C5790"/>
                </a:solidFill>
              </a:rPr>
              <a:t>An external DSL based on ANTLR4 that accepts filter expressions as strings. For example, with metadata keys like country, year, and </a:t>
            </a:r>
            <a:r>
              <a:rPr lang="en-US" sz="1400" dirty="0" err="1">
                <a:solidFill>
                  <a:srgbClr val="3C5790"/>
                </a:solidFill>
              </a:rPr>
              <a:t>isActive</a:t>
            </a:r>
            <a:r>
              <a:rPr lang="en-US" sz="1400" dirty="0">
                <a:solidFill>
                  <a:srgbClr val="3C5790"/>
                </a:solidFill>
              </a:rPr>
              <a:t>, you could use an expression such as: country == 'UK' &amp;&amp; year &gt;= 2020 &amp;&amp; </a:t>
            </a:r>
            <a:r>
              <a:rPr lang="en-US" sz="1400" dirty="0" err="1">
                <a:solidFill>
                  <a:srgbClr val="3C5790"/>
                </a:solidFill>
              </a:rPr>
              <a:t>isActive</a:t>
            </a:r>
            <a:r>
              <a:rPr lang="en-US" sz="1400" dirty="0">
                <a:solidFill>
                  <a:srgbClr val="3C5790"/>
                </a:solidFill>
              </a:rPr>
              <a:t> == true.</a:t>
            </a:r>
            <a:endParaRPr lang="fr-CA" sz="1400" dirty="0">
              <a:solidFill>
                <a:srgbClr val="3C5790"/>
              </a:solidFill>
            </a:endParaRPr>
          </a:p>
        </p:txBody>
      </p:sp>
    </p:spTree>
    <p:extLst>
      <p:ext uri="{BB962C8B-B14F-4D97-AF65-F5344CB8AC3E}">
        <p14:creationId xmlns:p14="http://schemas.microsoft.com/office/powerpoint/2010/main" val="39755725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VectorStore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4419600"/>
          </a:xfrm>
        </p:spPr>
        <p:txBody>
          <a:bodyPr/>
          <a:lstStyle/>
          <a:p>
            <a:r>
              <a:rPr lang="en-US" sz="1200" dirty="0">
                <a:solidFill>
                  <a:srgbClr val="3C5790"/>
                </a:solidFill>
              </a:rPr>
              <a:t>Available implementations of the </a:t>
            </a:r>
            <a:r>
              <a:rPr lang="en-US" sz="1200" dirty="0" err="1">
                <a:solidFill>
                  <a:srgbClr val="3C5790"/>
                </a:solidFill>
              </a:rPr>
              <a:t>VectorStore</a:t>
            </a:r>
            <a:r>
              <a:rPr lang="en-US" sz="1200" dirty="0">
                <a:solidFill>
                  <a:srgbClr val="3C5790"/>
                </a:solidFill>
              </a:rPr>
              <a:t> interface:</a:t>
            </a:r>
          </a:p>
          <a:p>
            <a:pPr lvl="1"/>
            <a:r>
              <a:rPr lang="fr-CA" sz="1200" dirty="0">
                <a:solidFill>
                  <a:srgbClr val="3C5790"/>
                </a:solidFill>
              </a:rPr>
              <a:t>Azure </a:t>
            </a:r>
            <a:r>
              <a:rPr lang="fr-CA" sz="1200" dirty="0" err="1">
                <a:solidFill>
                  <a:srgbClr val="3C5790"/>
                </a:solidFill>
              </a:rPr>
              <a:t>Vector</a:t>
            </a:r>
            <a:r>
              <a:rPr lang="fr-CA" sz="1200" dirty="0">
                <a:solidFill>
                  <a:srgbClr val="3C5790"/>
                </a:solidFill>
              </a:rPr>
              <a:t> </a:t>
            </a:r>
            <a:r>
              <a:rPr lang="fr-CA" sz="1200" dirty="0" err="1">
                <a:solidFill>
                  <a:srgbClr val="3C5790"/>
                </a:solidFill>
              </a:rPr>
              <a:t>Search</a:t>
            </a:r>
            <a:r>
              <a:rPr lang="fr-CA" sz="1200" dirty="0">
                <a:solidFill>
                  <a:srgbClr val="3C5790"/>
                </a:solidFill>
              </a:rPr>
              <a:t> - The Azure </a:t>
            </a:r>
            <a:r>
              <a:rPr lang="fr-CA" sz="1200" dirty="0" err="1">
                <a:solidFill>
                  <a:srgbClr val="3C5790"/>
                </a:solidFill>
              </a:rPr>
              <a:t>vector</a:t>
            </a:r>
            <a:r>
              <a:rPr lang="fr-CA" sz="1200" dirty="0">
                <a:solidFill>
                  <a:srgbClr val="3C5790"/>
                </a:solidFill>
              </a:rPr>
              <a:t> store.</a:t>
            </a:r>
          </a:p>
          <a:p>
            <a:pPr lvl="1"/>
            <a:r>
              <a:rPr lang="fr-CA" sz="1200" dirty="0">
                <a:solidFill>
                  <a:srgbClr val="3C5790"/>
                </a:solidFill>
              </a:rPr>
              <a:t>Apache Cassandra - The Apache Cassandra </a:t>
            </a:r>
            <a:r>
              <a:rPr lang="fr-CA" sz="1200" dirty="0" err="1">
                <a:solidFill>
                  <a:srgbClr val="3C5790"/>
                </a:solidFill>
              </a:rPr>
              <a:t>vector</a:t>
            </a:r>
            <a:r>
              <a:rPr lang="fr-CA" sz="1200" dirty="0">
                <a:solidFill>
                  <a:srgbClr val="3C5790"/>
                </a:solidFill>
              </a:rPr>
              <a:t> store.</a:t>
            </a:r>
          </a:p>
          <a:p>
            <a:pPr lvl="1"/>
            <a:r>
              <a:rPr lang="fr-CA" sz="1200" dirty="0">
                <a:solidFill>
                  <a:srgbClr val="3C5790"/>
                </a:solidFill>
              </a:rPr>
              <a:t>Chroma </a:t>
            </a:r>
            <a:r>
              <a:rPr lang="fr-CA" sz="1200" dirty="0" err="1">
                <a:solidFill>
                  <a:srgbClr val="3C5790"/>
                </a:solidFill>
              </a:rPr>
              <a:t>Vector</a:t>
            </a:r>
            <a:r>
              <a:rPr lang="fr-CA" sz="1200" dirty="0">
                <a:solidFill>
                  <a:srgbClr val="3C5790"/>
                </a:solidFill>
              </a:rPr>
              <a:t> Store - The Chroma </a:t>
            </a:r>
            <a:r>
              <a:rPr lang="fr-CA" sz="1200" dirty="0" err="1">
                <a:solidFill>
                  <a:srgbClr val="3C5790"/>
                </a:solidFill>
              </a:rPr>
              <a:t>vector</a:t>
            </a:r>
            <a:r>
              <a:rPr lang="fr-CA" sz="1200" dirty="0">
                <a:solidFill>
                  <a:srgbClr val="3C5790"/>
                </a:solidFill>
              </a:rPr>
              <a:t> store.</a:t>
            </a:r>
          </a:p>
          <a:p>
            <a:pPr lvl="1"/>
            <a:r>
              <a:rPr lang="fr-CA" sz="1200" dirty="0" err="1">
                <a:solidFill>
                  <a:srgbClr val="3C5790"/>
                </a:solidFill>
              </a:rPr>
              <a:t>Elasticsearch</a:t>
            </a:r>
            <a:r>
              <a:rPr lang="fr-CA" sz="1200" dirty="0">
                <a:solidFill>
                  <a:srgbClr val="3C5790"/>
                </a:solidFill>
              </a:rPr>
              <a:t> </a:t>
            </a:r>
            <a:r>
              <a:rPr lang="fr-CA" sz="1200" dirty="0" err="1">
                <a:solidFill>
                  <a:srgbClr val="3C5790"/>
                </a:solidFill>
              </a:rPr>
              <a:t>Vector</a:t>
            </a:r>
            <a:r>
              <a:rPr lang="fr-CA" sz="1200" dirty="0">
                <a:solidFill>
                  <a:srgbClr val="3C5790"/>
                </a:solidFill>
              </a:rPr>
              <a:t> Store - The </a:t>
            </a:r>
            <a:r>
              <a:rPr lang="fr-CA" sz="1200" dirty="0" err="1">
                <a:solidFill>
                  <a:srgbClr val="3C5790"/>
                </a:solidFill>
              </a:rPr>
              <a:t>Elasticsearch</a:t>
            </a:r>
            <a:r>
              <a:rPr lang="fr-CA" sz="1200" dirty="0">
                <a:solidFill>
                  <a:srgbClr val="3C5790"/>
                </a:solidFill>
              </a:rPr>
              <a:t> </a:t>
            </a:r>
            <a:r>
              <a:rPr lang="fr-CA" sz="1200" dirty="0" err="1">
                <a:solidFill>
                  <a:srgbClr val="3C5790"/>
                </a:solidFill>
              </a:rPr>
              <a:t>vector</a:t>
            </a:r>
            <a:r>
              <a:rPr lang="fr-CA" sz="1200" dirty="0">
                <a:solidFill>
                  <a:srgbClr val="3C5790"/>
                </a:solidFill>
              </a:rPr>
              <a:t> store.</a:t>
            </a:r>
          </a:p>
          <a:p>
            <a:pPr lvl="1"/>
            <a:r>
              <a:rPr lang="fr-CA" sz="1200" dirty="0" err="1">
                <a:solidFill>
                  <a:srgbClr val="3C5790"/>
                </a:solidFill>
              </a:rPr>
              <a:t>GemFire</a:t>
            </a:r>
            <a:r>
              <a:rPr lang="fr-CA" sz="1200" dirty="0">
                <a:solidFill>
                  <a:srgbClr val="3C5790"/>
                </a:solidFill>
              </a:rPr>
              <a:t> </a:t>
            </a:r>
            <a:r>
              <a:rPr lang="fr-CA" sz="1200" dirty="0" err="1">
                <a:solidFill>
                  <a:srgbClr val="3C5790"/>
                </a:solidFill>
              </a:rPr>
              <a:t>Vector</a:t>
            </a:r>
            <a:r>
              <a:rPr lang="fr-CA" sz="1200" dirty="0">
                <a:solidFill>
                  <a:srgbClr val="3C5790"/>
                </a:solidFill>
              </a:rPr>
              <a:t> Store - The </a:t>
            </a:r>
            <a:r>
              <a:rPr lang="fr-CA" sz="1200" dirty="0" err="1">
                <a:solidFill>
                  <a:srgbClr val="3C5790"/>
                </a:solidFill>
              </a:rPr>
              <a:t>GemFire</a:t>
            </a:r>
            <a:r>
              <a:rPr lang="fr-CA" sz="1200" dirty="0">
                <a:solidFill>
                  <a:srgbClr val="3C5790"/>
                </a:solidFill>
              </a:rPr>
              <a:t> </a:t>
            </a:r>
            <a:r>
              <a:rPr lang="fr-CA" sz="1200" dirty="0" err="1">
                <a:solidFill>
                  <a:srgbClr val="3C5790"/>
                </a:solidFill>
              </a:rPr>
              <a:t>vector</a:t>
            </a:r>
            <a:r>
              <a:rPr lang="fr-CA" sz="1200" dirty="0">
                <a:solidFill>
                  <a:srgbClr val="3C5790"/>
                </a:solidFill>
              </a:rPr>
              <a:t> store.</a:t>
            </a:r>
          </a:p>
          <a:p>
            <a:pPr lvl="1"/>
            <a:r>
              <a:rPr lang="fr-CA" sz="1200" dirty="0" err="1">
                <a:solidFill>
                  <a:srgbClr val="3C5790"/>
                </a:solidFill>
              </a:rPr>
              <a:t>MariaDB</a:t>
            </a:r>
            <a:r>
              <a:rPr lang="fr-CA" sz="1200" dirty="0">
                <a:solidFill>
                  <a:srgbClr val="3C5790"/>
                </a:solidFill>
              </a:rPr>
              <a:t> </a:t>
            </a:r>
            <a:r>
              <a:rPr lang="fr-CA" sz="1200" dirty="0" err="1">
                <a:solidFill>
                  <a:srgbClr val="3C5790"/>
                </a:solidFill>
              </a:rPr>
              <a:t>Vector</a:t>
            </a:r>
            <a:r>
              <a:rPr lang="fr-CA" sz="1200" dirty="0">
                <a:solidFill>
                  <a:srgbClr val="3C5790"/>
                </a:solidFill>
              </a:rPr>
              <a:t> Store - The </a:t>
            </a:r>
            <a:r>
              <a:rPr lang="fr-CA" sz="1200" dirty="0" err="1">
                <a:solidFill>
                  <a:srgbClr val="3C5790"/>
                </a:solidFill>
              </a:rPr>
              <a:t>MariaDB</a:t>
            </a:r>
            <a:r>
              <a:rPr lang="fr-CA" sz="1200" dirty="0">
                <a:solidFill>
                  <a:srgbClr val="3C5790"/>
                </a:solidFill>
              </a:rPr>
              <a:t> </a:t>
            </a:r>
            <a:r>
              <a:rPr lang="fr-CA" sz="1200" dirty="0" err="1">
                <a:solidFill>
                  <a:srgbClr val="3C5790"/>
                </a:solidFill>
              </a:rPr>
              <a:t>vector</a:t>
            </a:r>
            <a:r>
              <a:rPr lang="fr-CA" sz="1200" dirty="0">
                <a:solidFill>
                  <a:srgbClr val="3C5790"/>
                </a:solidFill>
              </a:rPr>
              <a:t> store.</a:t>
            </a:r>
          </a:p>
          <a:p>
            <a:pPr lvl="1"/>
            <a:r>
              <a:rPr lang="fr-CA" sz="1200" dirty="0" err="1">
                <a:solidFill>
                  <a:srgbClr val="3C5790"/>
                </a:solidFill>
              </a:rPr>
              <a:t>Milvus</a:t>
            </a:r>
            <a:r>
              <a:rPr lang="fr-CA" sz="1200" dirty="0">
                <a:solidFill>
                  <a:srgbClr val="3C5790"/>
                </a:solidFill>
              </a:rPr>
              <a:t> </a:t>
            </a:r>
            <a:r>
              <a:rPr lang="fr-CA" sz="1200" dirty="0" err="1">
                <a:solidFill>
                  <a:srgbClr val="3C5790"/>
                </a:solidFill>
              </a:rPr>
              <a:t>Vector</a:t>
            </a:r>
            <a:r>
              <a:rPr lang="fr-CA" sz="1200" dirty="0">
                <a:solidFill>
                  <a:srgbClr val="3C5790"/>
                </a:solidFill>
              </a:rPr>
              <a:t> Store - The </a:t>
            </a:r>
            <a:r>
              <a:rPr lang="fr-CA" sz="1200" dirty="0" err="1">
                <a:solidFill>
                  <a:srgbClr val="3C5790"/>
                </a:solidFill>
              </a:rPr>
              <a:t>Milvus</a:t>
            </a:r>
            <a:r>
              <a:rPr lang="fr-CA" sz="1200" dirty="0">
                <a:solidFill>
                  <a:srgbClr val="3C5790"/>
                </a:solidFill>
              </a:rPr>
              <a:t> </a:t>
            </a:r>
            <a:r>
              <a:rPr lang="fr-CA" sz="1200" dirty="0" err="1">
                <a:solidFill>
                  <a:srgbClr val="3C5790"/>
                </a:solidFill>
              </a:rPr>
              <a:t>vector</a:t>
            </a:r>
            <a:r>
              <a:rPr lang="fr-CA" sz="1200" dirty="0">
                <a:solidFill>
                  <a:srgbClr val="3C5790"/>
                </a:solidFill>
              </a:rPr>
              <a:t> store.</a:t>
            </a:r>
          </a:p>
          <a:p>
            <a:pPr lvl="1"/>
            <a:r>
              <a:rPr lang="fr-CA" sz="1200" dirty="0">
                <a:solidFill>
                  <a:srgbClr val="3C5790"/>
                </a:solidFill>
              </a:rPr>
              <a:t>MongoDB Atlas </a:t>
            </a:r>
            <a:r>
              <a:rPr lang="fr-CA" sz="1200" dirty="0" err="1">
                <a:solidFill>
                  <a:srgbClr val="3C5790"/>
                </a:solidFill>
              </a:rPr>
              <a:t>Vector</a:t>
            </a:r>
            <a:r>
              <a:rPr lang="fr-CA" sz="1200" dirty="0">
                <a:solidFill>
                  <a:srgbClr val="3C5790"/>
                </a:solidFill>
              </a:rPr>
              <a:t> Store - The MongoDB Atlas </a:t>
            </a:r>
            <a:r>
              <a:rPr lang="fr-CA" sz="1200" dirty="0" err="1">
                <a:solidFill>
                  <a:srgbClr val="3C5790"/>
                </a:solidFill>
              </a:rPr>
              <a:t>vector</a:t>
            </a:r>
            <a:r>
              <a:rPr lang="fr-CA" sz="1200" dirty="0">
                <a:solidFill>
                  <a:srgbClr val="3C5790"/>
                </a:solidFill>
              </a:rPr>
              <a:t> store.</a:t>
            </a:r>
          </a:p>
          <a:p>
            <a:pPr lvl="1"/>
            <a:r>
              <a:rPr lang="fr-CA" sz="1200" dirty="0">
                <a:solidFill>
                  <a:srgbClr val="3C5790"/>
                </a:solidFill>
              </a:rPr>
              <a:t>Neo4j </a:t>
            </a:r>
            <a:r>
              <a:rPr lang="fr-CA" sz="1200" dirty="0" err="1">
                <a:solidFill>
                  <a:srgbClr val="3C5790"/>
                </a:solidFill>
              </a:rPr>
              <a:t>Vector</a:t>
            </a:r>
            <a:r>
              <a:rPr lang="fr-CA" sz="1200" dirty="0">
                <a:solidFill>
                  <a:srgbClr val="3C5790"/>
                </a:solidFill>
              </a:rPr>
              <a:t> Store - The Neo4j </a:t>
            </a:r>
            <a:r>
              <a:rPr lang="fr-CA" sz="1200" dirty="0" err="1">
                <a:solidFill>
                  <a:srgbClr val="3C5790"/>
                </a:solidFill>
              </a:rPr>
              <a:t>vector</a:t>
            </a:r>
            <a:r>
              <a:rPr lang="fr-CA" sz="1200" dirty="0">
                <a:solidFill>
                  <a:srgbClr val="3C5790"/>
                </a:solidFill>
              </a:rPr>
              <a:t> store.</a:t>
            </a:r>
          </a:p>
          <a:p>
            <a:pPr lvl="1"/>
            <a:r>
              <a:rPr lang="fr-CA" sz="1200" dirty="0" err="1">
                <a:solidFill>
                  <a:srgbClr val="3C5790"/>
                </a:solidFill>
              </a:rPr>
              <a:t>OpenSearch</a:t>
            </a:r>
            <a:r>
              <a:rPr lang="fr-CA" sz="1200" dirty="0">
                <a:solidFill>
                  <a:srgbClr val="3C5790"/>
                </a:solidFill>
              </a:rPr>
              <a:t> </a:t>
            </a:r>
            <a:r>
              <a:rPr lang="fr-CA" sz="1200" dirty="0" err="1">
                <a:solidFill>
                  <a:srgbClr val="3C5790"/>
                </a:solidFill>
              </a:rPr>
              <a:t>Vector</a:t>
            </a:r>
            <a:r>
              <a:rPr lang="fr-CA" sz="1200" dirty="0">
                <a:solidFill>
                  <a:srgbClr val="3C5790"/>
                </a:solidFill>
              </a:rPr>
              <a:t> Store - The </a:t>
            </a:r>
            <a:r>
              <a:rPr lang="fr-CA" sz="1200" dirty="0" err="1">
                <a:solidFill>
                  <a:srgbClr val="3C5790"/>
                </a:solidFill>
              </a:rPr>
              <a:t>OpenSearch</a:t>
            </a:r>
            <a:r>
              <a:rPr lang="fr-CA" sz="1200" dirty="0">
                <a:solidFill>
                  <a:srgbClr val="3C5790"/>
                </a:solidFill>
              </a:rPr>
              <a:t> </a:t>
            </a:r>
            <a:r>
              <a:rPr lang="fr-CA" sz="1200" dirty="0" err="1">
                <a:solidFill>
                  <a:srgbClr val="3C5790"/>
                </a:solidFill>
              </a:rPr>
              <a:t>vector</a:t>
            </a:r>
            <a:r>
              <a:rPr lang="fr-CA" sz="1200" dirty="0">
                <a:solidFill>
                  <a:srgbClr val="3C5790"/>
                </a:solidFill>
              </a:rPr>
              <a:t> store.</a:t>
            </a:r>
          </a:p>
          <a:p>
            <a:pPr lvl="1"/>
            <a:r>
              <a:rPr lang="fr-CA" sz="1200" dirty="0">
                <a:solidFill>
                  <a:srgbClr val="3C5790"/>
                </a:solidFill>
              </a:rPr>
              <a:t>Oracle </a:t>
            </a:r>
            <a:r>
              <a:rPr lang="fr-CA" sz="1200" dirty="0" err="1">
                <a:solidFill>
                  <a:srgbClr val="3C5790"/>
                </a:solidFill>
              </a:rPr>
              <a:t>Vector</a:t>
            </a:r>
            <a:r>
              <a:rPr lang="fr-CA" sz="1200" dirty="0">
                <a:solidFill>
                  <a:srgbClr val="3C5790"/>
                </a:solidFill>
              </a:rPr>
              <a:t> Store - The Oracle </a:t>
            </a:r>
            <a:r>
              <a:rPr lang="fr-CA" sz="1200" dirty="0" err="1">
                <a:solidFill>
                  <a:srgbClr val="3C5790"/>
                </a:solidFill>
              </a:rPr>
              <a:t>Database</a:t>
            </a:r>
            <a:r>
              <a:rPr lang="fr-CA" sz="1200" dirty="0">
                <a:solidFill>
                  <a:srgbClr val="3C5790"/>
                </a:solidFill>
              </a:rPr>
              <a:t> </a:t>
            </a:r>
            <a:r>
              <a:rPr lang="fr-CA" sz="1200" dirty="0" err="1">
                <a:solidFill>
                  <a:srgbClr val="3C5790"/>
                </a:solidFill>
              </a:rPr>
              <a:t>vector</a:t>
            </a:r>
            <a:r>
              <a:rPr lang="fr-CA" sz="1200" dirty="0">
                <a:solidFill>
                  <a:srgbClr val="3C5790"/>
                </a:solidFill>
              </a:rPr>
              <a:t> store.</a:t>
            </a:r>
          </a:p>
          <a:p>
            <a:pPr lvl="1"/>
            <a:r>
              <a:rPr lang="fr-CA" sz="1200" dirty="0" err="1">
                <a:solidFill>
                  <a:srgbClr val="3C5790"/>
                </a:solidFill>
              </a:rPr>
              <a:t>PgVector</a:t>
            </a:r>
            <a:r>
              <a:rPr lang="fr-CA" sz="1200" dirty="0">
                <a:solidFill>
                  <a:srgbClr val="3C5790"/>
                </a:solidFill>
              </a:rPr>
              <a:t> Store - The PostgreSQL/</a:t>
            </a:r>
            <a:r>
              <a:rPr lang="fr-CA" sz="1200" dirty="0" err="1">
                <a:solidFill>
                  <a:srgbClr val="3C5790"/>
                </a:solidFill>
              </a:rPr>
              <a:t>PGVector</a:t>
            </a:r>
            <a:r>
              <a:rPr lang="fr-CA" sz="1200" dirty="0">
                <a:solidFill>
                  <a:srgbClr val="3C5790"/>
                </a:solidFill>
              </a:rPr>
              <a:t> </a:t>
            </a:r>
            <a:r>
              <a:rPr lang="fr-CA" sz="1200" dirty="0" err="1">
                <a:solidFill>
                  <a:srgbClr val="3C5790"/>
                </a:solidFill>
              </a:rPr>
              <a:t>vector</a:t>
            </a:r>
            <a:r>
              <a:rPr lang="fr-CA" sz="1200" dirty="0">
                <a:solidFill>
                  <a:srgbClr val="3C5790"/>
                </a:solidFill>
              </a:rPr>
              <a:t> store.</a:t>
            </a:r>
          </a:p>
          <a:p>
            <a:pPr lvl="1"/>
            <a:r>
              <a:rPr lang="fr-CA" sz="1200" dirty="0" err="1">
                <a:solidFill>
                  <a:srgbClr val="3C5790"/>
                </a:solidFill>
              </a:rPr>
              <a:t>Pinecone</a:t>
            </a:r>
            <a:r>
              <a:rPr lang="fr-CA" sz="1200" dirty="0">
                <a:solidFill>
                  <a:srgbClr val="3C5790"/>
                </a:solidFill>
              </a:rPr>
              <a:t> </a:t>
            </a:r>
            <a:r>
              <a:rPr lang="fr-CA" sz="1200" dirty="0" err="1">
                <a:solidFill>
                  <a:srgbClr val="3C5790"/>
                </a:solidFill>
              </a:rPr>
              <a:t>Vector</a:t>
            </a:r>
            <a:r>
              <a:rPr lang="fr-CA" sz="1200" dirty="0">
                <a:solidFill>
                  <a:srgbClr val="3C5790"/>
                </a:solidFill>
              </a:rPr>
              <a:t> Store - </a:t>
            </a:r>
            <a:r>
              <a:rPr lang="fr-CA" sz="1200" dirty="0" err="1">
                <a:solidFill>
                  <a:srgbClr val="3C5790"/>
                </a:solidFill>
              </a:rPr>
              <a:t>PineCone</a:t>
            </a:r>
            <a:r>
              <a:rPr lang="fr-CA" sz="1200" dirty="0">
                <a:solidFill>
                  <a:srgbClr val="3C5790"/>
                </a:solidFill>
              </a:rPr>
              <a:t> </a:t>
            </a:r>
            <a:r>
              <a:rPr lang="fr-CA" sz="1200" dirty="0" err="1">
                <a:solidFill>
                  <a:srgbClr val="3C5790"/>
                </a:solidFill>
              </a:rPr>
              <a:t>vector</a:t>
            </a:r>
            <a:r>
              <a:rPr lang="fr-CA" sz="1200" dirty="0">
                <a:solidFill>
                  <a:srgbClr val="3C5790"/>
                </a:solidFill>
              </a:rPr>
              <a:t> store.</a:t>
            </a:r>
          </a:p>
          <a:p>
            <a:pPr lvl="1"/>
            <a:r>
              <a:rPr lang="fr-CA" sz="1200" dirty="0" err="1">
                <a:solidFill>
                  <a:srgbClr val="3C5790"/>
                </a:solidFill>
              </a:rPr>
              <a:t>Qdrant</a:t>
            </a:r>
            <a:r>
              <a:rPr lang="fr-CA" sz="1200" dirty="0">
                <a:solidFill>
                  <a:srgbClr val="3C5790"/>
                </a:solidFill>
              </a:rPr>
              <a:t> </a:t>
            </a:r>
            <a:r>
              <a:rPr lang="fr-CA" sz="1200" dirty="0" err="1">
                <a:solidFill>
                  <a:srgbClr val="3C5790"/>
                </a:solidFill>
              </a:rPr>
              <a:t>Vector</a:t>
            </a:r>
            <a:r>
              <a:rPr lang="fr-CA" sz="1200" dirty="0">
                <a:solidFill>
                  <a:srgbClr val="3C5790"/>
                </a:solidFill>
              </a:rPr>
              <a:t> Store - </a:t>
            </a:r>
            <a:r>
              <a:rPr lang="fr-CA" sz="1200" dirty="0" err="1">
                <a:solidFill>
                  <a:srgbClr val="3C5790"/>
                </a:solidFill>
              </a:rPr>
              <a:t>Qdrant</a:t>
            </a:r>
            <a:r>
              <a:rPr lang="fr-CA" sz="1200" dirty="0">
                <a:solidFill>
                  <a:srgbClr val="3C5790"/>
                </a:solidFill>
              </a:rPr>
              <a:t> </a:t>
            </a:r>
            <a:r>
              <a:rPr lang="fr-CA" sz="1200" dirty="0" err="1">
                <a:solidFill>
                  <a:srgbClr val="3C5790"/>
                </a:solidFill>
              </a:rPr>
              <a:t>vector</a:t>
            </a:r>
            <a:r>
              <a:rPr lang="fr-CA" sz="1200" dirty="0">
                <a:solidFill>
                  <a:srgbClr val="3C5790"/>
                </a:solidFill>
              </a:rPr>
              <a:t> store.</a:t>
            </a:r>
          </a:p>
          <a:p>
            <a:pPr lvl="1"/>
            <a:r>
              <a:rPr lang="fr-CA" sz="1200" dirty="0">
                <a:solidFill>
                  <a:srgbClr val="3C5790"/>
                </a:solidFill>
              </a:rPr>
              <a:t>Redis </a:t>
            </a:r>
            <a:r>
              <a:rPr lang="fr-CA" sz="1200" dirty="0" err="1">
                <a:solidFill>
                  <a:srgbClr val="3C5790"/>
                </a:solidFill>
              </a:rPr>
              <a:t>Vector</a:t>
            </a:r>
            <a:r>
              <a:rPr lang="fr-CA" sz="1200" dirty="0">
                <a:solidFill>
                  <a:srgbClr val="3C5790"/>
                </a:solidFill>
              </a:rPr>
              <a:t> Store - The Redis </a:t>
            </a:r>
            <a:r>
              <a:rPr lang="fr-CA" sz="1200" dirty="0" err="1">
                <a:solidFill>
                  <a:srgbClr val="3C5790"/>
                </a:solidFill>
              </a:rPr>
              <a:t>vector</a:t>
            </a:r>
            <a:r>
              <a:rPr lang="fr-CA" sz="1200" dirty="0">
                <a:solidFill>
                  <a:srgbClr val="3C5790"/>
                </a:solidFill>
              </a:rPr>
              <a:t> store.</a:t>
            </a:r>
          </a:p>
          <a:p>
            <a:pPr lvl="1"/>
            <a:r>
              <a:rPr lang="fr-CA" sz="1200" dirty="0">
                <a:solidFill>
                  <a:srgbClr val="3C5790"/>
                </a:solidFill>
              </a:rPr>
              <a:t>SAP Hana </a:t>
            </a:r>
            <a:r>
              <a:rPr lang="fr-CA" sz="1200" dirty="0" err="1">
                <a:solidFill>
                  <a:srgbClr val="3C5790"/>
                </a:solidFill>
              </a:rPr>
              <a:t>Vector</a:t>
            </a:r>
            <a:r>
              <a:rPr lang="fr-CA" sz="1200" dirty="0">
                <a:solidFill>
                  <a:srgbClr val="3C5790"/>
                </a:solidFill>
              </a:rPr>
              <a:t> Store - The SAP HANA </a:t>
            </a:r>
            <a:r>
              <a:rPr lang="fr-CA" sz="1200" dirty="0" err="1">
                <a:solidFill>
                  <a:srgbClr val="3C5790"/>
                </a:solidFill>
              </a:rPr>
              <a:t>vector</a:t>
            </a:r>
            <a:r>
              <a:rPr lang="fr-CA" sz="1200" dirty="0">
                <a:solidFill>
                  <a:srgbClr val="3C5790"/>
                </a:solidFill>
              </a:rPr>
              <a:t> store.</a:t>
            </a:r>
          </a:p>
          <a:p>
            <a:pPr lvl="1"/>
            <a:r>
              <a:rPr lang="fr-CA" sz="1200" dirty="0" err="1">
                <a:solidFill>
                  <a:srgbClr val="3C5790"/>
                </a:solidFill>
              </a:rPr>
              <a:t>Typesense</a:t>
            </a:r>
            <a:r>
              <a:rPr lang="fr-CA" sz="1200" dirty="0">
                <a:solidFill>
                  <a:srgbClr val="3C5790"/>
                </a:solidFill>
              </a:rPr>
              <a:t> </a:t>
            </a:r>
            <a:r>
              <a:rPr lang="fr-CA" sz="1200" dirty="0" err="1">
                <a:solidFill>
                  <a:srgbClr val="3C5790"/>
                </a:solidFill>
              </a:rPr>
              <a:t>Vector</a:t>
            </a:r>
            <a:r>
              <a:rPr lang="fr-CA" sz="1200" dirty="0">
                <a:solidFill>
                  <a:srgbClr val="3C5790"/>
                </a:solidFill>
              </a:rPr>
              <a:t> Store - The </a:t>
            </a:r>
            <a:r>
              <a:rPr lang="fr-CA" sz="1200" dirty="0" err="1">
                <a:solidFill>
                  <a:srgbClr val="3C5790"/>
                </a:solidFill>
              </a:rPr>
              <a:t>Typesense</a:t>
            </a:r>
            <a:r>
              <a:rPr lang="fr-CA" sz="1200" dirty="0">
                <a:solidFill>
                  <a:srgbClr val="3C5790"/>
                </a:solidFill>
              </a:rPr>
              <a:t> </a:t>
            </a:r>
            <a:r>
              <a:rPr lang="fr-CA" sz="1200" dirty="0" err="1">
                <a:solidFill>
                  <a:srgbClr val="3C5790"/>
                </a:solidFill>
              </a:rPr>
              <a:t>vector</a:t>
            </a:r>
            <a:r>
              <a:rPr lang="fr-CA" sz="1200" dirty="0">
                <a:solidFill>
                  <a:srgbClr val="3C5790"/>
                </a:solidFill>
              </a:rPr>
              <a:t> store.</a:t>
            </a:r>
          </a:p>
          <a:p>
            <a:pPr lvl="1"/>
            <a:r>
              <a:rPr lang="fr-CA" sz="1200" dirty="0" err="1">
                <a:solidFill>
                  <a:srgbClr val="3C5790"/>
                </a:solidFill>
              </a:rPr>
              <a:t>Weaviate</a:t>
            </a:r>
            <a:r>
              <a:rPr lang="fr-CA" sz="1200" dirty="0">
                <a:solidFill>
                  <a:srgbClr val="3C5790"/>
                </a:solidFill>
              </a:rPr>
              <a:t> </a:t>
            </a:r>
            <a:r>
              <a:rPr lang="fr-CA" sz="1200" dirty="0" err="1">
                <a:solidFill>
                  <a:srgbClr val="3C5790"/>
                </a:solidFill>
              </a:rPr>
              <a:t>Vector</a:t>
            </a:r>
            <a:r>
              <a:rPr lang="fr-CA" sz="1200" dirty="0">
                <a:solidFill>
                  <a:srgbClr val="3C5790"/>
                </a:solidFill>
              </a:rPr>
              <a:t> Store - The </a:t>
            </a:r>
            <a:r>
              <a:rPr lang="fr-CA" sz="1200" dirty="0" err="1">
                <a:solidFill>
                  <a:srgbClr val="3C5790"/>
                </a:solidFill>
              </a:rPr>
              <a:t>Weaviate</a:t>
            </a:r>
            <a:r>
              <a:rPr lang="fr-CA" sz="1200" dirty="0">
                <a:solidFill>
                  <a:srgbClr val="3C5790"/>
                </a:solidFill>
              </a:rPr>
              <a:t> </a:t>
            </a:r>
            <a:r>
              <a:rPr lang="fr-CA" sz="1200" dirty="0" err="1">
                <a:solidFill>
                  <a:srgbClr val="3C5790"/>
                </a:solidFill>
              </a:rPr>
              <a:t>vector</a:t>
            </a:r>
            <a:r>
              <a:rPr lang="fr-CA" sz="1200" dirty="0">
                <a:solidFill>
                  <a:srgbClr val="3C5790"/>
                </a:solidFill>
              </a:rPr>
              <a:t> store.</a:t>
            </a:r>
          </a:p>
          <a:p>
            <a:pPr lvl="1"/>
            <a:r>
              <a:rPr lang="fr-CA" sz="1200" dirty="0" err="1">
                <a:solidFill>
                  <a:srgbClr val="3C5790"/>
                </a:solidFill>
              </a:rPr>
              <a:t>SimpleVectorStore</a:t>
            </a:r>
            <a:r>
              <a:rPr lang="fr-CA" sz="1200" dirty="0">
                <a:solidFill>
                  <a:srgbClr val="3C5790"/>
                </a:solidFill>
              </a:rPr>
              <a:t> - A simple </a:t>
            </a:r>
            <a:r>
              <a:rPr lang="fr-CA" sz="1200" dirty="0" err="1">
                <a:solidFill>
                  <a:srgbClr val="3C5790"/>
                </a:solidFill>
              </a:rPr>
              <a:t>implementation</a:t>
            </a:r>
            <a:r>
              <a:rPr lang="fr-CA" sz="1200" dirty="0">
                <a:solidFill>
                  <a:srgbClr val="3C5790"/>
                </a:solidFill>
              </a:rPr>
              <a:t> of persistent </a:t>
            </a:r>
            <a:r>
              <a:rPr lang="fr-CA" sz="1200" dirty="0" err="1">
                <a:solidFill>
                  <a:srgbClr val="3C5790"/>
                </a:solidFill>
              </a:rPr>
              <a:t>vector</a:t>
            </a:r>
            <a:r>
              <a:rPr lang="fr-CA" sz="1200" dirty="0">
                <a:solidFill>
                  <a:srgbClr val="3C5790"/>
                </a:solidFill>
              </a:rPr>
              <a:t> </a:t>
            </a:r>
            <a:r>
              <a:rPr lang="fr-CA" sz="1200" dirty="0" err="1">
                <a:solidFill>
                  <a:srgbClr val="3C5790"/>
                </a:solidFill>
              </a:rPr>
              <a:t>storage</a:t>
            </a:r>
            <a:r>
              <a:rPr lang="fr-CA" sz="1200" dirty="0">
                <a:solidFill>
                  <a:srgbClr val="3C5790"/>
                </a:solidFill>
              </a:rPr>
              <a:t>, good for </a:t>
            </a:r>
            <a:r>
              <a:rPr lang="fr-CA" sz="1200" dirty="0" err="1">
                <a:solidFill>
                  <a:srgbClr val="3C5790"/>
                </a:solidFill>
              </a:rPr>
              <a:t>educational</a:t>
            </a:r>
            <a:r>
              <a:rPr lang="fr-CA" sz="1200" dirty="0">
                <a:solidFill>
                  <a:srgbClr val="3C5790"/>
                </a:solidFill>
              </a:rPr>
              <a:t> </a:t>
            </a:r>
            <a:r>
              <a:rPr lang="fr-CA" sz="1200" dirty="0" err="1">
                <a:solidFill>
                  <a:srgbClr val="3C5790"/>
                </a:solidFill>
              </a:rPr>
              <a:t>purposes</a:t>
            </a:r>
            <a:r>
              <a:rPr lang="fr-CA" sz="1200" dirty="0">
                <a:solidFill>
                  <a:srgbClr val="3C5790"/>
                </a:solidFill>
              </a:rPr>
              <a:t>.</a:t>
            </a:r>
          </a:p>
        </p:txBody>
      </p:sp>
    </p:spTree>
    <p:extLst>
      <p:ext uri="{BB962C8B-B14F-4D97-AF65-F5344CB8AC3E}">
        <p14:creationId xmlns:p14="http://schemas.microsoft.com/office/powerpoint/2010/main" val="7655757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VectorStore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524000"/>
          </a:xfrm>
        </p:spPr>
        <p:txBody>
          <a:bodyPr/>
          <a:lstStyle/>
          <a:p>
            <a:r>
              <a:rPr lang="en-US" sz="1400" dirty="0">
                <a:solidFill>
                  <a:srgbClr val="3C5790"/>
                </a:solidFill>
              </a:rPr>
              <a:t>Chroma is the open-source embedding database. It allows to store document embeddings, content, and metadata and to search through those embeddings, including metadata filtering.</a:t>
            </a:r>
          </a:p>
          <a:p>
            <a:r>
              <a:rPr lang="en-US" sz="1400" dirty="0">
                <a:solidFill>
                  <a:srgbClr val="3C5790"/>
                </a:solidFill>
              </a:rPr>
              <a:t>The vector store implementation can initialize the requisite schema for you, but we must opt-in by specifying the </a:t>
            </a:r>
            <a:r>
              <a:rPr lang="en-US" sz="1400" dirty="0" err="1">
                <a:solidFill>
                  <a:srgbClr val="3C5790"/>
                </a:solidFill>
              </a:rPr>
              <a:t>initializeSchema</a:t>
            </a:r>
            <a:r>
              <a:rPr lang="en-US" sz="1400" dirty="0">
                <a:solidFill>
                  <a:srgbClr val="3C5790"/>
                </a:solidFill>
              </a:rPr>
              <a:t> </a:t>
            </a:r>
            <a:r>
              <a:rPr lang="en-US" sz="1400" dirty="0" err="1">
                <a:solidFill>
                  <a:srgbClr val="3C5790"/>
                </a:solidFill>
              </a:rPr>
              <a:t>boolean</a:t>
            </a:r>
            <a:r>
              <a:rPr lang="en-US" sz="1400" dirty="0">
                <a:solidFill>
                  <a:srgbClr val="3C5790"/>
                </a:solidFill>
              </a:rPr>
              <a:t> in the appropriate constructor or by setting </a:t>
            </a:r>
            <a:r>
              <a:rPr lang="en-US" sz="1400" b="1" dirty="0">
                <a:solidFill>
                  <a:srgbClr val="3C5790"/>
                </a:solidFill>
              </a:rPr>
              <a:t>​initialize-schema=true</a:t>
            </a:r>
            <a:r>
              <a:rPr lang="en-US" sz="1400" dirty="0">
                <a:solidFill>
                  <a:srgbClr val="3C5790"/>
                </a:solidFill>
              </a:rPr>
              <a:t> in the </a:t>
            </a:r>
            <a:r>
              <a:rPr lang="en-US" sz="1400" b="1" dirty="0" err="1">
                <a:solidFill>
                  <a:srgbClr val="3C5790"/>
                </a:solidFill>
              </a:rPr>
              <a:t>application.properties</a:t>
            </a:r>
            <a:r>
              <a:rPr lang="en-US" sz="1400" b="1" dirty="0">
                <a:solidFill>
                  <a:srgbClr val="3C5790"/>
                </a:solidFill>
              </a:rPr>
              <a:t> </a:t>
            </a:r>
            <a:r>
              <a:rPr lang="en-US" sz="1400" dirty="0">
                <a:solidFill>
                  <a:srgbClr val="3C5790"/>
                </a:solidFill>
              </a:rPr>
              <a:t>file. To connect to Chroma you need to provide access details for your instance. </a:t>
            </a:r>
          </a:p>
          <a:p>
            <a:r>
              <a:rPr lang="en-US" sz="1400" dirty="0">
                <a:solidFill>
                  <a:srgbClr val="3C5790"/>
                </a:solidFill>
              </a:rPr>
              <a:t>A simple configuration can either be provided via Spring Boot’s </a:t>
            </a:r>
            <a:r>
              <a:rPr lang="en-US" sz="1400" dirty="0" err="1">
                <a:solidFill>
                  <a:srgbClr val="3C5790"/>
                </a:solidFill>
              </a:rPr>
              <a:t>application.properties</a:t>
            </a:r>
            <a:endParaRPr lang="fr-CA" sz="1400" dirty="0">
              <a:solidFill>
                <a:srgbClr val="3C5790"/>
              </a:solidFill>
            </a:endParaRPr>
          </a:p>
        </p:txBody>
      </p:sp>
      <p:pic>
        <p:nvPicPr>
          <p:cNvPr id="3" name="Picture 2">
            <a:extLst>
              <a:ext uri="{FF2B5EF4-FFF2-40B4-BE49-F238E27FC236}">
                <a16:creationId xmlns:a16="http://schemas.microsoft.com/office/drawing/2014/main" id="{E1F033B2-90E3-4CFD-AE50-0ABC652F5F26}"/>
              </a:ext>
            </a:extLst>
          </p:cNvPr>
          <p:cNvPicPr>
            <a:picLocks noChangeAspect="1"/>
          </p:cNvPicPr>
          <p:nvPr/>
        </p:nvPicPr>
        <p:blipFill>
          <a:blip r:embed="rId3"/>
          <a:stretch>
            <a:fillRect/>
          </a:stretch>
        </p:blipFill>
        <p:spPr>
          <a:xfrm>
            <a:off x="1752600" y="3810000"/>
            <a:ext cx="6229350" cy="2270755"/>
          </a:xfrm>
          <a:prstGeom prst="rect">
            <a:avLst/>
          </a:prstGeom>
        </p:spPr>
      </p:pic>
    </p:spTree>
    <p:extLst>
      <p:ext uri="{BB962C8B-B14F-4D97-AF65-F5344CB8AC3E}">
        <p14:creationId xmlns:p14="http://schemas.microsoft.com/office/powerpoint/2010/main" val="14192166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VectorStore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381000"/>
          </a:xfrm>
        </p:spPr>
        <p:txBody>
          <a:bodyPr/>
          <a:lstStyle/>
          <a:p>
            <a:r>
              <a:rPr lang="en-US" sz="1400" dirty="0">
                <a:solidFill>
                  <a:srgbClr val="3C5790"/>
                </a:solidFill>
              </a:rPr>
              <a:t>We can auto-wire the Chroma Vector Store in your application and use it.</a:t>
            </a:r>
          </a:p>
          <a:p>
            <a:endParaRPr lang="en-US" sz="1400" dirty="0">
              <a:solidFill>
                <a:srgbClr val="3C5790"/>
              </a:solidFill>
            </a:endParaRPr>
          </a:p>
        </p:txBody>
      </p:sp>
      <p:pic>
        <p:nvPicPr>
          <p:cNvPr id="5" name="Picture 4">
            <a:extLst>
              <a:ext uri="{FF2B5EF4-FFF2-40B4-BE49-F238E27FC236}">
                <a16:creationId xmlns:a16="http://schemas.microsoft.com/office/drawing/2014/main" id="{0F0E4D00-50AA-42FA-A513-6D29AE9297BE}"/>
              </a:ext>
            </a:extLst>
          </p:cNvPr>
          <p:cNvPicPr>
            <a:picLocks noChangeAspect="1"/>
          </p:cNvPicPr>
          <p:nvPr/>
        </p:nvPicPr>
        <p:blipFill>
          <a:blip r:embed="rId3"/>
          <a:stretch>
            <a:fillRect/>
          </a:stretch>
        </p:blipFill>
        <p:spPr>
          <a:xfrm>
            <a:off x="609600" y="2994185"/>
            <a:ext cx="8124825" cy="1958815"/>
          </a:xfrm>
          <a:prstGeom prst="rect">
            <a:avLst/>
          </a:prstGeom>
        </p:spPr>
      </p:pic>
    </p:spTree>
    <p:extLst>
      <p:ext uri="{BB962C8B-B14F-4D97-AF65-F5344CB8AC3E}">
        <p14:creationId xmlns:p14="http://schemas.microsoft.com/office/powerpoint/2010/main" val="3927141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VectorStore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5" name="Picture 4">
            <a:extLst>
              <a:ext uri="{FF2B5EF4-FFF2-40B4-BE49-F238E27FC236}">
                <a16:creationId xmlns:a16="http://schemas.microsoft.com/office/drawing/2014/main" id="{224DF0C5-2542-402E-A242-2A81A7743724}"/>
              </a:ext>
            </a:extLst>
          </p:cNvPr>
          <p:cNvPicPr>
            <a:picLocks noChangeAspect="1"/>
          </p:cNvPicPr>
          <p:nvPr/>
        </p:nvPicPr>
        <p:blipFill>
          <a:blip r:embed="rId3"/>
          <a:stretch>
            <a:fillRect/>
          </a:stretch>
        </p:blipFill>
        <p:spPr>
          <a:xfrm>
            <a:off x="231648" y="2667000"/>
            <a:ext cx="2511552" cy="1828800"/>
          </a:xfrm>
          <a:prstGeom prst="rect">
            <a:avLst/>
          </a:prstGeom>
        </p:spPr>
      </p:pic>
      <p:pic>
        <p:nvPicPr>
          <p:cNvPr id="7" name="Picture 6">
            <a:extLst>
              <a:ext uri="{FF2B5EF4-FFF2-40B4-BE49-F238E27FC236}">
                <a16:creationId xmlns:a16="http://schemas.microsoft.com/office/drawing/2014/main" id="{065670AC-EF0B-4F3A-8B45-7DB82CB4CCB0}"/>
              </a:ext>
            </a:extLst>
          </p:cNvPr>
          <p:cNvPicPr>
            <a:picLocks noChangeAspect="1"/>
          </p:cNvPicPr>
          <p:nvPr/>
        </p:nvPicPr>
        <p:blipFill>
          <a:blip r:embed="rId4"/>
          <a:stretch>
            <a:fillRect/>
          </a:stretch>
        </p:blipFill>
        <p:spPr>
          <a:xfrm>
            <a:off x="1009475" y="5715000"/>
            <a:ext cx="5772325" cy="1027737"/>
          </a:xfrm>
          <a:prstGeom prst="rect">
            <a:avLst/>
          </a:prstGeom>
        </p:spPr>
      </p:pic>
      <p:pic>
        <p:nvPicPr>
          <p:cNvPr id="9" name="Picture 8">
            <a:extLst>
              <a:ext uri="{FF2B5EF4-FFF2-40B4-BE49-F238E27FC236}">
                <a16:creationId xmlns:a16="http://schemas.microsoft.com/office/drawing/2014/main" id="{22C77FA5-5CAC-4774-9600-C87B54145FB8}"/>
              </a:ext>
            </a:extLst>
          </p:cNvPr>
          <p:cNvPicPr>
            <a:picLocks noChangeAspect="1"/>
          </p:cNvPicPr>
          <p:nvPr/>
        </p:nvPicPr>
        <p:blipFill>
          <a:blip r:embed="rId5"/>
          <a:stretch>
            <a:fillRect/>
          </a:stretch>
        </p:blipFill>
        <p:spPr>
          <a:xfrm>
            <a:off x="3657600" y="2133600"/>
            <a:ext cx="5309976" cy="3468054"/>
          </a:xfrm>
          <a:prstGeom prst="rect">
            <a:avLst/>
          </a:prstGeom>
        </p:spPr>
      </p:pic>
      <p:cxnSp>
        <p:nvCxnSpPr>
          <p:cNvPr id="11" name="Straight Connector 10">
            <a:extLst>
              <a:ext uri="{FF2B5EF4-FFF2-40B4-BE49-F238E27FC236}">
                <a16:creationId xmlns:a16="http://schemas.microsoft.com/office/drawing/2014/main" id="{517647D1-FDB1-404E-9B28-E08EF600F285}"/>
              </a:ext>
            </a:extLst>
          </p:cNvPr>
          <p:cNvCxnSpPr>
            <a:cxnSpLocks/>
          </p:cNvCxnSpPr>
          <p:nvPr/>
        </p:nvCxnSpPr>
        <p:spPr>
          <a:xfrm>
            <a:off x="0" y="5599737"/>
            <a:ext cx="9144000" cy="1917"/>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8D6F0EB-438D-4A8D-A859-87DE32F5DF85}"/>
              </a:ext>
            </a:extLst>
          </p:cNvPr>
          <p:cNvCxnSpPr>
            <a:cxnSpLocks/>
          </p:cNvCxnSpPr>
          <p:nvPr/>
        </p:nvCxnSpPr>
        <p:spPr>
          <a:xfrm flipV="1">
            <a:off x="3200400" y="2059317"/>
            <a:ext cx="0" cy="354042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9424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VectorStore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057400"/>
            <a:ext cx="8686800" cy="762000"/>
          </a:xfrm>
        </p:spPr>
        <p:txBody>
          <a:bodyPr/>
          <a:lstStyle/>
          <a:p>
            <a:r>
              <a:rPr lang="en-US" sz="1400" dirty="0">
                <a:solidFill>
                  <a:srgbClr val="3C5790"/>
                </a:solidFill>
              </a:rPr>
              <a:t>In </a:t>
            </a:r>
            <a:r>
              <a:rPr lang="en-US" sz="1400" b="1" dirty="0" err="1">
                <a:solidFill>
                  <a:srgbClr val="3C5790"/>
                </a:solidFill>
              </a:rPr>
              <a:t>application.properties</a:t>
            </a:r>
            <a:r>
              <a:rPr lang="en-US" sz="1400" dirty="0">
                <a:solidFill>
                  <a:srgbClr val="3C5790"/>
                </a:solidFill>
              </a:rPr>
              <a:t> we have different properties where we  define the models used for </a:t>
            </a:r>
            <a:r>
              <a:rPr lang="en-US" sz="1400" dirty="0" err="1">
                <a:solidFill>
                  <a:srgbClr val="3C5790"/>
                </a:solidFill>
              </a:rPr>
              <a:t>chating</a:t>
            </a:r>
            <a:r>
              <a:rPr lang="en-US" sz="1400" dirty="0">
                <a:solidFill>
                  <a:srgbClr val="3C5790"/>
                </a:solidFill>
              </a:rPr>
              <a:t>, embedding and vector store.</a:t>
            </a:r>
          </a:p>
        </p:txBody>
      </p:sp>
      <p:pic>
        <p:nvPicPr>
          <p:cNvPr id="3" name="Picture 2">
            <a:extLst>
              <a:ext uri="{FF2B5EF4-FFF2-40B4-BE49-F238E27FC236}">
                <a16:creationId xmlns:a16="http://schemas.microsoft.com/office/drawing/2014/main" id="{111D4475-5580-4117-9E9F-D4E30DF839E1}"/>
              </a:ext>
            </a:extLst>
          </p:cNvPr>
          <p:cNvPicPr>
            <a:picLocks noChangeAspect="1"/>
          </p:cNvPicPr>
          <p:nvPr/>
        </p:nvPicPr>
        <p:blipFill>
          <a:blip r:embed="rId3"/>
          <a:stretch>
            <a:fillRect/>
          </a:stretch>
        </p:blipFill>
        <p:spPr>
          <a:xfrm>
            <a:off x="2667000" y="3048000"/>
            <a:ext cx="3981450" cy="1257300"/>
          </a:xfrm>
          <a:prstGeom prst="rect">
            <a:avLst/>
          </a:prstGeom>
        </p:spPr>
      </p:pic>
    </p:spTree>
    <p:extLst>
      <p:ext uri="{BB962C8B-B14F-4D97-AF65-F5344CB8AC3E}">
        <p14:creationId xmlns:p14="http://schemas.microsoft.com/office/powerpoint/2010/main" val="28198960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VectorStore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057400"/>
            <a:ext cx="8686800" cy="914400"/>
          </a:xfrm>
        </p:spPr>
        <p:txBody>
          <a:bodyPr/>
          <a:lstStyle/>
          <a:p>
            <a:r>
              <a:rPr lang="en-US" sz="1400" dirty="0">
                <a:solidFill>
                  <a:srgbClr val="3C5790"/>
                </a:solidFill>
              </a:rPr>
              <a:t>We can use docker </a:t>
            </a:r>
            <a:r>
              <a:rPr lang="en-US" sz="1400" dirty="0" err="1">
                <a:solidFill>
                  <a:srgbClr val="3C5790"/>
                </a:solidFill>
              </a:rPr>
              <a:t>chromadb</a:t>
            </a:r>
            <a:r>
              <a:rPr lang="en-US" sz="1400" dirty="0">
                <a:solidFill>
                  <a:srgbClr val="3C5790"/>
                </a:solidFill>
              </a:rPr>
              <a:t> image to create a container where </a:t>
            </a:r>
            <a:r>
              <a:rPr lang="en-US" sz="1400" dirty="0" err="1">
                <a:solidFill>
                  <a:srgbClr val="3C5790"/>
                </a:solidFill>
              </a:rPr>
              <a:t>CromeDB</a:t>
            </a:r>
            <a:r>
              <a:rPr lang="en-US" sz="1400" dirty="0">
                <a:solidFill>
                  <a:srgbClr val="3C5790"/>
                </a:solidFill>
              </a:rPr>
              <a:t> is deployed by default on port 8000.</a:t>
            </a:r>
          </a:p>
          <a:p>
            <a:r>
              <a:rPr lang="en-US" sz="1400" dirty="0">
                <a:solidFill>
                  <a:srgbClr val="3C5790"/>
                </a:solidFill>
              </a:rPr>
              <a:t> docker run -it --rm --name chroma-1.0.21 -p 8000:8000 </a:t>
            </a:r>
            <a:r>
              <a:rPr lang="en-US" sz="1400" dirty="0" err="1">
                <a:solidFill>
                  <a:srgbClr val="3C5790"/>
                </a:solidFill>
              </a:rPr>
              <a:t>chromadb</a:t>
            </a:r>
            <a:r>
              <a:rPr lang="en-US" sz="1400" dirty="0">
                <a:solidFill>
                  <a:srgbClr val="3C5790"/>
                </a:solidFill>
              </a:rPr>
              <a:t>/chroma:1.0.21.dev64</a:t>
            </a:r>
          </a:p>
          <a:p>
            <a:r>
              <a:rPr lang="fr-CA" sz="1400" dirty="0" err="1">
                <a:solidFill>
                  <a:srgbClr val="3C5790"/>
                </a:solidFill>
              </a:rPr>
              <a:t>We</a:t>
            </a:r>
            <a:r>
              <a:rPr lang="fr-CA" sz="1400" dirty="0">
                <a:solidFill>
                  <a:srgbClr val="3C5790"/>
                </a:solidFill>
              </a:rPr>
              <a:t> can Access http://localhost:8000/docs to check the </a:t>
            </a:r>
            <a:r>
              <a:rPr lang="fr-CA" sz="1400" dirty="0" err="1">
                <a:solidFill>
                  <a:srgbClr val="3C5790"/>
                </a:solidFill>
              </a:rPr>
              <a:t>endpoints</a:t>
            </a:r>
            <a:r>
              <a:rPr lang="fr-CA" sz="1400" dirty="0">
                <a:solidFill>
                  <a:srgbClr val="3C5790"/>
                </a:solidFill>
              </a:rPr>
              <a:t>.</a:t>
            </a:r>
          </a:p>
          <a:p>
            <a:endParaRPr lang="fr-CA" sz="1400" dirty="0">
              <a:solidFill>
                <a:srgbClr val="3C5790"/>
              </a:solidFill>
            </a:endParaRPr>
          </a:p>
          <a:p>
            <a:endParaRPr lang="fr-CA" sz="1400" dirty="0">
              <a:solidFill>
                <a:srgbClr val="3C5790"/>
              </a:solidFill>
            </a:endParaRPr>
          </a:p>
          <a:p>
            <a:endParaRPr lang="fr-CA" sz="1400" dirty="0">
              <a:solidFill>
                <a:srgbClr val="3C5790"/>
              </a:solidFill>
            </a:endParaRPr>
          </a:p>
        </p:txBody>
      </p:sp>
      <p:pic>
        <p:nvPicPr>
          <p:cNvPr id="4" name="Picture 3">
            <a:extLst>
              <a:ext uri="{FF2B5EF4-FFF2-40B4-BE49-F238E27FC236}">
                <a16:creationId xmlns:a16="http://schemas.microsoft.com/office/drawing/2014/main" id="{B622E50D-593D-4F49-9F9F-1B919AB828F9}"/>
              </a:ext>
            </a:extLst>
          </p:cNvPr>
          <p:cNvPicPr>
            <a:picLocks noChangeAspect="1"/>
          </p:cNvPicPr>
          <p:nvPr/>
        </p:nvPicPr>
        <p:blipFill>
          <a:blip r:embed="rId3"/>
          <a:stretch>
            <a:fillRect/>
          </a:stretch>
        </p:blipFill>
        <p:spPr>
          <a:xfrm>
            <a:off x="1524000" y="2895600"/>
            <a:ext cx="6058112" cy="3763962"/>
          </a:xfrm>
          <a:prstGeom prst="rect">
            <a:avLst/>
          </a:prstGeom>
        </p:spPr>
      </p:pic>
    </p:spTree>
    <p:extLst>
      <p:ext uri="{BB962C8B-B14F-4D97-AF65-F5344CB8AC3E}">
        <p14:creationId xmlns:p14="http://schemas.microsoft.com/office/powerpoint/2010/main" val="21306860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MCP</a:t>
            </a:r>
          </a:p>
        </p:txBody>
      </p:sp>
      <p:sp>
        <p:nvSpPr>
          <p:cNvPr id="4099" name="Espace réservé du contenu 4"/>
          <p:cNvSpPr>
            <a:spLocks noGrp="1"/>
          </p:cNvSpPr>
          <p:nvPr>
            <p:ph idx="1"/>
          </p:nvPr>
        </p:nvSpPr>
        <p:spPr>
          <a:xfrm>
            <a:off x="228600" y="2057400"/>
            <a:ext cx="8686800" cy="1371600"/>
          </a:xfrm>
        </p:spPr>
        <p:txBody>
          <a:bodyPr/>
          <a:lstStyle/>
          <a:p>
            <a:r>
              <a:rPr lang="en-US" sz="1400" dirty="0">
                <a:solidFill>
                  <a:srgbClr val="3C5790"/>
                </a:solidFill>
              </a:rPr>
              <a:t>The </a:t>
            </a:r>
            <a:r>
              <a:rPr lang="en-US" sz="1400" b="1" dirty="0">
                <a:solidFill>
                  <a:srgbClr val="3C5790"/>
                </a:solidFill>
              </a:rPr>
              <a:t>Model Context Protocol </a:t>
            </a:r>
            <a:r>
              <a:rPr lang="en-US" sz="1400" dirty="0">
                <a:solidFill>
                  <a:srgbClr val="3C5790"/>
                </a:solidFill>
              </a:rPr>
              <a:t>(</a:t>
            </a:r>
            <a:r>
              <a:rPr lang="en-US" sz="1400" b="1" dirty="0">
                <a:solidFill>
                  <a:srgbClr val="3C5790"/>
                </a:solidFill>
              </a:rPr>
              <a:t>MCP</a:t>
            </a:r>
            <a:r>
              <a:rPr lang="en-US" sz="1400" dirty="0">
                <a:solidFill>
                  <a:srgbClr val="3C5790"/>
                </a:solidFill>
              </a:rPr>
              <a:t>) is a standardized protocol that enables AI models to interact with external tools and resources in a structured way. </a:t>
            </a:r>
          </a:p>
          <a:p>
            <a:r>
              <a:rPr lang="en-US" sz="1400" dirty="0">
                <a:solidFill>
                  <a:srgbClr val="3C5790"/>
                </a:solidFill>
              </a:rPr>
              <a:t>It supports multiple transport mechanisms to provide flexibility across different environments.</a:t>
            </a:r>
          </a:p>
          <a:p>
            <a:r>
              <a:rPr lang="en-US" sz="1400" dirty="0">
                <a:solidFill>
                  <a:srgbClr val="3C5790"/>
                </a:solidFill>
              </a:rPr>
              <a:t>The MCP Java SDK provides a Java implementation of the Model Context Protocol, enabling standardized interaction with AI models and tools through both synchronous and asynchronous communication patterns.</a:t>
            </a:r>
            <a:endParaRPr lang="fr-CA" sz="1400" dirty="0">
              <a:solidFill>
                <a:srgbClr val="3C5790"/>
              </a:solidFill>
            </a:endParaRPr>
          </a:p>
          <a:p>
            <a:endParaRPr lang="fr-CA" sz="1400" dirty="0">
              <a:solidFill>
                <a:srgbClr val="3C5790"/>
              </a:solidFill>
            </a:endParaRPr>
          </a:p>
        </p:txBody>
      </p:sp>
    </p:spTree>
    <p:extLst>
      <p:ext uri="{BB962C8B-B14F-4D97-AF65-F5344CB8AC3E}">
        <p14:creationId xmlns:p14="http://schemas.microsoft.com/office/powerpoint/2010/main" val="42655938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MCP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057400"/>
            <a:ext cx="8686800" cy="1828800"/>
          </a:xfrm>
        </p:spPr>
        <p:txBody>
          <a:bodyPr/>
          <a:lstStyle/>
          <a:p>
            <a:r>
              <a:rPr lang="en-US" sz="1400" dirty="0">
                <a:solidFill>
                  <a:srgbClr val="3C5790"/>
                </a:solidFill>
              </a:rPr>
              <a:t>The Java MCP implementation follows a three-layer architecture:</a:t>
            </a:r>
          </a:p>
          <a:p>
            <a:pPr lvl="1"/>
            <a:r>
              <a:rPr lang="en-US" sz="1400" b="1" dirty="0">
                <a:solidFill>
                  <a:srgbClr val="3C5790"/>
                </a:solidFill>
              </a:rPr>
              <a:t>Client/Server Layer</a:t>
            </a:r>
            <a:r>
              <a:rPr lang="en-US" sz="1400" dirty="0">
                <a:solidFill>
                  <a:srgbClr val="3C5790"/>
                </a:solidFill>
              </a:rPr>
              <a:t>: The </a:t>
            </a:r>
            <a:r>
              <a:rPr lang="en-US" sz="1400" dirty="0" err="1">
                <a:solidFill>
                  <a:srgbClr val="3C5790"/>
                </a:solidFill>
              </a:rPr>
              <a:t>McpClient</a:t>
            </a:r>
            <a:r>
              <a:rPr lang="en-US" sz="1400" dirty="0">
                <a:solidFill>
                  <a:srgbClr val="3C5790"/>
                </a:solidFill>
              </a:rPr>
              <a:t> handles client-side operations while the </a:t>
            </a:r>
            <a:r>
              <a:rPr lang="en-US" sz="1400" dirty="0" err="1">
                <a:solidFill>
                  <a:srgbClr val="3C5790"/>
                </a:solidFill>
              </a:rPr>
              <a:t>McpServer</a:t>
            </a:r>
            <a:r>
              <a:rPr lang="en-US" sz="1400" dirty="0">
                <a:solidFill>
                  <a:srgbClr val="3C5790"/>
                </a:solidFill>
              </a:rPr>
              <a:t> manages server-side protocol operations. Both utilize </a:t>
            </a:r>
            <a:r>
              <a:rPr lang="en-US" sz="1400" dirty="0" err="1">
                <a:solidFill>
                  <a:srgbClr val="3C5790"/>
                </a:solidFill>
              </a:rPr>
              <a:t>McpSession</a:t>
            </a:r>
            <a:r>
              <a:rPr lang="en-US" sz="1400" dirty="0">
                <a:solidFill>
                  <a:srgbClr val="3C5790"/>
                </a:solidFill>
              </a:rPr>
              <a:t> for communication management.</a:t>
            </a:r>
          </a:p>
          <a:p>
            <a:pPr lvl="1"/>
            <a:r>
              <a:rPr lang="en-US" sz="1400" b="1" dirty="0">
                <a:solidFill>
                  <a:srgbClr val="3C5790"/>
                </a:solidFill>
              </a:rPr>
              <a:t>Session Layer (</a:t>
            </a:r>
            <a:r>
              <a:rPr lang="en-US" sz="1400" b="1" dirty="0" err="1">
                <a:solidFill>
                  <a:srgbClr val="3C5790"/>
                </a:solidFill>
              </a:rPr>
              <a:t>McpSession</a:t>
            </a:r>
            <a:r>
              <a:rPr lang="en-US" sz="1400" b="1" dirty="0">
                <a:solidFill>
                  <a:srgbClr val="3C5790"/>
                </a:solidFill>
              </a:rPr>
              <a:t>)</a:t>
            </a:r>
            <a:r>
              <a:rPr lang="en-US" sz="1400" dirty="0">
                <a:solidFill>
                  <a:srgbClr val="3C5790"/>
                </a:solidFill>
              </a:rPr>
              <a:t>: Manages communication patterns and state through the </a:t>
            </a:r>
            <a:r>
              <a:rPr lang="en-US" sz="1400" dirty="0" err="1">
                <a:solidFill>
                  <a:srgbClr val="3C5790"/>
                </a:solidFill>
              </a:rPr>
              <a:t>McpClientSession</a:t>
            </a:r>
            <a:r>
              <a:rPr lang="en-US" sz="1400" dirty="0">
                <a:solidFill>
                  <a:srgbClr val="3C5790"/>
                </a:solidFill>
              </a:rPr>
              <a:t> and </a:t>
            </a:r>
            <a:r>
              <a:rPr lang="en-US" sz="1400" dirty="0" err="1">
                <a:solidFill>
                  <a:srgbClr val="3C5790"/>
                </a:solidFill>
              </a:rPr>
              <a:t>McpServerSession</a:t>
            </a:r>
            <a:r>
              <a:rPr lang="en-US" sz="1400" dirty="0">
                <a:solidFill>
                  <a:srgbClr val="3C5790"/>
                </a:solidFill>
              </a:rPr>
              <a:t> implementations.</a:t>
            </a:r>
          </a:p>
          <a:p>
            <a:pPr lvl="1"/>
            <a:r>
              <a:rPr lang="en-US" sz="1400" b="1" dirty="0">
                <a:solidFill>
                  <a:srgbClr val="3C5790"/>
                </a:solidFill>
              </a:rPr>
              <a:t>Transport Layer (</a:t>
            </a:r>
            <a:r>
              <a:rPr lang="en-US" sz="1400" b="1" dirty="0" err="1">
                <a:solidFill>
                  <a:srgbClr val="3C5790"/>
                </a:solidFill>
              </a:rPr>
              <a:t>McpTransport</a:t>
            </a:r>
            <a:r>
              <a:rPr lang="en-US" sz="1400" b="1" dirty="0">
                <a:solidFill>
                  <a:srgbClr val="3C5790"/>
                </a:solidFill>
              </a:rPr>
              <a:t>)</a:t>
            </a:r>
            <a:r>
              <a:rPr lang="en-US" sz="1400" dirty="0">
                <a:solidFill>
                  <a:srgbClr val="3C5790"/>
                </a:solidFill>
              </a:rPr>
              <a:t>: Handles JSON-RPC message serialization and deserialization with support for multiple transport implementations.</a:t>
            </a:r>
            <a:endParaRPr lang="fr-CA" sz="1400" dirty="0">
              <a:solidFill>
                <a:srgbClr val="3C5790"/>
              </a:solidFill>
            </a:endParaRPr>
          </a:p>
          <a:p>
            <a:endParaRPr lang="fr-CA" sz="1400" dirty="0">
              <a:solidFill>
                <a:srgbClr val="3C5790"/>
              </a:solidFill>
            </a:endParaRPr>
          </a:p>
        </p:txBody>
      </p:sp>
      <p:pic>
        <p:nvPicPr>
          <p:cNvPr id="3" name="Picture 2">
            <a:extLst>
              <a:ext uri="{FF2B5EF4-FFF2-40B4-BE49-F238E27FC236}">
                <a16:creationId xmlns:a16="http://schemas.microsoft.com/office/drawing/2014/main" id="{F77C65F2-C64E-4419-921A-746D17E2E61C}"/>
              </a:ext>
            </a:extLst>
          </p:cNvPr>
          <p:cNvPicPr>
            <a:picLocks noChangeAspect="1"/>
          </p:cNvPicPr>
          <p:nvPr/>
        </p:nvPicPr>
        <p:blipFill>
          <a:blip r:embed="rId3"/>
          <a:stretch>
            <a:fillRect/>
          </a:stretch>
        </p:blipFill>
        <p:spPr>
          <a:xfrm>
            <a:off x="3005137" y="4114800"/>
            <a:ext cx="3133725" cy="1790700"/>
          </a:xfrm>
          <a:prstGeom prst="rect">
            <a:avLst/>
          </a:prstGeom>
        </p:spPr>
      </p:pic>
    </p:spTree>
    <p:extLst>
      <p:ext uri="{BB962C8B-B14F-4D97-AF65-F5344CB8AC3E}">
        <p14:creationId xmlns:p14="http://schemas.microsoft.com/office/powerpoint/2010/main" val="2753946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Goals</a:t>
            </a:r>
          </a:p>
        </p:txBody>
      </p:sp>
      <p:sp>
        <p:nvSpPr>
          <p:cNvPr id="4099" name="Espace réservé du contenu 4"/>
          <p:cNvSpPr>
            <a:spLocks noGrp="1"/>
          </p:cNvSpPr>
          <p:nvPr>
            <p:ph idx="1"/>
          </p:nvPr>
        </p:nvSpPr>
        <p:spPr>
          <a:xfrm>
            <a:off x="228600" y="2133600"/>
            <a:ext cx="8686800" cy="2895600"/>
          </a:xfrm>
        </p:spPr>
        <p:txBody>
          <a:bodyPr/>
          <a:lstStyle/>
          <a:p>
            <a:r>
              <a:rPr lang="en-US" sz="1400" b="1" dirty="0">
                <a:solidFill>
                  <a:srgbClr val="3C5790"/>
                </a:solidFill>
              </a:rPr>
              <a:t>Simplify AI-enabled application development</a:t>
            </a:r>
            <a:r>
              <a:rPr lang="en-US" sz="1400" dirty="0">
                <a:solidFill>
                  <a:srgbClr val="3C5790"/>
                </a:solidFill>
              </a:rPr>
              <a:t> for Java developers by providing a set of abstractions tailored for AI applications, including runtime configuration for using popular AI models and data sources, both proprietary and open-source.</a:t>
            </a:r>
          </a:p>
          <a:p>
            <a:r>
              <a:rPr lang="en-US" sz="1400" b="1" dirty="0">
                <a:solidFill>
                  <a:srgbClr val="3C5790"/>
                </a:solidFill>
              </a:rPr>
              <a:t>Enable</a:t>
            </a:r>
            <a:r>
              <a:rPr lang="en-US" sz="1400" dirty="0">
                <a:solidFill>
                  <a:srgbClr val="3C5790"/>
                </a:solidFill>
              </a:rPr>
              <a:t> </a:t>
            </a:r>
            <a:r>
              <a:rPr lang="en-US" sz="1400" b="1" dirty="0">
                <a:solidFill>
                  <a:srgbClr val="3C5790"/>
                </a:solidFill>
              </a:rPr>
              <a:t>seamless integration </a:t>
            </a:r>
            <a:r>
              <a:rPr lang="en-US" sz="1400" dirty="0">
                <a:solidFill>
                  <a:srgbClr val="3C5790"/>
                </a:solidFill>
              </a:rPr>
              <a:t>of a wide range of AI providers (e.g., </a:t>
            </a:r>
            <a:r>
              <a:rPr lang="en-US" sz="1400" dirty="0" err="1">
                <a:solidFill>
                  <a:srgbClr val="3C5790"/>
                </a:solidFill>
              </a:rPr>
              <a:t>OpenAI</a:t>
            </a:r>
            <a:r>
              <a:rPr lang="en-US" sz="1400" dirty="0">
                <a:solidFill>
                  <a:srgbClr val="3C5790"/>
                </a:solidFill>
              </a:rPr>
              <a:t>, Anthropic, Microsoft, Hugging Face, </a:t>
            </a:r>
            <a:r>
              <a:rPr lang="en-US" sz="1400" dirty="0" err="1">
                <a:solidFill>
                  <a:srgbClr val="3C5790"/>
                </a:solidFill>
              </a:rPr>
              <a:t>Ollama</a:t>
            </a:r>
            <a:r>
              <a:rPr lang="en-US" sz="1400" dirty="0">
                <a:solidFill>
                  <a:srgbClr val="3C5790"/>
                </a:solidFill>
              </a:rPr>
              <a:t>) with a unified API for chat, embeddings, text-to-image, and other AI model interactions.</a:t>
            </a:r>
          </a:p>
          <a:p>
            <a:r>
              <a:rPr lang="en-US" sz="1400" b="1" dirty="0">
                <a:solidFill>
                  <a:srgbClr val="3C5790"/>
                </a:solidFill>
              </a:rPr>
              <a:t>Empower Java developers</a:t>
            </a:r>
            <a:r>
              <a:rPr lang="en-US" sz="1400" dirty="0">
                <a:solidFill>
                  <a:srgbClr val="3C5790"/>
                </a:solidFill>
              </a:rPr>
              <a:t>, regardless of AI expertise, to create intelligent AI-powered applications quickly and easily by lowering the barrier of entry, supporting multiple implementations, and ensuring minimal code changes for swapping components.</a:t>
            </a:r>
          </a:p>
        </p:txBody>
      </p:sp>
    </p:spTree>
    <p:extLst>
      <p:ext uri="{BB962C8B-B14F-4D97-AF65-F5344CB8AC3E}">
        <p14:creationId xmlns:p14="http://schemas.microsoft.com/office/powerpoint/2010/main" val="38219310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MCP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057400"/>
            <a:ext cx="8686800" cy="3657600"/>
          </a:xfrm>
        </p:spPr>
        <p:txBody>
          <a:bodyPr/>
          <a:lstStyle/>
          <a:p>
            <a:r>
              <a:rPr lang="en-US" sz="1400" dirty="0">
                <a:solidFill>
                  <a:srgbClr val="3C5790"/>
                </a:solidFill>
              </a:rPr>
              <a:t>The </a:t>
            </a:r>
            <a:r>
              <a:rPr lang="en-US" sz="1400" b="1" dirty="0">
                <a:solidFill>
                  <a:srgbClr val="3C5790"/>
                </a:solidFill>
              </a:rPr>
              <a:t>MCP</a:t>
            </a:r>
            <a:r>
              <a:rPr lang="en-US" sz="1400" dirty="0">
                <a:solidFill>
                  <a:srgbClr val="3C5790"/>
                </a:solidFill>
              </a:rPr>
              <a:t> </a:t>
            </a:r>
            <a:r>
              <a:rPr lang="en-US" sz="1400" b="1" dirty="0">
                <a:solidFill>
                  <a:srgbClr val="3C5790"/>
                </a:solidFill>
              </a:rPr>
              <a:t>Client</a:t>
            </a:r>
            <a:r>
              <a:rPr lang="en-US" sz="1400" dirty="0">
                <a:solidFill>
                  <a:srgbClr val="3C5790"/>
                </a:solidFill>
              </a:rPr>
              <a:t> is a key component in the Model Context Protocol (MCP) architecture, responsible for establishing and managing connections with MCP servers. </a:t>
            </a:r>
          </a:p>
          <a:p>
            <a:r>
              <a:rPr lang="en-US" sz="1400" dirty="0">
                <a:solidFill>
                  <a:srgbClr val="3C5790"/>
                </a:solidFill>
              </a:rPr>
              <a:t>It implements the client-side of the protocol, handling:</a:t>
            </a:r>
          </a:p>
          <a:p>
            <a:pPr lvl="1"/>
            <a:r>
              <a:rPr lang="fr-CA" sz="1400" dirty="0">
                <a:solidFill>
                  <a:srgbClr val="3C5790"/>
                </a:solidFill>
              </a:rPr>
              <a:t>Protocol version </a:t>
            </a:r>
            <a:r>
              <a:rPr lang="fr-CA" sz="1400" dirty="0" err="1">
                <a:solidFill>
                  <a:srgbClr val="3C5790"/>
                </a:solidFill>
              </a:rPr>
              <a:t>negotiation</a:t>
            </a:r>
            <a:r>
              <a:rPr lang="fr-CA" sz="1400" dirty="0">
                <a:solidFill>
                  <a:srgbClr val="3C5790"/>
                </a:solidFill>
              </a:rPr>
              <a:t> to </a:t>
            </a:r>
            <a:r>
              <a:rPr lang="fr-CA" sz="1400" dirty="0" err="1">
                <a:solidFill>
                  <a:srgbClr val="3C5790"/>
                </a:solidFill>
              </a:rPr>
              <a:t>ensure</a:t>
            </a:r>
            <a:r>
              <a:rPr lang="fr-CA" sz="1400" dirty="0">
                <a:solidFill>
                  <a:srgbClr val="3C5790"/>
                </a:solidFill>
              </a:rPr>
              <a:t> compatibility </a:t>
            </a:r>
            <a:r>
              <a:rPr lang="fr-CA" sz="1400" dirty="0" err="1">
                <a:solidFill>
                  <a:srgbClr val="3C5790"/>
                </a:solidFill>
              </a:rPr>
              <a:t>with</a:t>
            </a:r>
            <a:r>
              <a:rPr lang="fr-CA" sz="1400" dirty="0">
                <a:solidFill>
                  <a:srgbClr val="3C5790"/>
                </a:solidFill>
              </a:rPr>
              <a:t> servers</a:t>
            </a:r>
          </a:p>
          <a:p>
            <a:pPr lvl="1"/>
            <a:r>
              <a:rPr lang="fr-CA" sz="1400" dirty="0" err="1">
                <a:solidFill>
                  <a:srgbClr val="3C5790"/>
                </a:solidFill>
              </a:rPr>
              <a:t>Capability</a:t>
            </a:r>
            <a:r>
              <a:rPr lang="fr-CA" sz="1400" dirty="0">
                <a:solidFill>
                  <a:srgbClr val="3C5790"/>
                </a:solidFill>
              </a:rPr>
              <a:t> </a:t>
            </a:r>
            <a:r>
              <a:rPr lang="fr-CA" sz="1400" dirty="0" err="1">
                <a:solidFill>
                  <a:srgbClr val="3C5790"/>
                </a:solidFill>
              </a:rPr>
              <a:t>negotiation</a:t>
            </a:r>
            <a:r>
              <a:rPr lang="fr-CA" sz="1400" dirty="0">
                <a:solidFill>
                  <a:srgbClr val="3C5790"/>
                </a:solidFill>
              </a:rPr>
              <a:t> to </a:t>
            </a:r>
            <a:r>
              <a:rPr lang="fr-CA" sz="1400" dirty="0" err="1">
                <a:solidFill>
                  <a:srgbClr val="3C5790"/>
                </a:solidFill>
              </a:rPr>
              <a:t>determine</a:t>
            </a:r>
            <a:r>
              <a:rPr lang="fr-CA" sz="1400" dirty="0">
                <a:solidFill>
                  <a:srgbClr val="3C5790"/>
                </a:solidFill>
              </a:rPr>
              <a:t> </a:t>
            </a:r>
            <a:r>
              <a:rPr lang="fr-CA" sz="1400" dirty="0" err="1">
                <a:solidFill>
                  <a:srgbClr val="3C5790"/>
                </a:solidFill>
              </a:rPr>
              <a:t>available</a:t>
            </a:r>
            <a:r>
              <a:rPr lang="fr-CA" sz="1400" dirty="0">
                <a:solidFill>
                  <a:srgbClr val="3C5790"/>
                </a:solidFill>
              </a:rPr>
              <a:t> </a:t>
            </a:r>
            <a:r>
              <a:rPr lang="fr-CA" sz="1400" dirty="0" err="1">
                <a:solidFill>
                  <a:srgbClr val="3C5790"/>
                </a:solidFill>
              </a:rPr>
              <a:t>features</a:t>
            </a:r>
            <a:endParaRPr lang="fr-CA" sz="1400" dirty="0">
              <a:solidFill>
                <a:srgbClr val="3C5790"/>
              </a:solidFill>
            </a:endParaRPr>
          </a:p>
          <a:p>
            <a:pPr lvl="1"/>
            <a:r>
              <a:rPr lang="fr-CA" sz="1400" dirty="0">
                <a:solidFill>
                  <a:srgbClr val="3C5790"/>
                </a:solidFill>
              </a:rPr>
              <a:t>Message transport and JSON-RPC communication</a:t>
            </a:r>
          </a:p>
          <a:p>
            <a:pPr lvl="1"/>
            <a:r>
              <a:rPr lang="fr-CA" sz="1400" dirty="0">
                <a:solidFill>
                  <a:srgbClr val="3C5790"/>
                </a:solidFill>
              </a:rPr>
              <a:t>Tool </a:t>
            </a:r>
            <a:r>
              <a:rPr lang="fr-CA" sz="1400" dirty="0" err="1">
                <a:solidFill>
                  <a:srgbClr val="3C5790"/>
                </a:solidFill>
              </a:rPr>
              <a:t>discovery</a:t>
            </a:r>
            <a:r>
              <a:rPr lang="fr-CA" sz="1400" dirty="0">
                <a:solidFill>
                  <a:srgbClr val="3C5790"/>
                </a:solidFill>
              </a:rPr>
              <a:t> and </a:t>
            </a:r>
            <a:r>
              <a:rPr lang="fr-CA" sz="1400" dirty="0" err="1">
                <a:solidFill>
                  <a:srgbClr val="3C5790"/>
                </a:solidFill>
              </a:rPr>
              <a:t>execution</a:t>
            </a:r>
            <a:endParaRPr lang="fr-CA" sz="1400" dirty="0">
              <a:solidFill>
                <a:srgbClr val="3C5790"/>
              </a:solidFill>
            </a:endParaRPr>
          </a:p>
          <a:p>
            <a:pPr lvl="1"/>
            <a:r>
              <a:rPr lang="fr-CA" sz="1400" dirty="0">
                <a:solidFill>
                  <a:srgbClr val="3C5790"/>
                </a:solidFill>
              </a:rPr>
              <a:t>Resource </a:t>
            </a:r>
            <a:r>
              <a:rPr lang="fr-CA" sz="1400" dirty="0" err="1">
                <a:solidFill>
                  <a:srgbClr val="3C5790"/>
                </a:solidFill>
              </a:rPr>
              <a:t>access</a:t>
            </a:r>
            <a:r>
              <a:rPr lang="fr-CA" sz="1400" dirty="0">
                <a:solidFill>
                  <a:srgbClr val="3C5790"/>
                </a:solidFill>
              </a:rPr>
              <a:t> and management</a:t>
            </a:r>
          </a:p>
          <a:p>
            <a:pPr lvl="1"/>
            <a:r>
              <a:rPr lang="fr-CA" sz="1400" dirty="0">
                <a:solidFill>
                  <a:srgbClr val="3C5790"/>
                </a:solidFill>
              </a:rPr>
              <a:t>Prompt system interactions</a:t>
            </a:r>
          </a:p>
          <a:p>
            <a:pPr lvl="1"/>
            <a:r>
              <a:rPr lang="fr-CA" sz="1400" dirty="0" err="1">
                <a:solidFill>
                  <a:srgbClr val="3C5790"/>
                </a:solidFill>
              </a:rPr>
              <a:t>Synchronous</a:t>
            </a:r>
            <a:r>
              <a:rPr lang="fr-CA" sz="1400" dirty="0">
                <a:solidFill>
                  <a:srgbClr val="3C5790"/>
                </a:solidFill>
              </a:rPr>
              <a:t> and </a:t>
            </a:r>
            <a:r>
              <a:rPr lang="fr-CA" sz="1400" dirty="0" err="1">
                <a:solidFill>
                  <a:srgbClr val="3C5790"/>
                </a:solidFill>
              </a:rPr>
              <a:t>asynchronous</a:t>
            </a:r>
            <a:r>
              <a:rPr lang="fr-CA" sz="1400" dirty="0">
                <a:solidFill>
                  <a:srgbClr val="3C5790"/>
                </a:solidFill>
              </a:rPr>
              <a:t> </a:t>
            </a:r>
            <a:r>
              <a:rPr lang="fr-CA" sz="1400" dirty="0" err="1">
                <a:solidFill>
                  <a:srgbClr val="3C5790"/>
                </a:solidFill>
              </a:rPr>
              <a:t>operations</a:t>
            </a:r>
            <a:endParaRPr lang="fr-CA" sz="1400" dirty="0">
              <a:solidFill>
                <a:srgbClr val="3C5790"/>
              </a:solidFill>
            </a:endParaRPr>
          </a:p>
          <a:p>
            <a:pPr lvl="1"/>
            <a:r>
              <a:rPr lang="fr-CA" sz="1400" dirty="0">
                <a:solidFill>
                  <a:srgbClr val="3C5790"/>
                </a:solidFill>
              </a:rPr>
              <a:t>Transport options:</a:t>
            </a:r>
          </a:p>
          <a:p>
            <a:pPr lvl="2"/>
            <a:r>
              <a:rPr lang="fr-CA" sz="1400" dirty="0" err="1">
                <a:solidFill>
                  <a:srgbClr val="3C5790"/>
                </a:solidFill>
              </a:rPr>
              <a:t>Stdio-based</a:t>
            </a:r>
            <a:r>
              <a:rPr lang="fr-CA" sz="1400" dirty="0">
                <a:solidFill>
                  <a:srgbClr val="3C5790"/>
                </a:solidFill>
              </a:rPr>
              <a:t> transport for process-</a:t>
            </a:r>
            <a:r>
              <a:rPr lang="fr-CA" sz="1400" dirty="0" err="1">
                <a:solidFill>
                  <a:srgbClr val="3C5790"/>
                </a:solidFill>
              </a:rPr>
              <a:t>based</a:t>
            </a:r>
            <a:r>
              <a:rPr lang="fr-CA" sz="1400" dirty="0">
                <a:solidFill>
                  <a:srgbClr val="3C5790"/>
                </a:solidFill>
              </a:rPr>
              <a:t> communication</a:t>
            </a:r>
          </a:p>
          <a:p>
            <a:pPr lvl="2"/>
            <a:r>
              <a:rPr lang="fr-CA" sz="1400" dirty="0">
                <a:solidFill>
                  <a:srgbClr val="3C5790"/>
                </a:solidFill>
              </a:rPr>
              <a:t>Java </a:t>
            </a:r>
            <a:r>
              <a:rPr lang="fr-CA" sz="1400" dirty="0" err="1">
                <a:solidFill>
                  <a:srgbClr val="3C5790"/>
                </a:solidFill>
              </a:rPr>
              <a:t>HttpClient-based</a:t>
            </a:r>
            <a:r>
              <a:rPr lang="fr-CA" sz="1400" dirty="0">
                <a:solidFill>
                  <a:srgbClr val="3C5790"/>
                </a:solidFill>
              </a:rPr>
              <a:t> SSE client transport</a:t>
            </a:r>
          </a:p>
          <a:p>
            <a:pPr lvl="2"/>
            <a:r>
              <a:rPr lang="fr-CA" sz="1400" dirty="0" err="1">
                <a:solidFill>
                  <a:srgbClr val="3C5790"/>
                </a:solidFill>
              </a:rPr>
              <a:t>WebFlux</a:t>
            </a:r>
            <a:r>
              <a:rPr lang="fr-CA" sz="1400" dirty="0">
                <a:solidFill>
                  <a:srgbClr val="3C5790"/>
                </a:solidFill>
              </a:rPr>
              <a:t> SSE client transport for </a:t>
            </a:r>
            <a:r>
              <a:rPr lang="fr-CA" sz="1400" dirty="0" err="1">
                <a:solidFill>
                  <a:srgbClr val="3C5790"/>
                </a:solidFill>
              </a:rPr>
              <a:t>reactive</a:t>
            </a:r>
            <a:r>
              <a:rPr lang="fr-CA" sz="1400" dirty="0">
                <a:solidFill>
                  <a:srgbClr val="3C5790"/>
                </a:solidFill>
              </a:rPr>
              <a:t> HTTP streaming</a:t>
            </a:r>
          </a:p>
          <a:p>
            <a:endParaRPr lang="fr-CA" sz="1400" dirty="0">
              <a:solidFill>
                <a:srgbClr val="3C5790"/>
              </a:solidFill>
            </a:endParaRPr>
          </a:p>
        </p:txBody>
      </p:sp>
    </p:spTree>
    <p:extLst>
      <p:ext uri="{BB962C8B-B14F-4D97-AF65-F5344CB8AC3E}">
        <p14:creationId xmlns:p14="http://schemas.microsoft.com/office/powerpoint/2010/main" val="38919115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MCP (</a:t>
            </a:r>
            <a:r>
              <a:rPr lang="fr-CA" dirty="0" err="1">
                <a:solidFill>
                  <a:schemeClr val="bg1"/>
                </a:solidFill>
              </a:rPr>
              <a:t>cont</a:t>
            </a:r>
            <a:r>
              <a:rPr lang="fr-CA" dirty="0">
                <a:solidFill>
                  <a:schemeClr val="bg1"/>
                </a:solidFill>
              </a:rPr>
              <a:t>.)</a:t>
            </a:r>
          </a:p>
        </p:txBody>
      </p:sp>
      <p:pic>
        <p:nvPicPr>
          <p:cNvPr id="5" name="Picture 4">
            <a:extLst>
              <a:ext uri="{FF2B5EF4-FFF2-40B4-BE49-F238E27FC236}">
                <a16:creationId xmlns:a16="http://schemas.microsoft.com/office/drawing/2014/main" id="{AB5651E2-DEC1-42C0-89AF-B3D37EB50DF5}"/>
              </a:ext>
            </a:extLst>
          </p:cNvPr>
          <p:cNvPicPr>
            <a:picLocks noChangeAspect="1"/>
          </p:cNvPicPr>
          <p:nvPr/>
        </p:nvPicPr>
        <p:blipFill>
          <a:blip r:embed="rId3"/>
          <a:stretch>
            <a:fillRect/>
          </a:stretch>
        </p:blipFill>
        <p:spPr>
          <a:xfrm>
            <a:off x="1905000" y="1828800"/>
            <a:ext cx="4953000" cy="4695825"/>
          </a:xfrm>
          <a:prstGeom prst="rect">
            <a:avLst/>
          </a:prstGeom>
        </p:spPr>
      </p:pic>
    </p:spTree>
    <p:extLst>
      <p:ext uri="{BB962C8B-B14F-4D97-AF65-F5344CB8AC3E}">
        <p14:creationId xmlns:p14="http://schemas.microsoft.com/office/powerpoint/2010/main" val="38694589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MCP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057400"/>
            <a:ext cx="8686800" cy="4038600"/>
          </a:xfrm>
        </p:spPr>
        <p:txBody>
          <a:bodyPr/>
          <a:lstStyle/>
          <a:p>
            <a:r>
              <a:rPr lang="en-US" sz="1400" dirty="0">
                <a:solidFill>
                  <a:srgbClr val="3C5790"/>
                </a:solidFill>
              </a:rPr>
              <a:t>The </a:t>
            </a:r>
            <a:r>
              <a:rPr lang="en-US" sz="1400" b="1" dirty="0">
                <a:solidFill>
                  <a:srgbClr val="3C5790"/>
                </a:solidFill>
              </a:rPr>
              <a:t>MCP</a:t>
            </a:r>
            <a:r>
              <a:rPr lang="en-US" sz="1400" dirty="0">
                <a:solidFill>
                  <a:srgbClr val="3C5790"/>
                </a:solidFill>
              </a:rPr>
              <a:t> </a:t>
            </a:r>
            <a:r>
              <a:rPr lang="en-US" sz="1400" b="1" dirty="0">
                <a:solidFill>
                  <a:srgbClr val="3C5790"/>
                </a:solidFill>
              </a:rPr>
              <a:t>Server</a:t>
            </a:r>
            <a:r>
              <a:rPr lang="en-US" sz="1400" dirty="0">
                <a:solidFill>
                  <a:srgbClr val="3C5790"/>
                </a:solidFill>
              </a:rPr>
              <a:t> is a foundational component in the Model Context Protocol (MCP) architecture that provides tools, resources, and capabilities to clients. </a:t>
            </a:r>
          </a:p>
          <a:p>
            <a:r>
              <a:rPr lang="en-US" sz="1400" dirty="0">
                <a:solidFill>
                  <a:srgbClr val="3C5790"/>
                </a:solidFill>
              </a:rPr>
              <a:t>It implements the server-side of the protocol, responsible for:</a:t>
            </a:r>
          </a:p>
          <a:p>
            <a:pPr lvl="1"/>
            <a:r>
              <a:rPr lang="en-US" sz="1400" dirty="0">
                <a:solidFill>
                  <a:srgbClr val="3C5790"/>
                </a:solidFill>
              </a:rPr>
              <a:t>Server-side protocol operations implementation</a:t>
            </a:r>
          </a:p>
          <a:p>
            <a:pPr lvl="2"/>
            <a:r>
              <a:rPr lang="en-US" sz="1400" dirty="0">
                <a:solidFill>
                  <a:srgbClr val="3C5790"/>
                </a:solidFill>
              </a:rPr>
              <a:t>Tool exposure and discovery</a:t>
            </a:r>
          </a:p>
          <a:p>
            <a:pPr lvl="2"/>
            <a:r>
              <a:rPr lang="en-US" sz="1400" dirty="0">
                <a:solidFill>
                  <a:srgbClr val="3C5790"/>
                </a:solidFill>
              </a:rPr>
              <a:t>Resource management with URI-based access</a:t>
            </a:r>
          </a:p>
          <a:p>
            <a:pPr lvl="2"/>
            <a:r>
              <a:rPr lang="en-US" sz="1400" dirty="0">
                <a:solidFill>
                  <a:srgbClr val="3C5790"/>
                </a:solidFill>
              </a:rPr>
              <a:t>Prompt template provision and handling</a:t>
            </a:r>
          </a:p>
          <a:p>
            <a:pPr lvl="2"/>
            <a:r>
              <a:rPr lang="en-US" sz="1400" dirty="0">
                <a:solidFill>
                  <a:srgbClr val="3C5790"/>
                </a:solidFill>
              </a:rPr>
              <a:t>Capability negotiation with clients</a:t>
            </a:r>
          </a:p>
          <a:p>
            <a:pPr lvl="2"/>
            <a:r>
              <a:rPr lang="en-US" sz="1400" dirty="0">
                <a:solidFill>
                  <a:srgbClr val="3C5790"/>
                </a:solidFill>
              </a:rPr>
              <a:t>Structured logging and notifications</a:t>
            </a:r>
          </a:p>
          <a:p>
            <a:pPr lvl="1"/>
            <a:r>
              <a:rPr lang="en-US" sz="1400" dirty="0">
                <a:solidFill>
                  <a:srgbClr val="3C5790"/>
                </a:solidFill>
              </a:rPr>
              <a:t>Concurrent client connection management</a:t>
            </a:r>
          </a:p>
          <a:p>
            <a:pPr lvl="1"/>
            <a:r>
              <a:rPr lang="en-US" sz="1400" dirty="0">
                <a:solidFill>
                  <a:srgbClr val="3C5790"/>
                </a:solidFill>
              </a:rPr>
              <a:t>Synchronous and Asynchronous API support</a:t>
            </a:r>
          </a:p>
          <a:p>
            <a:pPr lvl="2"/>
            <a:r>
              <a:rPr lang="fr-CA" sz="1400" dirty="0" err="1">
                <a:solidFill>
                  <a:srgbClr val="3C5790"/>
                </a:solidFill>
              </a:rPr>
              <a:t>Stdio-based</a:t>
            </a:r>
            <a:r>
              <a:rPr lang="fr-CA" sz="1400" dirty="0">
                <a:solidFill>
                  <a:srgbClr val="3C5790"/>
                </a:solidFill>
              </a:rPr>
              <a:t> transport for process-</a:t>
            </a:r>
            <a:r>
              <a:rPr lang="fr-CA" sz="1400" dirty="0" err="1">
                <a:solidFill>
                  <a:srgbClr val="3C5790"/>
                </a:solidFill>
              </a:rPr>
              <a:t>based</a:t>
            </a:r>
            <a:r>
              <a:rPr lang="fr-CA" sz="1400" dirty="0">
                <a:solidFill>
                  <a:srgbClr val="3C5790"/>
                </a:solidFill>
              </a:rPr>
              <a:t> communication</a:t>
            </a:r>
          </a:p>
          <a:p>
            <a:pPr lvl="2"/>
            <a:r>
              <a:rPr lang="fr-CA" sz="1400" dirty="0">
                <a:solidFill>
                  <a:srgbClr val="3C5790"/>
                </a:solidFill>
              </a:rPr>
              <a:t>Servlet-</a:t>
            </a:r>
            <a:r>
              <a:rPr lang="fr-CA" sz="1400" dirty="0" err="1">
                <a:solidFill>
                  <a:srgbClr val="3C5790"/>
                </a:solidFill>
              </a:rPr>
              <a:t>based</a:t>
            </a:r>
            <a:r>
              <a:rPr lang="fr-CA" sz="1400" dirty="0">
                <a:solidFill>
                  <a:srgbClr val="3C5790"/>
                </a:solidFill>
              </a:rPr>
              <a:t> SSE server transport</a:t>
            </a:r>
          </a:p>
          <a:p>
            <a:pPr lvl="2"/>
            <a:r>
              <a:rPr lang="fr-CA" sz="1400" dirty="0" err="1">
                <a:solidFill>
                  <a:srgbClr val="3C5790"/>
                </a:solidFill>
              </a:rPr>
              <a:t>WebFlux</a:t>
            </a:r>
            <a:r>
              <a:rPr lang="fr-CA" sz="1400" dirty="0">
                <a:solidFill>
                  <a:srgbClr val="3C5790"/>
                </a:solidFill>
              </a:rPr>
              <a:t> SSE server transport for </a:t>
            </a:r>
            <a:r>
              <a:rPr lang="fr-CA" sz="1400" dirty="0" err="1">
                <a:solidFill>
                  <a:srgbClr val="3C5790"/>
                </a:solidFill>
              </a:rPr>
              <a:t>reactive</a:t>
            </a:r>
            <a:r>
              <a:rPr lang="fr-CA" sz="1400" dirty="0">
                <a:solidFill>
                  <a:srgbClr val="3C5790"/>
                </a:solidFill>
              </a:rPr>
              <a:t> HTTP streaming</a:t>
            </a:r>
          </a:p>
          <a:p>
            <a:pPr lvl="2"/>
            <a:r>
              <a:rPr lang="fr-CA" sz="1400" dirty="0" err="1">
                <a:solidFill>
                  <a:srgbClr val="3C5790"/>
                </a:solidFill>
              </a:rPr>
              <a:t>WebMVC</a:t>
            </a:r>
            <a:r>
              <a:rPr lang="fr-CA" sz="1400" dirty="0">
                <a:solidFill>
                  <a:srgbClr val="3C5790"/>
                </a:solidFill>
              </a:rPr>
              <a:t> SSE server transport for servlet-</a:t>
            </a:r>
            <a:r>
              <a:rPr lang="fr-CA" sz="1400" dirty="0" err="1">
                <a:solidFill>
                  <a:srgbClr val="3C5790"/>
                </a:solidFill>
              </a:rPr>
              <a:t>based</a:t>
            </a:r>
            <a:r>
              <a:rPr lang="fr-CA" sz="1400" dirty="0">
                <a:solidFill>
                  <a:srgbClr val="3C5790"/>
                </a:solidFill>
              </a:rPr>
              <a:t> HTTP streaming</a:t>
            </a:r>
          </a:p>
          <a:p>
            <a:endParaRPr lang="fr-CA" sz="1400" dirty="0">
              <a:solidFill>
                <a:srgbClr val="3C5790"/>
              </a:solidFill>
            </a:endParaRPr>
          </a:p>
        </p:txBody>
      </p:sp>
    </p:spTree>
    <p:extLst>
      <p:ext uri="{BB962C8B-B14F-4D97-AF65-F5344CB8AC3E}">
        <p14:creationId xmlns:p14="http://schemas.microsoft.com/office/powerpoint/2010/main" val="8407223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MCP (</a:t>
            </a:r>
            <a:r>
              <a:rPr lang="fr-CA" dirty="0" err="1">
                <a:solidFill>
                  <a:schemeClr val="bg1"/>
                </a:solidFill>
              </a:rPr>
              <a:t>cont</a:t>
            </a:r>
            <a:r>
              <a:rPr lang="fr-CA" dirty="0">
                <a:solidFill>
                  <a:schemeClr val="bg1"/>
                </a:solidFill>
              </a:rPr>
              <a:t>.)</a:t>
            </a:r>
          </a:p>
        </p:txBody>
      </p:sp>
      <p:pic>
        <p:nvPicPr>
          <p:cNvPr id="5" name="Picture 4">
            <a:extLst>
              <a:ext uri="{FF2B5EF4-FFF2-40B4-BE49-F238E27FC236}">
                <a16:creationId xmlns:a16="http://schemas.microsoft.com/office/drawing/2014/main" id="{534E503E-B9BD-4919-8ED1-773BCCDAC942}"/>
              </a:ext>
            </a:extLst>
          </p:cNvPr>
          <p:cNvPicPr>
            <a:picLocks noChangeAspect="1"/>
          </p:cNvPicPr>
          <p:nvPr/>
        </p:nvPicPr>
        <p:blipFill>
          <a:blip r:embed="rId3"/>
          <a:stretch>
            <a:fillRect/>
          </a:stretch>
        </p:blipFill>
        <p:spPr>
          <a:xfrm>
            <a:off x="1881187" y="2362200"/>
            <a:ext cx="5381625" cy="4067175"/>
          </a:xfrm>
          <a:prstGeom prst="rect">
            <a:avLst/>
          </a:prstGeom>
        </p:spPr>
      </p:pic>
    </p:spTree>
    <p:extLst>
      <p:ext uri="{BB962C8B-B14F-4D97-AF65-F5344CB8AC3E}">
        <p14:creationId xmlns:p14="http://schemas.microsoft.com/office/powerpoint/2010/main" val="13252118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MCP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057400"/>
            <a:ext cx="8686800" cy="2514600"/>
          </a:xfrm>
        </p:spPr>
        <p:txBody>
          <a:bodyPr/>
          <a:lstStyle/>
          <a:p>
            <a:r>
              <a:rPr lang="en-US" sz="1400" dirty="0">
                <a:solidFill>
                  <a:srgbClr val="3C5790"/>
                </a:solidFill>
              </a:rPr>
              <a:t>Spring AI provides MCP integration through the following Spring Boot starters:</a:t>
            </a:r>
          </a:p>
          <a:p>
            <a:r>
              <a:rPr lang="en-US" sz="1400" b="1" dirty="0">
                <a:solidFill>
                  <a:srgbClr val="3C5790"/>
                </a:solidFill>
              </a:rPr>
              <a:t>Client</a:t>
            </a:r>
            <a:r>
              <a:rPr lang="en-US" sz="1400" dirty="0">
                <a:solidFill>
                  <a:srgbClr val="3C5790"/>
                </a:solidFill>
              </a:rPr>
              <a:t> </a:t>
            </a:r>
            <a:r>
              <a:rPr lang="en-US" sz="1400" b="1" dirty="0">
                <a:solidFill>
                  <a:srgbClr val="3C5790"/>
                </a:solidFill>
              </a:rPr>
              <a:t>Starters</a:t>
            </a:r>
          </a:p>
          <a:p>
            <a:pPr lvl="1"/>
            <a:r>
              <a:rPr lang="en-US" sz="1400" dirty="0">
                <a:solidFill>
                  <a:srgbClr val="3C5790"/>
                </a:solidFill>
              </a:rPr>
              <a:t>spring-ai-starter-</a:t>
            </a:r>
            <a:r>
              <a:rPr lang="en-US" sz="1400" dirty="0" err="1">
                <a:solidFill>
                  <a:srgbClr val="3C5790"/>
                </a:solidFill>
              </a:rPr>
              <a:t>mcp</a:t>
            </a:r>
            <a:r>
              <a:rPr lang="en-US" sz="1400" dirty="0">
                <a:solidFill>
                  <a:srgbClr val="3C5790"/>
                </a:solidFill>
              </a:rPr>
              <a:t>-client - Core starter providing STDIO and HTTP-based SSE support</a:t>
            </a:r>
          </a:p>
          <a:p>
            <a:pPr lvl="1"/>
            <a:r>
              <a:rPr lang="en-US" sz="1400" dirty="0">
                <a:solidFill>
                  <a:srgbClr val="3C5790"/>
                </a:solidFill>
              </a:rPr>
              <a:t>spring-ai-starter-</a:t>
            </a:r>
            <a:r>
              <a:rPr lang="en-US" sz="1400" dirty="0" err="1">
                <a:solidFill>
                  <a:srgbClr val="3C5790"/>
                </a:solidFill>
              </a:rPr>
              <a:t>mcp</a:t>
            </a:r>
            <a:r>
              <a:rPr lang="en-US" sz="1400" dirty="0">
                <a:solidFill>
                  <a:srgbClr val="3C5790"/>
                </a:solidFill>
              </a:rPr>
              <a:t>-client-</a:t>
            </a:r>
            <a:r>
              <a:rPr lang="en-US" sz="1400" dirty="0" err="1">
                <a:solidFill>
                  <a:srgbClr val="3C5790"/>
                </a:solidFill>
              </a:rPr>
              <a:t>webflux</a:t>
            </a:r>
            <a:r>
              <a:rPr lang="en-US" sz="1400" dirty="0">
                <a:solidFill>
                  <a:srgbClr val="3C5790"/>
                </a:solidFill>
              </a:rPr>
              <a:t> - </a:t>
            </a:r>
            <a:r>
              <a:rPr lang="en-US" sz="1400" dirty="0" err="1">
                <a:solidFill>
                  <a:srgbClr val="3C5790"/>
                </a:solidFill>
              </a:rPr>
              <a:t>WebFlux</a:t>
            </a:r>
            <a:r>
              <a:rPr lang="en-US" sz="1400" dirty="0">
                <a:solidFill>
                  <a:srgbClr val="3C5790"/>
                </a:solidFill>
              </a:rPr>
              <a:t>-based SSE transport implementation</a:t>
            </a:r>
          </a:p>
          <a:p>
            <a:r>
              <a:rPr lang="en-US" sz="1400" b="1" dirty="0">
                <a:solidFill>
                  <a:srgbClr val="3C5790"/>
                </a:solidFill>
              </a:rPr>
              <a:t>Server</a:t>
            </a:r>
            <a:r>
              <a:rPr lang="en-US" sz="1400" dirty="0">
                <a:solidFill>
                  <a:srgbClr val="3C5790"/>
                </a:solidFill>
              </a:rPr>
              <a:t> </a:t>
            </a:r>
            <a:r>
              <a:rPr lang="en-US" sz="1400" b="1" dirty="0">
                <a:solidFill>
                  <a:srgbClr val="3C5790"/>
                </a:solidFill>
              </a:rPr>
              <a:t>Starters</a:t>
            </a:r>
          </a:p>
          <a:p>
            <a:pPr lvl="1"/>
            <a:r>
              <a:rPr lang="en-US" sz="1400" dirty="0">
                <a:solidFill>
                  <a:srgbClr val="3C5790"/>
                </a:solidFill>
              </a:rPr>
              <a:t>spring-ai-starter-</a:t>
            </a:r>
            <a:r>
              <a:rPr lang="en-US" sz="1400" dirty="0" err="1">
                <a:solidFill>
                  <a:srgbClr val="3C5790"/>
                </a:solidFill>
              </a:rPr>
              <a:t>mcp</a:t>
            </a:r>
            <a:r>
              <a:rPr lang="en-US" sz="1400" dirty="0">
                <a:solidFill>
                  <a:srgbClr val="3C5790"/>
                </a:solidFill>
              </a:rPr>
              <a:t>-server - Core server with STDIO transport support</a:t>
            </a:r>
          </a:p>
          <a:p>
            <a:pPr lvl="1"/>
            <a:r>
              <a:rPr lang="en-US" sz="1400" dirty="0">
                <a:solidFill>
                  <a:srgbClr val="3C5790"/>
                </a:solidFill>
              </a:rPr>
              <a:t>spring-ai-starter-</a:t>
            </a:r>
            <a:r>
              <a:rPr lang="en-US" sz="1400" dirty="0" err="1">
                <a:solidFill>
                  <a:srgbClr val="3C5790"/>
                </a:solidFill>
              </a:rPr>
              <a:t>mcp</a:t>
            </a:r>
            <a:r>
              <a:rPr lang="en-US" sz="1400" dirty="0">
                <a:solidFill>
                  <a:srgbClr val="3C5790"/>
                </a:solidFill>
              </a:rPr>
              <a:t>-server-</a:t>
            </a:r>
            <a:r>
              <a:rPr lang="en-US" sz="1400" dirty="0" err="1">
                <a:solidFill>
                  <a:srgbClr val="3C5790"/>
                </a:solidFill>
              </a:rPr>
              <a:t>webmvc</a:t>
            </a:r>
            <a:r>
              <a:rPr lang="en-US" sz="1400" dirty="0">
                <a:solidFill>
                  <a:srgbClr val="3C5790"/>
                </a:solidFill>
              </a:rPr>
              <a:t> - Spring MVC-based SSE transport implementation</a:t>
            </a:r>
          </a:p>
          <a:p>
            <a:pPr lvl="1"/>
            <a:r>
              <a:rPr lang="en-US" sz="1400" dirty="0">
                <a:solidFill>
                  <a:srgbClr val="3C5790"/>
                </a:solidFill>
              </a:rPr>
              <a:t>spring-ai-starter-</a:t>
            </a:r>
            <a:r>
              <a:rPr lang="en-US" sz="1400" dirty="0" err="1">
                <a:solidFill>
                  <a:srgbClr val="3C5790"/>
                </a:solidFill>
              </a:rPr>
              <a:t>mcp</a:t>
            </a:r>
            <a:r>
              <a:rPr lang="en-US" sz="1400" dirty="0">
                <a:solidFill>
                  <a:srgbClr val="3C5790"/>
                </a:solidFill>
              </a:rPr>
              <a:t>-server-</a:t>
            </a:r>
            <a:r>
              <a:rPr lang="en-US" sz="1400" dirty="0" err="1">
                <a:solidFill>
                  <a:srgbClr val="3C5790"/>
                </a:solidFill>
              </a:rPr>
              <a:t>webflux</a:t>
            </a:r>
            <a:r>
              <a:rPr lang="en-US" sz="1400" dirty="0">
                <a:solidFill>
                  <a:srgbClr val="3C5790"/>
                </a:solidFill>
              </a:rPr>
              <a:t> - </a:t>
            </a:r>
            <a:r>
              <a:rPr lang="en-US" sz="1400" dirty="0" err="1">
                <a:solidFill>
                  <a:srgbClr val="3C5790"/>
                </a:solidFill>
              </a:rPr>
              <a:t>WebFlux</a:t>
            </a:r>
            <a:r>
              <a:rPr lang="en-US" sz="1400" dirty="0">
                <a:solidFill>
                  <a:srgbClr val="3C5790"/>
                </a:solidFill>
              </a:rPr>
              <a:t>-based SSE transport implementation</a:t>
            </a:r>
            <a:endParaRPr lang="fr-CA" sz="1400" dirty="0">
              <a:solidFill>
                <a:srgbClr val="3C5790"/>
              </a:solidFill>
            </a:endParaRPr>
          </a:p>
          <a:p>
            <a:endParaRPr lang="fr-CA" sz="1400" dirty="0">
              <a:solidFill>
                <a:srgbClr val="3C5790"/>
              </a:solidFill>
            </a:endParaRPr>
          </a:p>
        </p:txBody>
      </p:sp>
    </p:spTree>
    <p:extLst>
      <p:ext uri="{BB962C8B-B14F-4D97-AF65-F5344CB8AC3E}">
        <p14:creationId xmlns:p14="http://schemas.microsoft.com/office/powerpoint/2010/main" val="8683258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MCP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057400"/>
            <a:ext cx="8686800" cy="457200"/>
          </a:xfrm>
        </p:spPr>
        <p:txBody>
          <a:bodyPr/>
          <a:lstStyle/>
          <a:p>
            <a:r>
              <a:rPr lang="en-US" sz="1400" dirty="0">
                <a:solidFill>
                  <a:srgbClr val="3C5790"/>
                </a:solidFill>
              </a:rPr>
              <a:t>Maven pom.xml setup:</a:t>
            </a:r>
            <a:endParaRPr lang="fr-CA" sz="1400" dirty="0">
              <a:solidFill>
                <a:srgbClr val="3C5790"/>
              </a:solidFill>
            </a:endParaRPr>
          </a:p>
        </p:txBody>
      </p:sp>
      <p:pic>
        <p:nvPicPr>
          <p:cNvPr id="4" name="Picture 3">
            <a:extLst>
              <a:ext uri="{FF2B5EF4-FFF2-40B4-BE49-F238E27FC236}">
                <a16:creationId xmlns:a16="http://schemas.microsoft.com/office/drawing/2014/main" id="{0929A7CB-A0BD-4A0E-BC7A-35C4F4CDB547}"/>
              </a:ext>
            </a:extLst>
          </p:cNvPr>
          <p:cNvPicPr>
            <a:picLocks noChangeAspect="1"/>
          </p:cNvPicPr>
          <p:nvPr/>
        </p:nvPicPr>
        <p:blipFill>
          <a:blip r:embed="rId3"/>
          <a:stretch>
            <a:fillRect/>
          </a:stretch>
        </p:blipFill>
        <p:spPr>
          <a:xfrm>
            <a:off x="37750" y="3581400"/>
            <a:ext cx="4329603" cy="2328862"/>
          </a:xfrm>
          <a:prstGeom prst="rect">
            <a:avLst/>
          </a:prstGeom>
        </p:spPr>
      </p:pic>
      <p:pic>
        <p:nvPicPr>
          <p:cNvPr id="5" name="Picture 4">
            <a:extLst>
              <a:ext uri="{FF2B5EF4-FFF2-40B4-BE49-F238E27FC236}">
                <a16:creationId xmlns:a16="http://schemas.microsoft.com/office/drawing/2014/main" id="{C9A40846-E6CF-4668-9FDA-4D792F639380}"/>
              </a:ext>
            </a:extLst>
          </p:cNvPr>
          <p:cNvPicPr>
            <a:picLocks noChangeAspect="1"/>
          </p:cNvPicPr>
          <p:nvPr/>
        </p:nvPicPr>
        <p:blipFill>
          <a:blip r:embed="rId4"/>
          <a:stretch>
            <a:fillRect/>
          </a:stretch>
        </p:blipFill>
        <p:spPr>
          <a:xfrm>
            <a:off x="4876800" y="3490912"/>
            <a:ext cx="3741928" cy="2419350"/>
          </a:xfrm>
          <a:prstGeom prst="rect">
            <a:avLst/>
          </a:prstGeom>
        </p:spPr>
      </p:pic>
    </p:spTree>
    <p:extLst>
      <p:ext uri="{BB962C8B-B14F-4D97-AF65-F5344CB8AC3E}">
        <p14:creationId xmlns:p14="http://schemas.microsoft.com/office/powerpoint/2010/main" val="15741474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MCP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057400"/>
            <a:ext cx="8686800" cy="609600"/>
          </a:xfrm>
        </p:spPr>
        <p:txBody>
          <a:bodyPr/>
          <a:lstStyle/>
          <a:p>
            <a:r>
              <a:rPr lang="en-US" sz="1400" dirty="0">
                <a:solidFill>
                  <a:srgbClr val="3C5790"/>
                </a:solidFill>
              </a:rPr>
              <a:t>We need to define the Spring Boot Application</a:t>
            </a:r>
            <a:endParaRPr lang="fr-CA" sz="1400" dirty="0">
              <a:solidFill>
                <a:srgbClr val="3C5790"/>
              </a:solidFill>
            </a:endParaRPr>
          </a:p>
        </p:txBody>
      </p:sp>
      <p:pic>
        <p:nvPicPr>
          <p:cNvPr id="4" name="Picture 3">
            <a:extLst>
              <a:ext uri="{FF2B5EF4-FFF2-40B4-BE49-F238E27FC236}">
                <a16:creationId xmlns:a16="http://schemas.microsoft.com/office/drawing/2014/main" id="{B3D37A1E-FD6C-4D15-95FB-7F0D3EBF9F14}"/>
              </a:ext>
            </a:extLst>
          </p:cNvPr>
          <p:cNvPicPr>
            <a:picLocks noChangeAspect="1"/>
          </p:cNvPicPr>
          <p:nvPr/>
        </p:nvPicPr>
        <p:blipFill>
          <a:blip r:embed="rId3"/>
          <a:stretch>
            <a:fillRect/>
          </a:stretch>
        </p:blipFill>
        <p:spPr>
          <a:xfrm>
            <a:off x="1566862" y="2657912"/>
            <a:ext cx="6010275" cy="2819400"/>
          </a:xfrm>
          <a:prstGeom prst="rect">
            <a:avLst/>
          </a:prstGeom>
        </p:spPr>
      </p:pic>
    </p:spTree>
    <p:extLst>
      <p:ext uri="{BB962C8B-B14F-4D97-AF65-F5344CB8AC3E}">
        <p14:creationId xmlns:p14="http://schemas.microsoft.com/office/powerpoint/2010/main" val="28846829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MCP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057400"/>
            <a:ext cx="8686800" cy="685800"/>
          </a:xfrm>
        </p:spPr>
        <p:txBody>
          <a:bodyPr/>
          <a:lstStyle/>
          <a:p>
            <a:r>
              <a:rPr lang="en-US" sz="1400" dirty="0">
                <a:solidFill>
                  <a:srgbClr val="3C5790"/>
                </a:solidFill>
              </a:rPr>
              <a:t>For the Weather service, we use the define a @Service bean class and use the @Tool annotation to define the exposed methods.</a:t>
            </a:r>
            <a:endParaRPr lang="fr-CA" sz="1400" dirty="0">
              <a:solidFill>
                <a:srgbClr val="3C5790"/>
              </a:solidFill>
            </a:endParaRPr>
          </a:p>
        </p:txBody>
      </p:sp>
      <p:pic>
        <p:nvPicPr>
          <p:cNvPr id="4" name="Picture 3">
            <a:extLst>
              <a:ext uri="{FF2B5EF4-FFF2-40B4-BE49-F238E27FC236}">
                <a16:creationId xmlns:a16="http://schemas.microsoft.com/office/drawing/2014/main" id="{EF17DAEA-351A-4E8C-A36B-CBBA160542F0}"/>
              </a:ext>
            </a:extLst>
          </p:cNvPr>
          <p:cNvPicPr>
            <a:picLocks noChangeAspect="1"/>
          </p:cNvPicPr>
          <p:nvPr/>
        </p:nvPicPr>
        <p:blipFill>
          <a:blip r:embed="rId3"/>
          <a:stretch>
            <a:fillRect/>
          </a:stretch>
        </p:blipFill>
        <p:spPr>
          <a:xfrm>
            <a:off x="1447800" y="2743200"/>
            <a:ext cx="6724650" cy="3718127"/>
          </a:xfrm>
          <a:prstGeom prst="rect">
            <a:avLst/>
          </a:prstGeom>
        </p:spPr>
      </p:pic>
    </p:spTree>
    <p:extLst>
      <p:ext uri="{BB962C8B-B14F-4D97-AF65-F5344CB8AC3E}">
        <p14:creationId xmlns:p14="http://schemas.microsoft.com/office/powerpoint/2010/main" val="6288855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MCP (</a:t>
            </a:r>
            <a:r>
              <a:rPr lang="fr-CA" dirty="0" err="1">
                <a:solidFill>
                  <a:schemeClr val="bg1"/>
                </a:solidFill>
              </a:rPr>
              <a:t>cont</a:t>
            </a:r>
            <a:r>
              <a:rPr lang="fr-CA" dirty="0">
                <a:solidFill>
                  <a:schemeClr val="bg1"/>
                </a:solidFill>
              </a:rPr>
              <a:t>.)</a:t>
            </a:r>
          </a:p>
        </p:txBody>
      </p:sp>
      <p:pic>
        <p:nvPicPr>
          <p:cNvPr id="6" name="Picture 5">
            <a:extLst>
              <a:ext uri="{FF2B5EF4-FFF2-40B4-BE49-F238E27FC236}">
                <a16:creationId xmlns:a16="http://schemas.microsoft.com/office/drawing/2014/main" id="{13947159-278A-488D-9948-36B01F7EBF21}"/>
              </a:ext>
            </a:extLst>
          </p:cNvPr>
          <p:cNvPicPr>
            <a:picLocks noChangeAspect="1"/>
          </p:cNvPicPr>
          <p:nvPr/>
        </p:nvPicPr>
        <p:blipFill>
          <a:blip r:embed="rId3"/>
          <a:stretch>
            <a:fillRect/>
          </a:stretch>
        </p:blipFill>
        <p:spPr>
          <a:xfrm>
            <a:off x="1300390" y="1981200"/>
            <a:ext cx="6543220" cy="4678362"/>
          </a:xfrm>
          <a:prstGeom prst="rect">
            <a:avLst/>
          </a:prstGeom>
        </p:spPr>
      </p:pic>
    </p:spTree>
    <p:extLst>
      <p:ext uri="{BB962C8B-B14F-4D97-AF65-F5344CB8AC3E}">
        <p14:creationId xmlns:p14="http://schemas.microsoft.com/office/powerpoint/2010/main" val="1678137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MCP (</a:t>
            </a:r>
            <a:r>
              <a:rPr lang="fr-CA" dirty="0" err="1">
                <a:solidFill>
                  <a:schemeClr val="bg1"/>
                </a:solidFill>
              </a:rPr>
              <a:t>cont</a:t>
            </a:r>
            <a:r>
              <a:rPr lang="fr-CA" dirty="0">
                <a:solidFill>
                  <a:schemeClr val="bg1"/>
                </a:solidFill>
              </a:rPr>
              <a:t>.)</a:t>
            </a:r>
          </a:p>
        </p:txBody>
      </p:sp>
      <p:pic>
        <p:nvPicPr>
          <p:cNvPr id="6" name="Picture 5">
            <a:extLst>
              <a:ext uri="{FF2B5EF4-FFF2-40B4-BE49-F238E27FC236}">
                <a16:creationId xmlns:a16="http://schemas.microsoft.com/office/drawing/2014/main" id="{1DD2D3E7-E42D-491B-8DAE-624C23F5C0B7}"/>
              </a:ext>
            </a:extLst>
          </p:cNvPr>
          <p:cNvPicPr>
            <a:picLocks noChangeAspect="1"/>
          </p:cNvPicPr>
          <p:nvPr/>
        </p:nvPicPr>
        <p:blipFill>
          <a:blip r:embed="rId3"/>
          <a:stretch>
            <a:fillRect/>
          </a:stretch>
        </p:blipFill>
        <p:spPr>
          <a:xfrm>
            <a:off x="1114425" y="3541062"/>
            <a:ext cx="6067425" cy="3240738"/>
          </a:xfrm>
          <a:prstGeom prst="rect">
            <a:avLst/>
          </a:prstGeom>
        </p:spPr>
      </p:pic>
      <p:pic>
        <p:nvPicPr>
          <p:cNvPr id="7" name="Picture 6">
            <a:extLst>
              <a:ext uri="{FF2B5EF4-FFF2-40B4-BE49-F238E27FC236}">
                <a16:creationId xmlns:a16="http://schemas.microsoft.com/office/drawing/2014/main" id="{C23FEB0E-3EA6-4B94-AFDF-327F6DB48871}"/>
              </a:ext>
            </a:extLst>
          </p:cNvPr>
          <p:cNvPicPr>
            <a:picLocks noChangeAspect="1"/>
          </p:cNvPicPr>
          <p:nvPr/>
        </p:nvPicPr>
        <p:blipFill>
          <a:blip r:embed="rId4"/>
          <a:stretch>
            <a:fillRect/>
          </a:stretch>
        </p:blipFill>
        <p:spPr>
          <a:xfrm>
            <a:off x="1114425" y="1940862"/>
            <a:ext cx="6353175" cy="1814020"/>
          </a:xfrm>
          <a:prstGeom prst="rect">
            <a:avLst/>
          </a:prstGeom>
        </p:spPr>
      </p:pic>
    </p:spTree>
    <p:extLst>
      <p:ext uri="{BB962C8B-B14F-4D97-AF65-F5344CB8AC3E}">
        <p14:creationId xmlns:p14="http://schemas.microsoft.com/office/powerpoint/2010/main" val="827372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Concepts</a:t>
            </a:r>
          </a:p>
        </p:txBody>
      </p:sp>
      <p:sp>
        <p:nvSpPr>
          <p:cNvPr id="4099" name="Espace réservé du contenu 4"/>
          <p:cNvSpPr>
            <a:spLocks noGrp="1"/>
          </p:cNvSpPr>
          <p:nvPr>
            <p:ph idx="1"/>
          </p:nvPr>
        </p:nvSpPr>
        <p:spPr>
          <a:xfrm>
            <a:off x="228600" y="2133600"/>
            <a:ext cx="8686800" cy="1447800"/>
          </a:xfrm>
        </p:spPr>
        <p:txBody>
          <a:bodyPr/>
          <a:lstStyle/>
          <a:p>
            <a:r>
              <a:rPr lang="en-US" sz="1400" b="1" dirty="0">
                <a:solidFill>
                  <a:srgbClr val="3C5790"/>
                </a:solidFill>
              </a:rPr>
              <a:t>Models</a:t>
            </a:r>
          </a:p>
          <a:p>
            <a:r>
              <a:rPr lang="en-US" sz="1400" dirty="0">
                <a:solidFill>
                  <a:srgbClr val="3C5790"/>
                </a:solidFill>
              </a:rPr>
              <a:t>AI models are algorithms designed to process and generate information, often mimicking human cognitive functions.</a:t>
            </a:r>
          </a:p>
          <a:p>
            <a:r>
              <a:rPr lang="en-US" sz="1400" dirty="0">
                <a:solidFill>
                  <a:srgbClr val="3C5790"/>
                </a:solidFill>
              </a:rPr>
              <a:t>There are many different types of AI models, each suited for a specific use case. </a:t>
            </a:r>
          </a:p>
          <a:p>
            <a:r>
              <a:rPr lang="en-US" sz="1400" dirty="0">
                <a:solidFill>
                  <a:srgbClr val="3C5790"/>
                </a:solidFill>
              </a:rPr>
              <a:t>Spring AI currently supports models that process input and output as language, image, and audio. </a:t>
            </a:r>
            <a:endParaRPr lang="fr-CA" sz="1400" dirty="0">
              <a:solidFill>
                <a:srgbClr val="3C5790"/>
              </a:solidFill>
            </a:endParaRPr>
          </a:p>
        </p:txBody>
      </p:sp>
      <p:pic>
        <p:nvPicPr>
          <p:cNvPr id="3" name="Picture 2">
            <a:extLst>
              <a:ext uri="{FF2B5EF4-FFF2-40B4-BE49-F238E27FC236}">
                <a16:creationId xmlns:a16="http://schemas.microsoft.com/office/drawing/2014/main" id="{9A3CA513-115C-44AF-8C30-1602E7DC134D}"/>
              </a:ext>
            </a:extLst>
          </p:cNvPr>
          <p:cNvPicPr>
            <a:picLocks noChangeAspect="1"/>
          </p:cNvPicPr>
          <p:nvPr/>
        </p:nvPicPr>
        <p:blipFill>
          <a:blip r:embed="rId3"/>
          <a:stretch>
            <a:fillRect/>
          </a:stretch>
        </p:blipFill>
        <p:spPr>
          <a:xfrm>
            <a:off x="2133600" y="3657600"/>
            <a:ext cx="4733012" cy="2647950"/>
          </a:xfrm>
          <a:prstGeom prst="rect">
            <a:avLst/>
          </a:prstGeom>
        </p:spPr>
      </p:pic>
    </p:spTree>
    <p:extLst>
      <p:ext uri="{BB962C8B-B14F-4D97-AF65-F5344CB8AC3E}">
        <p14:creationId xmlns:p14="http://schemas.microsoft.com/office/powerpoint/2010/main" val="27144349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MCP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057400"/>
            <a:ext cx="8686800" cy="2514600"/>
          </a:xfrm>
        </p:spPr>
        <p:txBody>
          <a:bodyPr/>
          <a:lstStyle/>
          <a:p>
            <a:r>
              <a:rPr lang="en-US" sz="1400" dirty="0">
                <a:solidFill>
                  <a:srgbClr val="3C5790"/>
                </a:solidFill>
              </a:rPr>
              <a:t>To start the MCP Server developed with Spring AI we need to use the following command::</a:t>
            </a:r>
          </a:p>
          <a:p>
            <a:r>
              <a:rPr lang="en-US" sz="1400" i="1" dirty="0">
                <a:solidFill>
                  <a:srgbClr val="3C5790"/>
                </a:solidFill>
              </a:rPr>
              <a:t>java -</a:t>
            </a:r>
            <a:r>
              <a:rPr lang="en-US" sz="1400" i="1" dirty="0" err="1">
                <a:solidFill>
                  <a:srgbClr val="3C5790"/>
                </a:solidFill>
              </a:rPr>
              <a:t>Dspring.ai.mcp.server.stdio</a:t>
            </a:r>
            <a:r>
              <a:rPr lang="en-US" sz="1400" i="1" dirty="0">
                <a:solidFill>
                  <a:srgbClr val="3C5790"/>
                </a:solidFill>
              </a:rPr>
              <a:t>=true </a:t>
            </a:r>
            <a:r>
              <a:rPr lang="en-US" sz="1400" i="1" dirty="0" err="1">
                <a:solidFill>
                  <a:srgbClr val="3C5790"/>
                </a:solidFill>
              </a:rPr>
              <a:t>Dspring.main.web</a:t>
            </a:r>
            <a:r>
              <a:rPr lang="en-US" sz="1400" i="1" dirty="0">
                <a:solidFill>
                  <a:srgbClr val="3C5790"/>
                </a:solidFill>
              </a:rPr>
              <a:t>-application-type=none -</a:t>
            </a:r>
            <a:r>
              <a:rPr lang="en-US" sz="1400" i="1" dirty="0" err="1">
                <a:solidFill>
                  <a:srgbClr val="3C5790"/>
                </a:solidFill>
              </a:rPr>
              <a:t>Dspring.main.banner</a:t>
            </a:r>
            <a:r>
              <a:rPr lang="en-US" sz="1400" i="1" dirty="0">
                <a:solidFill>
                  <a:srgbClr val="3C5790"/>
                </a:solidFill>
              </a:rPr>
              <a:t>-mode=off -</a:t>
            </a:r>
            <a:r>
              <a:rPr lang="en-US" sz="1400" i="1" dirty="0" err="1">
                <a:solidFill>
                  <a:srgbClr val="3C5790"/>
                </a:solidFill>
              </a:rPr>
              <a:t>Dlogging.level.root</a:t>
            </a:r>
            <a:r>
              <a:rPr lang="en-US" sz="1400" i="1" dirty="0">
                <a:solidFill>
                  <a:srgbClr val="3C5790"/>
                </a:solidFill>
              </a:rPr>
              <a:t>=OFF -jar target/weather-mcp-server-0.0.1-SNAPSHOT.jar</a:t>
            </a:r>
          </a:p>
          <a:p>
            <a:r>
              <a:rPr lang="en-US" sz="1400" dirty="0">
                <a:solidFill>
                  <a:srgbClr val="3C5790"/>
                </a:solidFill>
              </a:rPr>
              <a:t>This will start the Weather Spring application in </a:t>
            </a:r>
            <a:r>
              <a:rPr lang="en-US" sz="1400" b="1" dirty="0">
                <a:solidFill>
                  <a:srgbClr val="3C5790"/>
                </a:solidFill>
              </a:rPr>
              <a:t>STDIO</a:t>
            </a:r>
            <a:r>
              <a:rPr lang="en-US" sz="1400" dirty="0">
                <a:solidFill>
                  <a:srgbClr val="3C5790"/>
                </a:solidFill>
              </a:rPr>
              <a:t> mode. </a:t>
            </a:r>
          </a:p>
          <a:p>
            <a:r>
              <a:rPr lang="en-US" sz="1400" dirty="0">
                <a:solidFill>
                  <a:srgbClr val="3C5790"/>
                </a:solidFill>
              </a:rPr>
              <a:t>By default the microservice starts in </a:t>
            </a:r>
            <a:r>
              <a:rPr lang="en-US" sz="1400" b="1" dirty="0" err="1">
                <a:solidFill>
                  <a:srgbClr val="3C5790"/>
                </a:solidFill>
              </a:rPr>
              <a:t>WebMVC</a:t>
            </a:r>
            <a:r>
              <a:rPr lang="en-US" sz="1400" dirty="0">
                <a:solidFill>
                  <a:srgbClr val="3C5790"/>
                </a:solidFill>
              </a:rPr>
              <a:t> </a:t>
            </a:r>
            <a:r>
              <a:rPr lang="en-US" sz="1400" b="1" dirty="0">
                <a:solidFill>
                  <a:srgbClr val="3C5790"/>
                </a:solidFill>
              </a:rPr>
              <a:t>SSE</a:t>
            </a:r>
            <a:r>
              <a:rPr lang="en-US" sz="1400" dirty="0">
                <a:solidFill>
                  <a:srgbClr val="3C5790"/>
                </a:solidFill>
              </a:rPr>
              <a:t> mode.</a:t>
            </a:r>
          </a:p>
        </p:txBody>
      </p:sp>
    </p:spTree>
    <p:extLst>
      <p:ext uri="{BB962C8B-B14F-4D97-AF65-F5344CB8AC3E}">
        <p14:creationId xmlns:p14="http://schemas.microsoft.com/office/powerpoint/2010/main" val="10042924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MCP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057400"/>
            <a:ext cx="8686800" cy="381000"/>
          </a:xfrm>
        </p:spPr>
        <p:txBody>
          <a:bodyPr/>
          <a:lstStyle/>
          <a:p>
            <a:r>
              <a:rPr lang="en-US" sz="1400" dirty="0">
                <a:solidFill>
                  <a:srgbClr val="3C5790"/>
                </a:solidFill>
              </a:rPr>
              <a:t>We can test the MCP server by using a MCP client</a:t>
            </a:r>
            <a:endParaRPr lang="fr-CA" sz="1400" dirty="0">
              <a:solidFill>
                <a:srgbClr val="3C5790"/>
              </a:solidFill>
            </a:endParaRPr>
          </a:p>
        </p:txBody>
      </p:sp>
      <p:pic>
        <p:nvPicPr>
          <p:cNvPr id="4" name="Picture 3">
            <a:extLst>
              <a:ext uri="{FF2B5EF4-FFF2-40B4-BE49-F238E27FC236}">
                <a16:creationId xmlns:a16="http://schemas.microsoft.com/office/drawing/2014/main" id="{BA606624-B542-424C-8465-2F231E4009B9}"/>
              </a:ext>
            </a:extLst>
          </p:cNvPr>
          <p:cNvPicPr>
            <a:picLocks noChangeAspect="1"/>
          </p:cNvPicPr>
          <p:nvPr/>
        </p:nvPicPr>
        <p:blipFill>
          <a:blip r:embed="rId3"/>
          <a:stretch>
            <a:fillRect/>
          </a:stretch>
        </p:blipFill>
        <p:spPr>
          <a:xfrm>
            <a:off x="990600" y="2514600"/>
            <a:ext cx="7267575" cy="3886200"/>
          </a:xfrm>
          <a:prstGeom prst="rect">
            <a:avLst/>
          </a:prstGeom>
        </p:spPr>
      </p:pic>
    </p:spTree>
    <p:extLst>
      <p:ext uri="{BB962C8B-B14F-4D97-AF65-F5344CB8AC3E}">
        <p14:creationId xmlns:p14="http://schemas.microsoft.com/office/powerpoint/2010/main" val="27897033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Conclusion</a:t>
            </a:r>
          </a:p>
        </p:txBody>
      </p:sp>
      <p:sp>
        <p:nvSpPr>
          <p:cNvPr id="4099" name="Espace réservé du contenu 4"/>
          <p:cNvSpPr>
            <a:spLocks noGrp="1"/>
          </p:cNvSpPr>
          <p:nvPr>
            <p:ph idx="1"/>
          </p:nvPr>
        </p:nvSpPr>
        <p:spPr>
          <a:xfrm>
            <a:off x="228600" y="2133600"/>
            <a:ext cx="8686800" cy="2590800"/>
          </a:xfrm>
        </p:spPr>
        <p:txBody>
          <a:bodyPr/>
          <a:lstStyle/>
          <a:p>
            <a:r>
              <a:rPr lang="en-US" sz="1400" b="1" dirty="0">
                <a:solidFill>
                  <a:srgbClr val="3C5790"/>
                </a:solidFill>
              </a:rPr>
              <a:t>Pros</a:t>
            </a:r>
            <a:r>
              <a:rPr lang="en-US" sz="1400" dirty="0">
                <a:solidFill>
                  <a:srgbClr val="3C5790"/>
                </a:solidFill>
              </a:rPr>
              <a:t>:</a:t>
            </a:r>
          </a:p>
          <a:p>
            <a:pPr lvl="1"/>
            <a:r>
              <a:rPr lang="en-US" sz="1200" dirty="0">
                <a:solidFill>
                  <a:srgbClr val="3C5790"/>
                </a:solidFill>
              </a:rPr>
              <a:t>Seamless integration</a:t>
            </a:r>
          </a:p>
          <a:p>
            <a:pPr lvl="1"/>
            <a:r>
              <a:rPr lang="en-US" sz="1200" dirty="0">
                <a:solidFill>
                  <a:srgbClr val="3C5790"/>
                </a:solidFill>
              </a:rPr>
              <a:t>Unified AI API</a:t>
            </a:r>
          </a:p>
          <a:p>
            <a:pPr lvl="1"/>
            <a:r>
              <a:rPr lang="en-US" sz="1200" dirty="0">
                <a:solidFill>
                  <a:srgbClr val="3C5790"/>
                </a:solidFill>
              </a:rPr>
              <a:t>Ease of development</a:t>
            </a:r>
          </a:p>
          <a:p>
            <a:pPr lvl="1"/>
            <a:r>
              <a:rPr lang="en-US" sz="1200" dirty="0">
                <a:solidFill>
                  <a:srgbClr val="3C5790"/>
                </a:solidFill>
              </a:rPr>
              <a:t>Extensibility</a:t>
            </a:r>
          </a:p>
          <a:p>
            <a:r>
              <a:rPr lang="en-US" sz="1400" b="1" dirty="0">
                <a:solidFill>
                  <a:srgbClr val="3C5790"/>
                </a:solidFill>
              </a:rPr>
              <a:t>Cons</a:t>
            </a:r>
            <a:r>
              <a:rPr lang="en-US" sz="1400" dirty="0">
                <a:solidFill>
                  <a:srgbClr val="3C5790"/>
                </a:solidFill>
              </a:rPr>
              <a:t>:</a:t>
            </a:r>
          </a:p>
          <a:p>
            <a:pPr lvl="1"/>
            <a:r>
              <a:rPr lang="en-US" sz="1200" dirty="0">
                <a:solidFill>
                  <a:srgbClr val="3C5790"/>
                </a:solidFill>
              </a:rPr>
              <a:t>Learning Curve</a:t>
            </a:r>
          </a:p>
          <a:p>
            <a:pPr lvl="1"/>
            <a:r>
              <a:rPr lang="en-US" sz="1200" dirty="0">
                <a:solidFill>
                  <a:srgbClr val="3C5790"/>
                </a:solidFill>
              </a:rPr>
              <a:t>Requires setup</a:t>
            </a:r>
          </a:p>
          <a:p>
            <a:pPr lvl="1"/>
            <a:r>
              <a:rPr lang="en-US" sz="1200" dirty="0">
                <a:solidFill>
                  <a:srgbClr val="3C5790"/>
                </a:solidFill>
              </a:rPr>
              <a:t>Resource intensive</a:t>
            </a:r>
          </a:p>
        </p:txBody>
      </p:sp>
    </p:spTree>
    <p:extLst>
      <p:ext uri="{BB962C8B-B14F-4D97-AF65-F5344CB8AC3E}">
        <p14:creationId xmlns:p14="http://schemas.microsoft.com/office/powerpoint/2010/main" val="24222689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solidFill>
              </a:rPr>
              <a:t>https://spring.io/projects/spring-ai</a:t>
            </a:r>
          </a:p>
          <a:p>
            <a:r>
              <a:rPr lang="en-US" sz="1600" dirty="0">
                <a:solidFill>
                  <a:schemeClr val="bg1"/>
                </a:solidFill>
              </a:rPr>
              <a:t>Udemy – A step by step guide to master Spring AI</a:t>
            </a:r>
          </a:p>
          <a:p>
            <a:r>
              <a:rPr lang="en-US" sz="1600" dirty="0">
                <a:solidFill>
                  <a:schemeClr val="bg1"/>
                </a:solidFill>
              </a:rPr>
              <a:t>Udemy – MCP Crash Course Complete Model Context Protocol in a Day</a:t>
            </a:r>
          </a:p>
          <a:p>
            <a:r>
              <a:rPr lang="en-US" sz="1600" dirty="0">
                <a:solidFill>
                  <a:schemeClr val="bg1"/>
                </a:solidFill>
              </a:rPr>
              <a:t>https://github.com/spring-ai-community/awesome-spring-ai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Concepts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438400"/>
          </a:xfrm>
        </p:spPr>
        <p:txBody>
          <a:bodyPr/>
          <a:lstStyle/>
          <a:p>
            <a:r>
              <a:rPr lang="en-US" sz="1400" b="1" dirty="0">
                <a:solidFill>
                  <a:srgbClr val="3C5790"/>
                </a:solidFill>
              </a:rPr>
              <a:t>Prompts</a:t>
            </a:r>
          </a:p>
          <a:p>
            <a:r>
              <a:rPr lang="en-US" sz="1400" dirty="0">
                <a:solidFill>
                  <a:srgbClr val="3C5790"/>
                </a:solidFill>
              </a:rPr>
              <a:t>Prompts serve as the foundation for the language-based inputs that guide an AI model to produce specific outputs.</a:t>
            </a:r>
          </a:p>
          <a:p>
            <a:r>
              <a:rPr lang="en-US" sz="1400" dirty="0">
                <a:solidFill>
                  <a:srgbClr val="3C5790"/>
                </a:solidFill>
              </a:rPr>
              <a:t>Crafting effective prompts is both an art and a science. Such is the importance of this interaction style that the term "Prompt Engineering" has emerged as its own discipline. </a:t>
            </a:r>
          </a:p>
          <a:p>
            <a:r>
              <a:rPr lang="en-US" sz="1400" dirty="0">
                <a:solidFill>
                  <a:srgbClr val="3C5790"/>
                </a:solidFill>
              </a:rPr>
              <a:t>There is a burgeoning collection of techniques that improve the effectiveness of prompts. Investing time in crafting a prompt can drastically improve the resulting output.</a:t>
            </a:r>
          </a:p>
          <a:p>
            <a:r>
              <a:rPr lang="en-US" sz="1400" dirty="0">
                <a:solidFill>
                  <a:srgbClr val="3C5790"/>
                </a:solidFill>
              </a:rPr>
              <a:t>Sharing prompts has become a communal practice, and there is active academic research being done on this subject. </a:t>
            </a:r>
            <a:endParaRPr lang="fr-CA" sz="1400" dirty="0">
              <a:solidFill>
                <a:srgbClr val="3C5790"/>
              </a:solidFill>
            </a:endParaRPr>
          </a:p>
        </p:txBody>
      </p:sp>
    </p:spTree>
    <p:extLst>
      <p:ext uri="{BB962C8B-B14F-4D97-AF65-F5344CB8AC3E}">
        <p14:creationId xmlns:p14="http://schemas.microsoft.com/office/powerpoint/2010/main" val="142501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Concepts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981200"/>
          </a:xfrm>
        </p:spPr>
        <p:txBody>
          <a:bodyPr/>
          <a:lstStyle/>
          <a:p>
            <a:r>
              <a:rPr lang="en-US" sz="1400" b="1" dirty="0">
                <a:solidFill>
                  <a:srgbClr val="3C5790"/>
                </a:solidFill>
              </a:rPr>
              <a:t>Prompt Templates</a:t>
            </a:r>
          </a:p>
          <a:p>
            <a:r>
              <a:rPr lang="en-US" sz="1400" dirty="0">
                <a:solidFill>
                  <a:srgbClr val="3C5790"/>
                </a:solidFill>
              </a:rPr>
              <a:t>Creating effective prompts involves establishing the context of the request and substituting parts of the request with values specific to the user’s input.</a:t>
            </a:r>
          </a:p>
          <a:p>
            <a:r>
              <a:rPr lang="en-US" sz="1400" dirty="0">
                <a:solidFill>
                  <a:srgbClr val="3C5790"/>
                </a:solidFill>
              </a:rPr>
              <a:t>This process uses traditional text-based template engines for prompt creation and management.</a:t>
            </a:r>
          </a:p>
          <a:p>
            <a:r>
              <a:rPr lang="en-US" sz="1400" dirty="0">
                <a:solidFill>
                  <a:srgbClr val="3C5790"/>
                </a:solidFill>
              </a:rPr>
              <a:t>In Spring AI, prompt templates can be likened to the "View" in Spring MVC architecture. A model object, typically a </a:t>
            </a:r>
            <a:r>
              <a:rPr lang="en-US" sz="1400" dirty="0" err="1">
                <a:solidFill>
                  <a:srgbClr val="3C5790"/>
                </a:solidFill>
              </a:rPr>
              <a:t>java.util.Map</a:t>
            </a:r>
            <a:r>
              <a:rPr lang="en-US" sz="1400" dirty="0">
                <a:solidFill>
                  <a:srgbClr val="3C5790"/>
                </a:solidFill>
              </a:rPr>
              <a:t>, is provided to populate placeholders within the template. The "rendered" string becomes the content of the prompt supplied to the AI model.</a:t>
            </a:r>
          </a:p>
          <a:p>
            <a:endParaRPr lang="en-US" sz="1400" dirty="0">
              <a:solidFill>
                <a:srgbClr val="3C5790"/>
              </a:solidFill>
            </a:endParaRPr>
          </a:p>
          <a:p>
            <a:endParaRPr lang="en-US" sz="1400" dirty="0">
              <a:solidFill>
                <a:srgbClr val="3C5790"/>
              </a:solidFill>
            </a:endParaRPr>
          </a:p>
          <a:p>
            <a:endParaRPr lang="en-US" sz="1400" dirty="0">
              <a:solidFill>
                <a:srgbClr val="3C5790"/>
              </a:solidFill>
            </a:endParaRPr>
          </a:p>
          <a:p>
            <a:endParaRPr lang="en-US" sz="1400" dirty="0">
              <a:solidFill>
                <a:srgbClr val="3C5790"/>
              </a:solidFill>
            </a:endParaRPr>
          </a:p>
          <a:p>
            <a:endParaRPr lang="en-US" sz="1400" dirty="0">
              <a:solidFill>
                <a:srgbClr val="3C5790"/>
              </a:solidFill>
            </a:endParaRPr>
          </a:p>
          <a:p>
            <a:endParaRPr lang="en-US" sz="1400" dirty="0">
              <a:solidFill>
                <a:srgbClr val="3C5790"/>
              </a:solidFill>
            </a:endParaRPr>
          </a:p>
          <a:p>
            <a:endParaRPr lang="en-US" sz="1400" dirty="0">
              <a:solidFill>
                <a:srgbClr val="3C5790"/>
              </a:solidFill>
            </a:endParaRPr>
          </a:p>
          <a:p>
            <a:endParaRPr lang="fr-CA" sz="1400" dirty="0">
              <a:solidFill>
                <a:srgbClr val="3C5790"/>
              </a:solidFill>
            </a:endParaRPr>
          </a:p>
        </p:txBody>
      </p:sp>
      <p:pic>
        <p:nvPicPr>
          <p:cNvPr id="3" name="Picture 2">
            <a:extLst>
              <a:ext uri="{FF2B5EF4-FFF2-40B4-BE49-F238E27FC236}">
                <a16:creationId xmlns:a16="http://schemas.microsoft.com/office/drawing/2014/main" id="{0987BF8D-8E91-423F-8EC4-E494E448B869}"/>
              </a:ext>
            </a:extLst>
          </p:cNvPr>
          <p:cNvPicPr>
            <a:picLocks noChangeAspect="1"/>
          </p:cNvPicPr>
          <p:nvPr/>
        </p:nvPicPr>
        <p:blipFill>
          <a:blip r:embed="rId3"/>
          <a:stretch>
            <a:fillRect/>
          </a:stretch>
        </p:blipFill>
        <p:spPr>
          <a:xfrm>
            <a:off x="2209800" y="4648200"/>
            <a:ext cx="5048250" cy="1038225"/>
          </a:xfrm>
          <a:prstGeom prst="rect">
            <a:avLst/>
          </a:prstGeom>
        </p:spPr>
      </p:pic>
    </p:spTree>
    <p:extLst>
      <p:ext uri="{BB962C8B-B14F-4D97-AF65-F5344CB8AC3E}">
        <p14:creationId xmlns:p14="http://schemas.microsoft.com/office/powerpoint/2010/main" val="535200234"/>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21202</TotalTime>
  <Words>4736</Words>
  <Application>Microsoft Office PowerPoint</Application>
  <PresentationFormat>On-screen Show (4:3)</PresentationFormat>
  <Paragraphs>334</Paragraphs>
  <Slides>73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73</vt:i4>
      </vt:variant>
    </vt:vector>
  </HeadingPairs>
  <TitlesOfParts>
    <vt:vector size="76" baseType="lpstr">
      <vt:lpstr>Arial</vt:lpstr>
      <vt:lpstr>Calibri</vt:lpstr>
      <vt:lpstr>143</vt:lpstr>
      <vt:lpstr>Spring AI</vt:lpstr>
      <vt:lpstr>Contents</vt:lpstr>
      <vt:lpstr>What is Spring AI?</vt:lpstr>
      <vt:lpstr>History</vt:lpstr>
      <vt:lpstr>Features</vt:lpstr>
      <vt:lpstr>Goals</vt:lpstr>
      <vt:lpstr>Concepts</vt:lpstr>
      <vt:lpstr>Concepts (cont.)</vt:lpstr>
      <vt:lpstr>Concepts (cont.)</vt:lpstr>
      <vt:lpstr>Concepts (cont.)</vt:lpstr>
      <vt:lpstr>Concepts (cont.)</vt:lpstr>
      <vt:lpstr>Concepts (cont.)</vt:lpstr>
      <vt:lpstr>Concepts (cont.)</vt:lpstr>
      <vt:lpstr>Concepts (cont.)</vt:lpstr>
      <vt:lpstr>Concepts (cont.)</vt:lpstr>
      <vt:lpstr>Concepts (cont.)</vt:lpstr>
      <vt:lpstr>Concepts (cont.)</vt:lpstr>
      <vt:lpstr>Core</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ChatMemory</vt:lpstr>
      <vt:lpstr>ChatMemory (cont.)</vt:lpstr>
      <vt:lpstr>ChatMemory (cont.)</vt:lpstr>
      <vt:lpstr>Tool Calling</vt:lpstr>
      <vt:lpstr>Tool Calling (cont.)</vt:lpstr>
      <vt:lpstr>Tool Calling (cont.)</vt:lpstr>
      <vt:lpstr>Tool Calling (cont.)</vt:lpstr>
      <vt:lpstr>Tool Calling (cont.)</vt:lpstr>
      <vt:lpstr>VectorStore</vt:lpstr>
      <vt:lpstr>VectorStore (cont.)</vt:lpstr>
      <vt:lpstr>VectorStore (cont.)</vt:lpstr>
      <vt:lpstr>VectorStore (cont.)</vt:lpstr>
      <vt:lpstr>VectorStore (cont.)</vt:lpstr>
      <vt:lpstr>VectorStore (cont.)</vt:lpstr>
      <vt:lpstr>VectorStore (cont.)</vt:lpstr>
      <vt:lpstr>VectorStore (cont.)</vt:lpstr>
      <vt:lpstr>VectorStore (cont.)</vt:lpstr>
      <vt:lpstr>MCP</vt:lpstr>
      <vt:lpstr>MCP (cont.)</vt:lpstr>
      <vt:lpstr>MCP (cont.)</vt:lpstr>
      <vt:lpstr>MCP (cont.)</vt:lpstr>
      <vt:lpstr>MCP (cont.)</vt:lpstr>
      <vt:lpstr>MCP (cont.)</vt:lpstr>
      <vt:lpstr>MCP (cont.)</vt:lpstr>
      <vt:lpstr>MCP (cont.)</vt:lpstr>
      <vt:lpstr>MCP (cont.)</vt:lpstr>
      <vt:lpstr>MCP (cont.)</vt:lpstr>
      <vt:lpstr>MCP (cont.)</vt:lpstr>
      <vt:lpstr>MCP (cont.)</vt:lpstr>
      <vt:lpstr>MCP (cont.)</vt:lpstr>
      <vt:lpstr>MCP (cont.)</vt:lpstr>
      <vt:lpstr>Conclusion</vt:lpstr>
      <vt:lpstr>Bibliography</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1 2</cp:lastModifiedBy>
  <cp:revision>1125</cp:revision>
  <dcterms:created xsi:type="dcterms:W3CDTF">2012-04-12T06:19:17Z</dcterms:created>
  <dcterms:modified xsi:type="dcterms:W3CDTF">2025-09-10T07:27:32Z</dcterms:modified>
</cp:coreProperties>
</file>