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05" r:id="rId5"/>
    <p:sldId id="414" r:id="rId6"/>
    <p:sldId id="415" r:id="rId7"/>
    <p:sldId id="406" r:id="rId8"/>
    <p:sldId id="407" r:id="rId9"/>
    <p:sldId id="408" r:id="rId10"/>
    <p:sldId id="416" r:id="rId11"/>
    <p:sldId id="417" r:id="rId12"/>
    <p:sldId id="409" r:id="rId13"/>
    <p:sldId id="410" r:id="rId14"/>
    <p:sldId id="411" r:id="rId15"/>
    <p:sldId id="412" r:id="rId16"/>
    <p:sldId id="413" r:id="rId17"/>
    <p:sldId id="418" r:id="rId18"/>
    <p:sldId id="419" r:id="rId19"/>
    <p:sldId id="420" r:id="rId20"/>
    <p:sldId id="421" r:id="rId21"/>
    <p:sldId id="422" r:id="rId22"/>
    <p:sldId id="404" r:id="rId23"/>
    <p:sldId id="424" r:id="rId24"/>
    <p:sldId id="425" r:id="rId25"/>
    <p:sldId id="426" r:id="rId26"/>
    <p:sldId id="389" r:id="rId27"/>
    <p:sldId id="259" r:id="rId2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85" d="100"/>
          <a:sy n="85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14/07/2016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14/07/2016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14/07/2016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14/07/2016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14/07/2016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14/07/2016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14/07/2016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14/07/2016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14/07/2016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14/07/2016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14/07/2016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14/07/2016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Drools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Drools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6670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The special characters, # or //, can be used to mark single-line comments.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Global</a:t>
            </a:r>
            <a:r>
              <a:rPr lang="en-US" sz="1600" dirty="0">
                <a:solidFill>
                  <a:srgbClr val="3C5790"/>
                </a:solidFill>
              </a:rPr>
              <a:t> </a:t>
            </a:r>
            <a:r>
              <a:rPr lang="en-US" sz="1600" b="1" dirty="0">
                <a:solidFill>
                  <a:srgbClr val="3C5790"/>
                </a:solidFill>
              </a:rPr>
              <a:t>variables</a:t>
            </a:r>
            <a:r>
              <a:rPr lang="en-US" sz="1600" dirty="0">
                <a:solidFill>
                  <a:srgbClr val="3C5790"/>
                </a:solidFill>
              </a:rPr>
              <a:t> are variables assigned to a session. They can be used for various reasons as follows: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For input parameters (for example, constant values that can be customized from session to session).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For output parameters (for example, reporting—a rule could write some message to a global report variable).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Entry points for services such as logging, which can be used within rules.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Functions</a:t>
            </a:r>
            <a:r>
              <a:rPr lang="en-US" sz="1600" dirty="0">
                <a:solidFill>
                  <a:srgbClr val="3C5790"/>
                </a:solidFill>
              </a:rPr>
              <a:t> are a convenience feature. They can be used in conditions and consequences. Functions represent an alternative to the utility/helper classes.</a:t>
            </a:r>
          </a:p>
        </p:txBody>
      </p:sp>
    </p:spTree>
    <p:extLst>
      <p:ext uri="{BB962C8B-B14F-4D97-AF65-F5344CB8AC3E}">
        <p14:creationId xmlns:p14="http://schemas.microsoft.com/office/powerpoint/2010/main" val="427196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Drools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6670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Dialect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dialect specifies the syntax used in any code expression that is in a condition or in a consequence.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default value is Java.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Drools currently supports one more dialect called MVEL. 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Salience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Salience is a very important feature of Rule Syntax.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Salience is used by the conflict resolution strategy to decide which rule to fire first.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By default, it is the main criterion.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default salience value is 0. </a:t>
            </a:r>
          </a:p>
        </p:txBody>
      </p:sp>
    </p:spTree>
    <p:extLst>
      <p:ext uri="{BB962C8B-B14F-4D97-AF65-F5344CB8AC3E}">
        <p14:creationId xmlns:p14="http://schemas.microsoft.com/office/powerpoint/2010/main" val="145923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Drools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Rules</a:t>
            </a:r>
            <a:r>
              <a:rPr lang="fr-C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2098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Drools can work with all the native Java types and more.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Rule imports have the same functions as standard Java imports.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A package is a group of related rules.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Dialect specifies the syntax used in any code expression.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Drools supports following dialects: </a:t>
            </a:r>
            <a:r>
              <a:rPr lang="en-US" sz="1600" b="1" dirty="0" err="1">
                <a:solidFill>
                  <a:srgbClr val="3C5790"/>
                </a:solidFill>
              </a:rPr>
              <a:t>mvel</a:t>
            </a:r>
            <a:r>
              <a:rPr lang="en-US" sz="1600" dirty="0">
                <a:solidFill>
                  <a:srgbClr val="3C5790"/>
                </a:solidFill>
              </a:rPr>
              <a:t> and </a:t>
            </a:r>
            <a:r>
              <a:rPr lang="en-US" sz="1600" b="1" dirty="0">
                <a:solidFill>
                  <a:srgbClr val="3C5790"/>
                </a:solidFill>
              </a:rPr>
              <a:t>java</a:t>
            </a:r>
            <a:r>
              <a:rPr lang="en-US" sz="1600" dirty="0">
                <a:solidFill>
                  <a:srgbClr val="3C5790"/>
                </a:solidFill>
              </a:rPr>
              <a:t>(the default value).</a:t>
            </a:r>
          </a:p>
        </p:txBody>
      </p:sp>
    </p:spTree>
    <p:extLst>
      <p:ext uri="{BB962C8B-B14F-4D97-AF65-F5344CB8AC3E}">
        <p14:creationId xmlns:p14="http://schemas.microsoft.com/office/powerpoint/2010/main" val="398472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Drools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Rules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0480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And</a:t>
            </a:r>
            <a:r>
              <a:rPr lang="en-US" sz="1600" dirty="0">
                <a:solidFill>
                  <a:srgbClr val="3C5790"/>
                </a:solidFill>
              </a:rPr>
              <a:t> element: can be implicitly used within conditions. (Ex: Customer( name == "John", age &lt; 26 ) )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Or</a:t>
            </a:r>
            <a:r>
              <a:rPr lang="en-US" sz="1600" dirty="0">
                <a:solidFill>
                  <a:srgbClr val="3C5790"/>
                </a:solidFill>
              </a:rPr>
              <a:t> element: can be used within conditions. (Ex: Customer( name == "John" || age &lt; 26 ) )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Not</a:t>
            </a:r>
            <a:r>
              <a:rPr lang="en-US" sz="1600" dirty="0">
                <a:solidFill>
                  <a:srgbClr val="3C5790"/>
                </a:solidFill>
              </a:rPr>
              <a:t> element: matches on the nonexistence of a fact in the session. (Ex: not Account( type == </a:t>
            </a:r>
            <a:r>
              <a:rPr lang="en-US" sz="1600" dirty="0" err="1">
                <a:solidFill>
                  <a:srgbClr val="3C5790"/>
                </a:solidFill>
              </a:rPr>
              <a:t>Account.Type.SAVINGS</a:t>
            </a:r>
            <a:r>
              <a:rPr lang="en-US" sz="1600" dirty="0">
                <a:solidFill>
                  <a:srgbClr val="3C5790"/>
                </a:solidFill>
              </a:rPr>
              <a:t> ) )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Exists</a:t>
            </a:r>
            <a:r>
              <a:rPr lang="en-US" sz="1600" dirty="0">
                <a:solidFill>
                  <a:srgbClr val="3C5790"/>
                </a:solidFill>
              </a:rPr>
              <a:t> element: evaluates to true only if the rule session contains at least one instance of a given type. (Ex: exists Account( type == </a:t>
            </a:r>
            <a:r>
              <a:rPr lang="en-US" sz="1600" dirty="0" err="1">
                <a:solidFill>
                  <a:srgbClr val="3C5790"/>
                </a:solidFill>
              </a:rPr>
              <a:t>Account.Type.SAVINGS</a:t>
            </a:r>
            <a:r>
              <a:rPr lang="en-US" sz="1600" dirty="0">
                <a:solidFill>
                  <a:srgbClr val="3C5790"/>
                </a:solidFill>
              </a:rPr>
              <a:t> ) )</a:t>
            </a:r>
          </a:p>
          <a:p>
            <a:r>
              <a:rPr lang="en-US" sz="1600" b="1" dirty="0" err="1">
                <a:solidFill>
                  <a:srgbClr val="3C5790"/>
                </a:solidFill>
              </a:rPr>
              <a:t>Eval</a:t>
            </a:r>
            <a:r>
              <a:rPr lang="en-US" sz="1600" dirty="0">
                <a:solidFill>
                  <a:srgbClr val="3C5790"/>
                </a:solidFill>
              </a:rPr>
              <a:t> element: execute any dialect-specific code that returns true or false.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This</a:t>
            </a:r>
            <a:r>
              <a:rPr lang="en-US" sz="1600" dirty="0">
                <a:solidFill>
                  <a:srgbClr val="3C5790"/>
                </a:solidFill>
              </a:rPr>
              <a:t> element: refer to the current fact.</a:t>
            </a:r>
          </a:p>
          <a:p>
            <a:r>
              <a:rPr lang="en-US" sz="1600" b="1" dirty="0" err="1">
                <a:solidFill>
                  <a:srgbClr val="3C5790"/>
                </a:solidFill>
              </a:rPr>
              <a:t>MemberOf</a:t>
            </a:r>
            <a:r>
              <a:rPr lang="en-US" sz="1600" dirty="0">
                <a:solidFill>
                  <a:srgbClr val="3C5790"/>
                </a:solidFill>
              </a:rPr>
              <a:t> element tests whether an element is in a collection.</a:t>
            </a:r>
          </a:p>
        </p:txBody>
      </p:sp>
    </p:spTree>
    <p:extLst>
      <p:ext uri="{BB962C8B-B14F-4D97-AF65-F5344CB8AC3E}">
        <p14:creationId xmlns:p14="http://schemas.microsoft.com/office/powerpoint/2010/main" val="3869557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Drools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Rules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30480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Drools comes with these convenient methods for working with the current </a:t>
            </a:r>
            <a:r>
              <a:rPr lang="en-US" sz="1600" dirty="0" err="1">
                <a:solidFill>
                  <a:srgbClr val="3C5790"/>
                </a:solidFill>
              </a:rPr>
              <a:t>KnowledgeSession</a:t>
            </a:r>
            <a:r>
              <a:rPr lang="en-US" sz="16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modify:</a:t>
            </a:r>
            <a:r>
              <a:rPr lang="en-US" sz="1200" dirty="0">
                <a:solidFill>
                  <a:srgbClr val="3C5790"/>
                </a:solidFill>
              </a:rPr>
              <a:t> updates existing facts in the session.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insert:</a:t>
            </a:r>
            <a:r>
              <a:rPr lang="en-US" sz="1200" dirty="0">
                <a:solidFill>
                  <a:srgbClr val="3C5790"/>
                </a:solidFill>
              </a:rPr>
              <a:t> used for inserting new facts into the session.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retract:</a:t>
            </a:r>
            <a:r>
              <a:rPr lang="en-US" sz="1200" dirty="0">
                <a:solidFill>
                  <a:srgbClr val="3C5790"/>
                </a:solidFill>
              </a:rPr>
              <a:t> is used for removing existing facts from the session.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Rule attributes are used to modify/enhance the standard rule behavior.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All attributes are defined between the rule and when keywords.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salience</a:t>
            </a:r>
            <a:r>
              <a:rPr lang="en-US" sz="1200" dirty="0">
                <a:solidFill>
                  <a:srgbClr val="3C5790"/>
                </a:solidFill>
              </a:rPr>
              <a:t>: is used by the conflict resolution strategy to decide which rule to fire.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no-loop</a:t>
            </a:r>
            <a:r>
              <a:rPr lang="en-US" sz="1200" dirty="0">
                <a:solidFill>
                  <a:srgbClr val="3C5790"/>
                </a:solidFill>
              </a:rPr>
              <a:t>: informs the rule engine that a rule should be activated only once per matched facts.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dialect</a:t>
            </a:r>
            <a:r>
              <a:rPr lang="en-US" sz="1200" dirty="0">
                <a:solidFill>
                  <a:srgbClr val="3C5790"/>
                </a:solidFill>
              </a:rPr>
              <a:t>: specifies the dialect used</a:t>
            </a:r>
          </a:p>
        </p:txBody>
      </p:sp>
    </p:spTree>
    <p:extLst>
      <p:ext uri="{BB962C8B-B14F-4D97-AF65-F5344CB8AC3E}">
        <p14:creationId xmlns:p14="http://schemas.microsoft.com/office/powerpoint/2010/main" val="2813615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Drools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Rules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30480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Advantages of a Rule Engine: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Logic and Data Separation</a:t>
            </a:r>
          </a:p>
          <a:p>
            <a:pPr lvl="2"/>
            <a:r>
              <a:rPr lang="en-US" sz="1400" dirty="0">
                <a:solidFill>
                  <a:srgbClr val="3C5790"/>
                </a:solidFill>
              </a:rPr>
              <a:t>The data resides in the Domain Objects and the business logic resides in the Rules.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Declarative Programming</a:t>
            </a:r>
          </a:p>
          <a:p>
            <a:pPr lvl="2"/>
            <a:r>
              <a:rPr lang="en-US" sz="1400" dirty="0">
                <a:solidFill>
                  <a:srgbClr val="3C5790"/>
                </a:solidFill>
              </a:rPr>
              <a:t>Rules make it easy to express solutions to difficult problems and get the solutions verified as well. </a:t>
            </a:r>
          </a:p>
          <a:p>
            <a:pPr lvl="2"/>
            <a:r>
              <a:rPr lang="en-US" sz="1400" dirty="0">
                <a:solidFill>
                  <a:srgbClr val="3C5790"/>
                </a:solidFill>
              </a:rPr>
              <a:t>Business Analysts can easily read and verify a set of rules.</a:t>
            </a:r>
          </a:p>
          <a:p>
            <a:endParaRPr lang="en-US" sz="16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34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Drools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Rules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30480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Speed and Scalability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With the help of Drools the application becomes very scalable.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If there are frequent change requests, one can add new rules without having to modify the existing rules.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Centralization of Knowledge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By using Rules, you create a repository of knowledge (a knowledge base) which is executable.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Rules are so readable that they can also serve as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155143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Drools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Rules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14478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The decision tables are another form of human-readable rules that is useful when there are lots of similar rules with different values.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Rules that share the same conditions with different parameters can be used in a decision table.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Decision tables can be represented in an Excel spreadsheet (the .</a:t>
            </a:r>
            <a:r>
              <a:rPr lang="en-US" sz="1600" dirty="0" err="1">
                <a:solidFill>
                  <a:srgbClr val="3C5790"/>
                </a:solidFill>
              </a:rPr>
              <a:t>xls</a:t>
            </a:r>
            <a:r>
              <a:rPr lang="en-US" sz="1600" dirty="0">
                <a:solidFill>
                  <a:srgbClr val="3C5790"/>
                </a:solidFill>
              </a:rPr>
              <a:t> file) or a comma separated value (the .csv file) format. 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3505200"/>
            <a:ext cx="450951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5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Drools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Rules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28956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Every file for defining decision tables starts with a global configuration section.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configuration consists of the name-value pairs.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RuleSet</a:t>
            </a:r>
            <a:r>
              <a:rPr lang="en-US" sz="1400" dirty="0">
                <a:solidFill>
                  <a:srgbClr val="3C5790"/>
                </a:solidFill>
              </a:rPr>
              <a:t> defines the package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Import specifies the used classes, including static imported functions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Variables are used for </a:t>
            </a:r>
            <a:r>
              <a:rPr lang="en-US" sz="1400" dirty="0" err="1">
                <a:solidFill>
                  <a:srgbClr val="3C5790"/>
                </a:solidFill>
              </a:rPr>
              <a:t>globals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Notes can be any text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Functions can be used to write local functions (as in the .</a:t>
            </a:r>
            <a:r>
              <a:rPr lang="en-US" sz="1400" dirty="0" err="1">
                <a:solidFill>
                  <a:srgbClr val="3C5790"/>
                </a:solidFill>
              </a:rPr>
              <a:t>drl</a:t>
            </a:r>
            <a:r>
              <a:rPr lang="en-US" sz="1400" dirty="0">
                <a:solidFill>
                  <a:srgbClr val="3C5790"/>
                </a:solidFill>
              </a:rPr>
              <a:t> format)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Worksheet specifies the sheet to be used; by default only the first sheet is checked for rules</a:t>
            </a:r>
          </a:p>
        </p:txBody>
      </p:sp>
    </p:spTree>
    <p:extLst>
      <p:ext uri="{BB962C8B-B14F-4D97-AF65-F5344CB8AC3E}">
        <p14:creationId xmlns:p14="http://schemas.microsoft.com/office/powerpoint/2010/main" val="382663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Drools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Rules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28956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The following column types are available: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CONDITION</a:t>
            </a:r>
            <a:r>
              <a:rPr lang="en-US" sz="1600" dirty="0">
                <a:solidFill>
                  <a:srgbClr val="3C5790"/>
                </a:solidFill>
              </a:rPr>
              <a:t>: This defines a single rule condition or constraint and checks whether the following row can contain a type for this condition, and if it doesn't, then the next row must define a full condition.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ACTION</a:t>
            </a:r>
            <a:r>
              <a:rPr lang="en-US" sz="1400" dirty="0">
                <a:solidFill>
                  <a:srgbClr val="3C5790"/>
                </a:solidFill>
              </a:rPr>
              <a:t>:  This is a rule action and Drools will then assume that the next line is a method that should be called on this global/variable.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PRIORITY</a:t>
            </a:r>
            <a:r>
              <a:rPr lang="en-US" sz="1400" dirty="0">
                <a:solidFill>
                  <a:srgbClr val="3C5790"/>
                </a:solidFill>
              </a:rPr>
              <a:t>:  This is used for defining rule salience.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NAME</a:t>
            </a:r>
            <a:r>
              <a:rPr lang="en-US" sz="1400" dirty="0">
                <a:solidFill>
                  <a:srgbClr val="3C5790"/>
                </a:solidFill>
              </a:rPr>
              <a:t>:  By default, rule names are </a:t>
            </a:r>
            <a:r>
              <a:rPr lang="en-US" sz="1400" dirty="0" err="1">
                <a:solidFill>
                  <a:srgbClr val="3C5790"/>
                </a:solidFill>
              </a:rPr>
              <a:t>autogenerated</a:t>
            </a:r>
            <a:r>
              <a:rPr lang="en-US" sz="1400" dirty="0">
                <a:solidFill>
                  <a:srgbClr val="3C5790"/>
                </a:solidFill>
              </a:rPr>
              <a:t>, and NAME can be used to explicitly specify the name.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No-loop</a:t>
            </a:r>
            <a:r>
              <a:rPr lang="en-US" sz="1400" dirty="0">
                <a:solidFill>
                  <a:srgbClr val="3C5790"/>
                </a:solidFill>
              </a:rPr>
              <a:t> or </a:t>
            </a:r>
            <a:r>
              <a:rPr lang="en-US" sz="1400" b="1" dirty="0">
                <a:solidFill>
                  <a:srgbClr val="3C5790"/>
                </a:solidFill>
              </a:rPr>
              <a:t>Unloop</a:t>
            </a:r>
            <a:r>
              <a:rPr lang="en-US" sz="1400" dirty="0">
                <a:solidFill>
                  <a:srgbClr val="3C5790"/>
                </a:solidFill>
              </a:rPr>
              <a:t>: This specifies the rule No-loop attribute.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XOR-GROUP</a:t>
            </a:r>
            <a:r>
              <a:rPr lang="en-US" sz="1400" dirty="0">
                <a:solidFill>
                  <a:srgbClr val="3C5790"/>
                </a:solidFill>
              </a:rPr>
              <a:t>: This specifies the rule agenda-group.</a:t>
            </a:r>
          </a:p>
        </p:txBody>
      </p:sp>
    </p:spTree>
    <p:extLst>
      <p:ext uri="{BB962C8B-B14F-4D97-AF65-F5344CB8AC3E}">
        <p14:creationId xmlns:p14="http://schemas.microsoft.com/office/powerpoint/2010/main" val="124725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Drools</a:t>
            </a:r>
            <a:r>
              <a:rPr lang="fr-CA" sz="1600" dirty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Drools</a:t>
            </a:r>
            <a:r>
              <a:rPr lang="fr-CA" sz="1600" dirty="0">
                <a:solidFill>
                  <a:srgbClr val="3C5790"/>
                </a:solidFill>
              </a:rPr>
              <a:t> Goals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Drools</a:t>
            </a:r>
            <a:r>
              <a:rPr lang="fr-CA" sz="1600" dirty="0">
                <a:solidFill>
                  <a:srgbClr val="3C5790"/>
                </a:solidFill>
              </a:rPr>
              <a:t> Concepts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Drools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Drools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Rules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Distribution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Drools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Guvnor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Other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Rules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Engines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endParaRPr lang="fr-CA" sz="1600" dirty="0">
              <a:solidFill>
                <a:srgbClr val="3C5790"/>
              </a:solidFill>
            </a:endParaRP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Drools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Rules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28956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Advantages of a decision table: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They are easy to read and understand.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They are a very common tool used by analysts.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Refactoring can be quicker.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They provide some separation between the rules and data.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Any formatting available in a spreadsheet editor can be applied to present these data in a more readable manner 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Eclipse Drools plugin can also be used to validate a spreadsheet.</a:t>
            </a:r>
          </a:p>
        </p:txBody>
      </p:sp>
    </p:spTree>
    <p:extLst>
      <p:ext uri="{BB962C8B-B14F-4D97-AF65-F5344CB8AC3E}">
        <p14:creationId xmlns:p14="http://schemas.microsoft.com/office/powerpoint/2010/main" val="1966047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Drools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Rules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28956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Disadvantages of a decision table: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They can be difficult to debug/write these rules.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Decision tables shouldn't be used if the rules don't share many conditions.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XLS is a binary format, which makes version management more difficult.</a:t>
            </a:r>
          </a:p>
        </p:txBody>
      </p:sp>
    </p:spTree>
    <p:extLst>
      <p:ext uri="{BB962C8B-B14F-4D97-AF65-F5344CB8AC3E}">
        <p14:creationId xmlns:p14="http://schemas.microsoft.com/office/powerpoint/2010/main" val="1844865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Distribution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Guvnor</a:t>
            </a:r>
            <a:r>
              <a:rPr lang="en-US" sz="1400" dirty="0">
                <a:solidFill>
                  <a:srgbClr val="3C5790"/>
                </a:solidFill>
              </a:rPr>
              <a:t> - Business Rule Management System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Expert</a:t>
            </a:r>
            <a:r>
              <a:rPr lang="en-US" sz="1400" dirty="0">
                <a:solidFill>
                  <a:srgbClr val="3C5790"/>
                </a:solidFill>
              </a:rPr>
              <a:t> - Production Rules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Flow</a:t>
            </a:r>
            <a:r>
              <a:rPr lang="en-US" sz="1400" dirty="0">
                <a:solidFill>
                  <a:srgbClr val="3C5790"/>
                </a:solidFill>
              </a:rPr>
              <a:t> - Workflow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Fusion</a:t>
            </a:r>
            <a:r>
              <a:rPr lang="en-US" sz="1400" dirty="0">
                <a:solidFill>
                  <a:srgbClr val="3C5790"/>
                </a:solidFill>
              </a:rPr>
              <a:t> - Complex Event Processing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Drools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Guvnor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BRMS - Business Rule Management System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Centralized knowledgebase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Web-based rule authoring that can manage rules.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Versioning of rules</a:t>
            </a:r>
          </a:p>
        </p:txBody>
      </p:sp>
    </p:spTree>
    <p:extLst>
      <p:ext uri="{BB962C8B-B14F-4D97-AF65-F5344CB8AC3E}">
        <p14:creationId xmlns:p14="http://schemas.microsoft.com/office/powerpoint/2010/main" val="1519453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Drools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Guvnor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Drools supports JSR 94 standard for its business rule engine and enterprise framework for creating, maintaining of policies in an organization.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main roles of people who would use Guvnor are: Business Analyst, Rule expert, Developer, Administrators </a:t>
            </a:r>
          </a:p>
        </p:txBody>
      </p:sp>
    </p:spTree>
    <p:extLst>
      <p:ext uri="{BB962C8B-B14F-4D97-AF65-F5344CB8AC3E}">
        <p14:creationId xmlns:p14="http://schemas.microsoft.com/office/powerpoint/2010/main" val="2362533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Other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Rules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Engines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Other Rules Engine built in Java: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EasyRules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OpenRules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Jess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Zilones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06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http://en.wikipedia.org/wiki/Drools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http://www.tutorialspoint.com/drools</a:t>
            </a:r>
          </a:p>
          <a:p>
            <a:r>
              <a:rPr lang="fr-CA" sz="1600" dirty="0" err="1">
                <a:solidFill>
                  <a:schemeClr val="bg1"/>
                </a:solidFill>
              </a:rPr>
              <a:t>PacktPub</a:t>
            </a:r>
            <a:r>
              <a:rPr lang="fr-CA" sz="1600" dirty="0">
                <a:solidFill>
                  <a:schemeClr val="bg1"/>
                </a:solidFill>
              </a:rPr>
              <a:t> – </a:t>
            </a:r>
            <a:r>
              <a:rPr lang="fr-CA" sz="1600" dirty="0" err="1">
                <a:solidFill>
                  <a:schemeClr val="bg1"/>
                </a:solidFill>
              </a:rPr>
              <a:t>Drools</a:t>
            </a:r>
            <a:r>
              <a:rPr lang="fr-CA" sz="1600" dirty="0">
                <a:solidFill>
                  <a:schemeClr val="bg1"/>
                </a:solidFill>
              </a:rPr>
              <a:t> </a:t>
            </a:r>
            <a:r>
              <a:rPr lang="fr-CA" sz="1600" dirty="0" err="1">
                <a:solidFill>
                  <a:schemeClr val="bg1"/>
                </a:solidFill>
              </a:rPr>
              <a:t>Developers</a:t>
            </a:r>
            <a:r>
              <a:rPr lang="fr-CA" sz="1600" dirty="0">
                <a:solidFill>
                  <a:schemeClr val="bg1"/>
                </a:solidFill>
              </a:rPr>
              <a:t> </a:t>
            </a:r>
            <a:r>
              <a:rPr lang="fr-CA" sz="1600" dirty="0" err="1">
                <a:solidFill>
                  <a:schemeClr val="bg1"/>
                </a:solidFill>
              </a:rPr>
              <a:t>Cookbook</a:t>
            </a:r>
            <a:endParaRPr lang="fr-CA" sz="1600" dirty="0">
              <a:solidFill>
                <a:schemeClr val="bg1"/>
              </a:solidFill>
            </a:endParaRPr>
          </a:p>
          <a:p>
            <a:r>
              <a:rPr lang="fr-CA" sz="1600" dirty="0" err="1">
                <a:solidFill>
                  <a:schemeClr val="bg1"/>
                </a:solidFill>
              </a:rPr>
              <a:t>PacktPub</a:t>
            </a:r>
            <a:r>
              <a:rPr lang="fr-CA" sz="1600" dirty="0">
                <a:solidFill>
                  <a:schemeClr val="bg1"/>
                </a:solidFill>
              </a:rPr>
              <a:t> – </a:t>
            </a:r>
            <a:r>
              <a:rPr lang="fr-CA" sz="1600" dirty="0" err="1">
                <a:solidFill>
                  <a:schemeClr val="bg1"/>
                </a:solidFill>
              </a:rPr>
              <a:t>Drools</a:t>
            </a:r>
            <a:r>
              <a:rPr lang="fr-CA" sz="1600" dirty="0">
                <a:solidFill>
                  <a:schemeClr val="bg1"/>
                </a:solidFill>
              </a:rPr>
              <a:t> </a:t>
            </a:r>
            <a:r>
              <a:rPr lang="fr-CA" sz="1600" dirty="0" err="1">
                <a:solidFill>
                  <a:schemeClr val="bg1"/>
                </a:solidFill>
              </a:rPr>
              <a:t>Jboss</a:t>
            </a:r>
            <a:r>
              <a:rPr lang="fr-CA" sz="1600" dirty="0">
                <a:solidFill>
                  <a:schemeClr val="bg1"/>
                </a:solidFill>
              </a:rPr>
              <a:t> </a:t>
            </a:r>
            <a:r>
              <a:rPr lang="fr-CA" sz="1600" dirty="0" err="1">
                <a:solidFill>
                  <a:schemeClr val="bg1"/>
                </a:solidFill>
              </a:rPr>
              <a:t>Rules</a:t>
            </a:r>
            <a:r>
              <a:rPr lang="fr-CA" sz="1600" dirty="0">
                <a:solidFill>
                  <a:schemeClr val="bg1"/>
                </a:solidFill>
              </a:rPr>
              <a:t> 5.X </a:t>
            </a:r>
            <a:r>
              <a:rPr lang="fr-CA" sz="1600" dirty="0" err="1">
                <a:solidFill>
                  <a:schemeClr val="bg1"/>
                </a:solidFill>
              </a:rPr>
              <a:t>Developers</a:t>
            </a:r>
            <a:r>
              <a:rPr lang="fr-CA" sz="1600" dirty="0">
                <a:solidFill>
                  <a:schemeClr val="bg1"/>
                </a:solidFill>
              </a:rPr>
              <a:t> Guide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Drools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Drools is a open source business rule management system (BRMS) written in Java.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Drools supports the JSR-94(Java Rules Engine API) standard for its business rule engine.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is licensed under the Apache License v2.0.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Components of the </a:t>
            </a:r>
            <a:r>
              <a:rPr lang="en-US" sz="1500" dirty="0" err="1">
                <a:solidFill>
                  <a:srgbClr val="3C5790"/>
                </a:solidFill>
              </a:rPr>
              <a:t>JBoss</a:t>
            </a:r>
            <a:r>
              <a:rPr lang="en-US" sz="1500" dirty="0">
                <a:solidFill>
                  <a:srgbClr val="3C5790"/>
                </a:solidFill>
              </a:rPr>
              <a:t> Community version: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Drools Guvnor </a:t>
            </a:r>
            <a:r>
              <a:rPr lang="en-US" sz="1200" dirty="0">
                <a:solidFill>
                  <a:srgbClr val="3C5790"/>
                </a:solidFill>
              </a:rPr>
              <a:t>(Business Rules Manager) – a centralized repository for Drools Knowledge Bases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Drools Expert </a:t>
            </a:r>
            <a:r>
              <a:rPr lang="en-US" sz="1200" dirty="0">
                <a:solidFill>
                  <a:srgbClr val="3C5790"/>
                </a:solidFill>
              </a:rPr>
              <a:t>(rule engine) – uses the rules to perform reasoning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Drools Flow </a:t>
            </a:r>
            <a:r>
              <a:rPr lang="en-US" sz="1200" dirty="0">
                <a:solidFill>
                  <a:srgbClr val="3C5790"/>
                </a:solidFill>
              </a:rPr>
              <a:t>(process/workflow), or </a:t>
            </a:r>
            <a:r>
              <a:rPr lang="en-US" sz="1200" dirty="0" err="1">
                <a:solidFill>
                  <a:srgbClr val="3C5790"/>
                </a:solidFill>
              </a:rPr>
              <a:t>jBPM</a:t>
            </a:r>
            <a:r>
              <a:rPr lang="en-US" sz="1200" dirty="0">
                <a:solidFill>
                  <a:srgbClr val="3C5790"/>
                </a:solidFill>
              </a:rPr>
              <a:t> 5 – provides for workflow and business processes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Drools Fusion </a:t>
            </a:r>
            <a:r>
              <a:rPr lang="en-US" sz="1200" dirty="0">
                <a:solidFill>
                  <a:srgbClr val="3C5790"/>
                </a:solidFill>
              </a:rPr>
              <a:t>(event processing/temporal reasoning) – provides for complex event processing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Drools Planner </a:t>
            </a:r>
            <a:r>
              <a:rPr lang="en-US" sz="1200" dirty="0">
                <a:solidFill>
                  <a:srgbClr val="3C5790"/>
                </a:solidFill>
              </a:rPr>
              <a:t>(automated planning) – optimizes automated planning, including NP-hard planning problems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Drools</a:t>
            </a:r>
            <a:r>
              <a:rPr lang="fr-CA" dirty="0">
                <a:solidFill>
                  <a:schemeClr val="bg1"/>
                </a:solidFill>
              </a:rPr>
              <a:t> Goals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Easier to understand</a:t>
            </a:r>
            <a:r>
              <a:rPr lang="en-US" sz="1600" dirty="0">
                <a:solidFill>
                  <a:srgbClr val="3C5790"/>
                </a:solidFill>
              </a:rPr>
              <a:t>: easier to understand for a business analyst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Dealing with evolving complexity</a:t>
            </a:r>
            <a:r>
              <a:rPr lang="en-US" sz="1600" dirty="0">
                <a:solidFill>
                  <a:srgbClr val="3C5790"/>
                </a:solidFill>
              </a:rPr>
              <a:t>: much easier to add new, modify, or remove existing rules than to change the code.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Flexibility</a:t>
            </a:r>
            <a:r>
              <a:rPr lang="en-US" sz="1600" dirty="0">
                <a:solidFill>
                  <a:srgbClr val="3C5790"/>
                </a:solidFill>
              </a:rPr>
              <a:t>: deals better with changes to the requirements or changes to the data model.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Performance</a:t>
            </a:r>
            <a:r>
              <a:rPr lang="en-US" sz="1600" dirty="0">
                <a:solidFill>
                  <a:srgbClr val="3C5790"/>
                </a:solidFill>
              </a:rPr>
              <a:t>: the performance of the system doesn't depend on the number of rules.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Reusability</a:t>
            </a:r>
            <a:r>
              <a:rPr lang="en-US" sz="1600" dirty="0">
                <a:solidFill>
                  <a:srgbClr val="3C5790"/>
                </a:solidFill>
              </a:rPr>
              <a:t>: The rules are kept in one place.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Unifying</a:t>
            </a:r>
            <a:r>
              <a:rPr lang="en-US" sz="1600" dirty="0">
                <a:solidFill>
                  <a:srgbClr val="3C5790"/>
                </a:solidFill>
              </a:rPr>
              <a:t>: The Drools platform brings unification of rules and processes.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Redeploying</a:t>
            </a:r>
            <a:r>
              <a:rPr lang="en-US" sz="1600" dirty="0">
                <a:solidFill>
                  <a:srgbClr val="3C5790"/>
                </a:solidFill>
              </a:rPr>
              <a:t>: It is possible to change/redeploy rules and processes without even stopping the whole application.</a:t>
            </a:r>
          </a:p>
          <a:p>
            <a:endParaRPr lang="en-US" sz="15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Drools</a:t>
            </a:r>
            <a:r>
              <a:rPr lang="fr-CA" dirty="0">
                <a:solidFill>
                  <a:schemeClr val="bg1"/>
                </a:solidFill>
              </a:rPr>
              <a:t>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Rules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heart of the Rules Engine where you specify conditions (if ‘a’ then ‘b’).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Facts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Facts are the data on which the rules will act upon.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From Java perspective, Facts are the POJO (Plain Old Java Object).</a:t>
            </a:r>
            <a:endParaRPr lang="en-US" sz="1600" b="1" dirty="0">
              <a:solidFill>
                <a:srgbClr val="3C5790"/>
              </a:solidFill>
            </a:endParaRPr>
          </a:p>
          <a:p>
            <a:r>
              <a:rPr lang="en-US" sz="1600" b="1" dirty="0">
                <a:solidFill>
                  <a:srgbClr val="3C5790"/>
                </a:solidFill>
              </a:rPr>
              <a:t>Agenda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It’s a logical concept.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agenda is the logical place where activations are waiting to be fired.</a:t>
            </a:r>
          </a:p>
          <a:p>
            <a:endParaRPr lang="en-US" sz="1600" b="1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1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Drools</a:t>
            </a:r>
            <a:r>
              <a:rPr lang="fr-CA" dirty="0">
                <a:solidFill>
                  <a:schemeClr val="bg1"/>
                </a:solidFill>
              </a:rPr>
              <a:t> 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Session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Knowledge Session in Drools is the core component to fire the rules.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Holds all the rules and other resources.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For the rules engine to work, Facts are inserted into the session and when a condition is met, the subsequent rule gets fired. </a:t>
            </a:r>
          </a:p>
          <a:p>
            <a:r>
              <a:rPr lang="en-US" sz="1600" dirty="0">
                <a:solidFill>
                  <a:srgbClr val="3C5790"/>
                </a:solidFill>
              </a:rPr>
              <a:t>A Session is of two types: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Stateless Knowledge Session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Stateful</a:t>
            </a:r>
            <a:r>
              <a:rPr lang="en-US" sz="1400" dirty="0">
                <a:solidFill>
                  <a:srgbClr val="3C5790"/>
                </a:solidFill>
              </a:rPr>
              <a:t> Knowledge Session</a:t>
            </a:r>
            <a:endParaRPr lang="en-US" sz="1600" dirty="0">
              <a:solidFill>
                <a:srgbClr val="3C5790"/>
              </a:solidFill>
            </a:endParaRPr>
          </a:p>
          <a:p>
            <a:r>
              <a:rPr lang="en-US" sz="1600" b="1" dirty="0">
                <a:solidFill>
                  <a:srgbClr val="3C5790"/>
                </a:solidFill>
              </a:rPr>
              <a:t>Activations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Activations are the then part of the rule. Activations are placed in the agenda where the appropriate rule is fired.</a:t>
            </a:r>
          </a:p>
        </p:txBody>
      </p:sp>
    </p:spTree>
    <p:extLst>
      <p:ext uri="{BB962C8B-B14F-4D97-AF65-F5344CB8AC3E}">
        <p14:creationId xmlns:p14="http://schemas.microsoft.com/office/powerpoint/2010/main" val="256095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Drools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The rules starts with a package name which acts as a namespace for rules.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rule names within a package must be unique.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</a:t>
            </a:r>
            <a:r>
              <a:rPr lang="en-US" sz="1600" b="1" dirty="0" err="1">
                <a:solidFill>
                  <a:srgbClr val="3C5790"/>
                </a:solidFill>
              </a:rPr>
              <a:t>KnowledgeBase</a:t>
            </a:r>
            <a:r>
              <a:rPr lang="en-US" sz="1600" dirty="0">
                <a:solidFill>
                  <a:srgbClr val="3C5790"/>
                </a:solidFill>
              </a:rPr>
              <a:t> interface manages a collection of rules, processes, and internal types.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knowledge definitions are grouped into knowledge packages.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knowledge definitions can be added or removed.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main purpose of the </a:t>
            </a:r>
            <a:r>
              <a:rPr lang="en-US" sz="1600" dirty="0" err="1">
                <a:solidFill>
                  <a:srgbClr val="3C5790"/>
                </a:solidFill>
              </a:rPr>
              <a:t>KnowledgeBase</a:t>
            </a:r>
            <a:r>
              <a:rPr lang="en-US" sz="1600" dirty="0">
                <a:solidFill>
                  <a:srgbClr val="3C5790"/>
                </a:solidFill>
              </a:rPr>
              <a:t> object is to store and reuse them, because their creation is expensive; The object maintains a reference to all created knowledge sessions. </a:t>
            </a:r>
          </a:p>
          <a:p>
            <a:endParaRPr lang="en-US" sz="15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2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Drools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The </a:t>
            </a:r>
            <a:r>
              <a:rPr lang="en-US" sz="1600" b="1" dirty="0" err="1">
                <a:solidFill>
                  <a:srgbClr val="3C5790"/>
                </a:solidFill>
              </a:rPr>
              <a:t>StatefulKnowledgeSession</a:t>
            </a:r>
            <a:r>
              <a:rPr lang="en-US" sz="1600" dirty="0">
                <a:solidFill>
                  <a:srgbClr val="3C5790"/>
                </a:solidFill>
              </a:rPr>
              <a:t> interface is an entry/exit point to the Drools engine.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It has methods for inserting, updating, or retracting facts.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</a:t>
            </a:r>
            <a:r>
              <a:rPr lang="en-US" sz="1600" dirty="0" err="1">
                <a:solidFill>
                  <a:srgbClr val="3C5790"/>
                </a:solidFill>
              </a:rPr>
              <a:t>StatefulKnowledgeSessionis</a:t>
            </a:r>
            <a:r>
              <a:rPr lang="en-US" sz="1600" dirty="0">
                <a:solidFill>
                  <a:srgbClr val="3C5790"/>
                </a:solidFill>
              </a:rPr>
              <a:t> object is also used to set a session's global variables.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Event handlers can be registered on the </a:t>
            </a:r>
            <a:r>
              <a:rPr lang="en-US" sz="1600" dirty="0" err="1">
                <a:solidFill>
                  <a:srgbClr val="3C5790"/>
                </a:solidFill>
              </a:rPr>
              <a:t>KnowledgeBase</a:t>
            </a:r>
            <a:r>
              <a:rPr lang="en-US" sz="1600" dirty="0">
                <a:solidFill>
                  <a:srgbClr val="3C5790"/>
                </a:solidFill>
              </a:rPr>
              <a:t> object for auditing, debugging, or other purposes.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objects inserted into rule engine are referred to as a facts.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</a:t>
            </a:r>
            <a:r>
              <a:rPr lang="en-US" sz="1600" dirty="0" err="1">
                <a:solidFill>
                  <a:srgbClr val="3C5790"/>
                </a:solidFill>
              </a:rPr>
              <a:t>fireAllRules</a:t>
            </a:r>
            <a:r>
              <a:rPr lang="en-US" sz="1600" dirty="0">
                <a:solidFill>
                  <a:srgbClr val="3C5790"/>
                </a:solidFill>
              </a:rPr>
              <a:t> method executes the basic rules.</a:t>
            </a:r>
            <a:endParaRPr lang="en-US" sz="15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6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Drools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5240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The </a:t>
            </a:r>
            <a:r>
              <a:rPr lang="en-US" sz="1600" b="1" dirty="0" err="1">
                <a:solidFill>
                  <a:srgbClr val="3C5790"/>
                </a:solidFill>
              </a:rPr>
              <a:t>KnowledgeBuilder</a:t>
            </a:r>
            <a:r>
              <a:rPr lang="en-US" sz="1600" dirty="0">
                <a:solidFill>
                  <a:srgbClr val="3C5790"/>
                </a:solidFill>
              </a:rPr>
              <a:t> is responsible for building </a:t>
            </a:r>
            <a:r>
              <a:rPr lang="en-US" sz="1600" dirty="0" err="1">
                <a:solidFill>
                  <a:srgbClr val="3C5790"/>
                </a:solidFill>
              </a:rPr>
              <a:t>KnowledgePackages</a:t>
            </a:r>
            <a:r>
              <a:rPr lang="en-US" sz="1600" dirty="0">
                <a:solidFill>
                  <a:srgbClr val="3C5790"/>
                </a:solidFill>
              </a:rPr>
              <a:t> from knowledge definitions (rules, processes, and types).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knowledge definitions can be in various formats.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If there were any problems with building, the </a:t>
            </a:r>
            <a:r>
              <a:rPr lang="en-US" sz="1600" dirty="0" err="1">
                <a:solidFill>
                  <a:srgbClr val="3C5790"/>
                </a:solidFill>
              </a:rPr>
              <a:t>KnowledgeBuilder</a:t>
            </a:r>
            <a:r>
              <a:rPr lang="en-US" sz="1600" dirty="0">
                <a:solidFill>
                  <a:srgbClr val="3C5790"/>
                </a:solidFill>
              </a:rPr>
              <a:t> object will report errors through these two methods: </a:t>
            </a:r>
            <a:r>
              <a:rPr lang="en-US" sz="1600" dirty="0" err="1">
                <a:solidFill>
                  <a:srgbClr val="3C5790"/>
                </a:solidFill>
              </a:rPr>
              <a:t>hasErrors</a:t>
            </a:r>
            <a:r>
              <a:rPr lang="en-US" sz="1600" dirty="0">
                <a:solidFill>
                  <a:srgbClr val="3C5790"/>
                </a:solidFill>
              </a:rPr>
              <a:t> and </a:t>
            </a:r>
            <a:r>
              <a:rPr lang="en-US" sz="1600" dirty="0" err="1">
                <a:solidFill>
                  <a:srgbClr val="3C5790"/>
                </a:solidFill>
              </a:rPr>
              <a:t>getError</a:t>
            </a:r>
            <a:r>
              <a:rPr lang="en-US" sz="1600" dirty="0">
                <a:solidFill>
                  <a:srgbClr val="3C5790"/>
                </a:solidFill>
              </a:rPr>
              <a:t>.</a:t>
            </a:r>
            <a:endParaRPr lang="en-US" sz="1500" dirty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86200"/>
            <a:ext cx="610795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083459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8092</TotalTime>
  <Words>1817</Words>
  <Application>Microsoft Office PowerPoint</Application>
  <PresentationFormat>On-screen Show (4:3)</PresentationFormat>
  <Paragraphs>182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143</vt:lpstr>
      <vt:lpstr>Drools</vt:lpstr>
      <vt:lpstr>Contents</vt:lpstr>
      <vt:lpstr>What is Drools?</vt:lpstr>
      <vt:lpstr>Drools Goals</vt:lpstr>
      <vt:lpstr>Drools Concepts</vt:lpstr>
      <vt:lpstr>Drools Concepts (cont.)</vt:lpstr>
      <vt:lpstr>Drools Core</vt:lpstr>
      <vt:lpstr>Drools Core (cont.)</vt:lpstr>
      <vt:lpstr>Drools Core (cont.)</vt:lpstr>
      <vt:lpstr>Drools Core (cont.)</vt:lpstr>
      <vt:lpstr>Drools Core (cont.)</vt:lpstr>
      <vt:lpstr>Drools Rules </vt:lpstr>
      <vt:lpstr>Drools Rules (cont.)</vt:lpstr>
      <vt:lpstr>Drools Rules (cont.)</vt:lpstr>
      <vt:lpstr>Drools Rules (cont.)</vt:lpstr>
      <vt:lpstr>Drools Rules (cont.)</vt:lpstr>
      <vt:lpstr>Drools Rules (cont.)</vt:lpstr>
      <vt:lpstr>Drools Rules (cont.)</vt:lpstr>
      <vt:lpstr>Drools Rules (cont.)</vt:lpstr>
      <vt:lpstr>Drools Rules (cont.)</vt:lpstr>
      <vt:lpstr>Drools Rules (cont.)</vt:lpstr>
      <vt:lpstr>Distribution</vt:lpstr>
      <vt:lpstr>Drools Guvnor</vt:lpstr>
      <vt:lpstr>Drools Guvnor (cont.)</vt:lpstr>
      <vt:lpstr>Other Rules Engines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931</cp:revision>
  <dcterms:created xsi:type="dcterms:W3CDTF">2012-04-12T06:19:17Z</dcterms:created>
  <dcterms:modified xsi:type="dcterms:W3CDTF">2016-07-14T12:02:15Z</dcterms:modified>
</cp:coreProperties>
</file>