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72" r:id="rId5"/>
    <p:sldId id="397" r:id="rId6"/>
    <p:sldId id="415" r:id="rId7"/>
    <p:sldId id="416" r:id="rId8"/>
    <p:sldId id="417" r:id="rId9"/>
    <p:sldId id="408" r:id="rId10"/>
    <p:sldId id="405" r:id="rId11"/>
    <p:sldId id="406" r:id="rId12"/>
    <p:sldId id="407" r:id="rId13"/>
    <p:sldId id="418" r:id="rId14"/>
    <p:sldId id="428" r:id="rId15"/>
    <p:sldId id="429" r:id="rId16"/>
    <p:sldId id="430" r:id="rId17"/>
    <p:sldId id="431" r:id="rId18"/>
    <p:sldId id="432" r:id="rId19"/>
    <p:sldId id="433" r:id="rId20"/>
    <p:sldId id="435" r:id="rId21"/>
    <p:sldId id="439" r:id="rId22"/>
    <p:sldId id="438" r:id="rId23"/>
    <p:sldId id="395" r:id="rId24"/>
    <p:sldId id="399" r:id="rId25"/>
    <p:sldId id="424" r:id="rId26"/>
    <p:sldId id="425" r:id="rId27"/>
    <p:sldId id="426" r:id="rId28"/>
    <p:sldId id="400" r:id="rId29"/>
    <p:sldId id="401" r:id="rId30"/>
    <p:sldId id="402" r:id="rId31"/>
    <p:sldId id="403" r:id="rId32"/>
    <p:sldId id="404" r:id="rId33"/>
    <p:sldId id="398" r:id="rId34"/>
    <p:sldId id="409" r:id="rId35"/>
    <p:sldId id="410" r:id="rId36"/>
    <p:sldId id="411" r:id="rId37"/>
    <p:sldId id="412" r:id="rId38"/>
    <p:sldId id="413" r:id="rId39"/>
    <p:sldId id="414" r:id="rId40"/>
    <p:sldId id="419" r:id="rId41"/>
    <p:sldId id="420" r:id="rId42"/>
    <p:sldId id="421" r:id="rId43"/>
    <p:sldId id="440" r:id="rId44"/>
    <p:sldId id="441" r:id="rId45"/>
    <p:sldId id="443" r:id="rId46"/>
    <p:sldId id="442" r:id="rId47"/>
    <p:sldId id="444" r:id="rId48"/>
    <p:sldId id="259" r:id="rId4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4660"/>
  </p:normalViewPr>
  <p:slideViewPr>
    <p:cSldViewPr>
      <p:cViewPr varScale="1">
        <p:scale>
          <a:sx n="85" d="100"/>
          <a:sy n="85" d="100"/>
        </p:scale>
        <p:origin x="154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12/07/2016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12/07/2016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12/07/2016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12/07/2016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12/07/2016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12/07/2016</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12/07/2016</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12/07/2016</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12/07/2016</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12/07/2016</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12/07/2016</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12/07/2016</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JSS 7</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3" name="Picture 2"/>
          <p:cNvPicPr>
            <a:picLocks noChangeAspect="1"/>
          </p:cNvPicPr>
          <p:nvPr/>
        </p:nvPicPr>
        <p:blipFill>
          <a:blip r:embed="rId3"/>
          <a:stretch>
            <a:fillRect/>
          </a:stretch>
        </p:blipFill>
        <p:spPr>
          <a:xfrm>
            <a:off x="228600" y="2023803"/>
            <a:ext cx="8686800" cy="4757997"/>
          </a:xfrm>
          <a:prstGeom prst="rect">
            <a:avLst/>
          </a:prstGeom>
        </p:spPr>
      </p:pic>
    </p:spTree>
    <p:extLst>
      <p:ext uri="{BB962C8B-B14F-4D97-AF65-F5344CB8AC3E}">
        <p14:creationId xmlns:p14="http://schemas.microsoft.com/office/powerpoint/2010/main" val="796612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219200"/>
          </a:xfrm>
        </p:spPr>
        <p:txBody>
          <a:bodyPr/>
          <a:lstStyle/>
          <a:p>
            <a:r>
              <a:rPr lang="en-US" sz="1400" dirty="0">
                <a:solidFill>
                  <a:srgbClr val="3C5790"/>
                </a:solidFill>
              </a:rPr>
              <a:t>M3UA, SCCP and TCAP stacks are compliant with ANSI standard. </a:t>
            </a:r>
          </a:p>
          <a:p>
            <a:r>
              <a:rPr lang="en-US" sz="1400" dirty="0">
                <a:solidFill>
                  <a:srgbClr val="3C5790"/>
                </a:solidFill>
              </a:rPr>
              <a:t>ANSI support for MAP, CAP and ISUP is not ready.</a:t>
            </a:r>
          </a:p>
          <a:p>
            <a:r>
              <a:rPr lang="en-US" sz="1400" dirty="0">
                <a:solidFill>
                  <a:srgbClr val="3C5790"/>
                </a:solidFill>
              </a:rPr>
              <a:t>SS7 Service creates an instance of higher layer of the </a:t>
            </a:r>
            <a:r>
              <a:rPr lang="en-US" sz="1400" dirty="0" err="1">
                <a:solidFill>
                  <a:srgbClr val="3C5790"/>
                </a:solidFill>
              </a:rPr>
              <a:t>Restcomm</a:t>
            </a:r>
            <a:r>
              <a:rPr lang="en-US" sz="1400" dirty="0">
                <a:solidFill>
                  <a:srgbClr val="3C5790"/>
                </a:solidFill>
              </a:rPr>
              <a:t> Stack and binds the instance to JNDI.</a:t>
            </a:r>
          </a:p>
          <a:p>
            <a:r>
              <a:rPr lang="en-US" sz="1400" dirty="0">
                <a:solidFill>
                  <a:srgbClr val="3C5790"/>
                </a:solidFill>
              </a:rPr>
              <a:t>SS7 Service is a JMX based service deployed in </a:t>
            </a:r>
            <a:r>
              <a:rPr lang="en-US" sz="1400" dirty="0" err="1">
                <a:solidFill>
                  <a:srgbClr val="3C5790"/>
                </a:solidFill>
              </a:rPr>
              <a:t>JBoss</a:t>
            </a:r>
            <a:r>
              <a:rPr lang="en-US" sz="1400" dirty="0">
                <a:solidFill>
                  <a:srgbClr val="3C5790"/>
                </a:solidFill>
              </a:rPr>
              <a:t> Application Server.</a:t>
            </a:r>
          </a:p>
        </p:txBody>
      </p:sp>
      <p:pic>
        <p:nvPicPr>
          <p:cNvPr id="2" name="Picture 1"/>
          <p:cNvPicPr>
            <a:picLocks noChangeAspect="1"/>
          </p:cNvPicPr>
          <p:nvPr/>
        </p:nvPicPr>
        <p:blipFill>
          <a:blip r:embed="rId3"/>
          <a:stretch>
            <a:fillRect/>
          </a:stretch>
        </p:blipFill>
        <p:spPr>
          <a:xfrm>
            <a:off x="228600" y="3276600"/>
            <a:ext cx="8860140" cy="2590800"/>
          </a:xfrm>
          <a:prstGeom prst="rect">
            <a:avLst/>
          </a:prstGeom>
        </p:spPr>
      </p:pic>
    </p:spTree>
    <p:extLst>
      <p:ext uri="{BB962C8B-B14F-4D97-AF65-F5344CB8AC3E}">
        <p14:creationId xmlns:p14="http://schemas.microsoft.com/office/powerpoint/2010/main" val="454185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810000"/>
          </a:xfrm>
        </p:spPr>
        <p:txBody>
          <a:bodyPr/>
          <a:lstStyle/>
          <a:p>
            <a:r>
              <a:rPr lang="en-US" sz="1400" dirty="0">
                <a:solidFill>
                  <a:srgbClr val="3C5790"/>
                </a:solidFill>
              </a:rPr>
              <a:t>We can use the shell utility to connect to the SS7 managed instance.</a:t>
            </a:r>
          </a:p>
          <a:p>
            <a:r>
              <a:rPr lang="en-US" sz="1400" b="1" dirty="0">
                <a:solidFill>
                  <a:srgbClr val="3C5790"/>
                </a:solidFill>
              </a:rPr>
              <a:t>connect</a:t>
            </a:r>
            <a:r>
              <a:rPr lang="en-US" sz="1400" dirty="0">
                <a:solidFill>
                  <a:srgbClr val="3C5790"/>
                </a:solidFill>
              </a:rPr>
              <a:t> &lt;IP &gt; &lt;PORT&gt;  (</a:t>
            </a:r>
            <a:r>
              <a:rPr lang="en-US" sz="1400" dirty="0" err="1">
                <a:solidFill>
                  <a:srgbClr val="3C5790"/>
                </a:solidFill>
              </a:rPr>
              <a:t>eg</a:t>
            </a:r>
            <a:r>
              <a:rPr lang="en-US" sz="1400" dirty="0">
                <a:solidFill>
                  <a:srgbClr val="3C5790"/>
                </a:solidFill>
              </a:rPr>
              <a:t>: connect 127.0.0.1 3435)</a:t>
            </a:r>
          </a:p>
          <a:p>
            <a:r>
              <a:rPr lang="en-US" sz="1400" b="1" dirty="0" err="1">
                <a:solidFill>
                  <a:srgbClr val="3C5790"/>
                </a:solidFill>
              </a:rPr>
              <a:t>discconnect</a:t>
            </a:r>
            <a:r>
              <a:rPr lang="en-US" sz="1400" dirty="0">
                <a:solidFill>
                  <a:srgbClr val="3C5790"/>
                </a:solidFill>
              </a:rPr>
              <a:t>  </a:t>
            </a:r>
          </a:p>
          <a:p>
            <a:r>
              <a:rPr lang="en-US" sz="1400" dirty="0">
                <a:solidFill>
                  <a:srgbClr val="3C5790"/>
                </a:solidFill>
              </a:rPr>
              <a:t>We can press </a:t>
            </a:r>
            <a:r>
              <a:rPr lang="en-US" sz="1400" b="1" dirty="0">
                <a:solidFill>
                  <a:srgbClr val="3C5790"/>
                </a:solidFill>
              </a:rPr>
              <a:t>TAB</a:t>
            </a:r>
            <a:r>
              <a:rPr lang="en-US" sz="1400" dirty="0">
                <a:solidFill>
                  <a:srgbClr val="3C5790"/>
                </a:solidFill>
              </a:rPr>
              <a:t> to see available commands.</a:t>
            </a:r>
          </a:p>
        </p:txBody>
      </p:sp>
    </p:spTree>
    <p:extLst>
      <p:ext uri="{BB962C8B-B14F-4D97-AF65-F5344CB8AC3E}">
        <p14:creationId xmlns:p14="http://schemas.microsoft.com/office/powerpoint/2010/main" val="311242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81000"/>
          </a:xfrm>
        </p:spPr>
        <p:txBody>
          <a:bodyPr/>
          <a:lstStyle/>
          <a:p>
            <a:r>
              <a:rPr lang="en-US" sz="1400" dirty="0">
                <a:solidFill>
                  <a:srgbClr val="3C5790"/>
                </a:solidFill>
              </a:rPr>
              <a:t>We can use also the Web console: http://localhost:8080/jss7-management-console/.</a:t>
            </a:r>
          </a:p>
        </p:txBody>
      </p:sp>
      <p:pic>
        <p:nvPicPr>
          <p:cNvPr id="2" name="Picture 1"/>
          <p:cNvPicPr>
            <a:picLocks noChangeAspect="1"/>
          </p:cNvPicPr>
          <p:nvPr/>
        </p:nvPicPr>
        <p:blipFill>
          <a:blip r:embed="rId3"/>
          <a:stretch>
            <a:fillRect/>
          </a:stretch>
        </p:blipFill>
        <p:spPr>
          <a:xfrm>
            <a:off x="226031" y="2807229"/>
            <a:ext cx="8917969" cy="2743200"/>
          </a:xfrm>
          <a:prstGeom prst="rect">
            <a:avLst/>
          </a:prstGeom>
        </p:spPr>
      </p:pic>
    </p:spTree>
    <p:extLst>
      <p:ext uri="{BB962C8B-B14F-4D97-AF65-F5344CB8AC3E}">
        <p14:creationId xmlns:p14="http://schemas.microsoft.com/office/powerpoint/2010/main" val="3453824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Configuration</a:t>
            </a:r>
          </a:p>
        </p:txBody>
      </p:sp>
      <p:sp>
        <p:nvSpPr>
          <p:cNvPr id="4099" name="Espace réservé du contenu 4"/>
          <p:cNvSpPr>
            <a:spLocks noGrp="1"/>
          </p:cNvSpPr>
          <p:nvPr>
            <p:ph idx="1"/>
          </p:nvPr>
        </p:nvSpPr>
        <p:spPr>
          <a:xfrm>
            <a:off x="304800" y="1905000"/>
            <a:ext cx="8534400" cy="3810000"/>
          </a:xfrm>
        </p:spPr>
        <p:txBody>
          <a:bodyPr/>
          <a:lstStyle/>
          <a:p>
            <a:r>
              <a:rPr lang="en-US" sz="1400" dirty="0">
                <a:solidFill>
                  <a:srgbClr val="3C5790"/>
                </a:solidFill>
              </a:rPr>
              <a:t>Configuration is done through an XML descriptor file named jboss-beans.xml located at $JBOSS_HOME/server/</a:t>
            </a:r>
            <a:r>
              <a:rPr lang="en-US" sz="1400" dirty="0" err="1">
                <a:solidFill>
                  <a:srgbClr val="3C5790"/>
                </a:solidFill>
              </a:rPr>
              <a:t>profile_name</a:t>
            </a:r>
            <a:r>
              <a:rPr lang="en-US" sz="1400" dirty="0">
                <a:solidFill>
                  <a:srgbClr val="3C5790"/>
                </a:solidFill>
              </a:rPr>
              <a:t>/deploy/restcomm-ss7-service/META-INF.</a:t>
            </a:r>
          </a:p>
          <a:p>
            <a:r>
              <a:rPr lang="en-US" sz="1400" dirty="0">
                <a:solidFill>
                  <a:srgbClr val="3C5790"/>
                </a:solidFill>
              </a:rPr>
              <a:t>Default </a:t>
            </a:r>
            <a:r>
              <a:rPr lang="en-US" sz="1400" b="1" dirty="0">
                <a:solidFill>
                  <a:srgbClr val="3C5790"/>
                </a:solidFill>
              </a:rPr>
              <a:t>jboss-beans.xml</a:t>
            </a:r>
            <a:r>
              <a:rPr lang="en-US" sz="1400" dirty="0">
                <a:solidFill>
                  <a:srgbClr val="3C5790"/>
                </a:solidFill>
              </a:rPr>
              <a:t> contains only m3ua usage.</a:t>
            </a:r>
          </a:p>
          <a:p>
            <a:r>
              <a:rPr lang="en-US" sz="1400" dirty="0">
                <a:solidFill>
                  <a:srgbClr val="3C5790"/>
                </a:solidFill>
              </a:rPr>
              <a:t>Templates for usage of Dialogic boards or m3ua and Dialogic boards together can be found in the release binaries in folders: ss7/template/META-INF-dialogic and ss7/template/META-INF-m3ua-dialogic.</a:t>
            </a:r>
          </a:p>
        </p:txBody>
      </p:sp>
    </p:spTree>
    <p:extLst>
      <p:ext uri="{BB962C8B-B14F-4D97-AF65-F5344CB8AC3E}">
        <p14:creationId xmlns:p14="http://schemas.microsoft.com/office/powerpoint/2010/main" val="542647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Configuration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676400"/>
          </a:xfrm>
        </p:spPr>
        <p:txBody>
          <a:bodyPr/>
          <a:lstStyle/>
          <a:p>
            <a:r>
              <a:rPr lang="en-US" sz="1400" dirty="0">
                <a:solidFill>
                  <a:srgbClr val="3C5790"/>
                </a:solidFill>
              </a:rPr>
              <a:t>MTP Level 3 routes messages based on the routing label in the signaling information field (SIF) of message signal units. </a:t>
            </a:r>
          </a:p>
          <a:p>
            <a:r>
              <a:rPr lang="en-US" sz="1400" dirty="0">
                <a:solidFill>
                  <a:srgbClr val="3C5790"/>
                </a:solidFill>
              </a:rPr>
              <a:t>The routing label is comprised of the destination point code (DPC), originating point code (OPC), and signaling link selection (SLS) field.</a:t>
            </a:r>
          </a:p>
          <a:p>
            <a:r>
              <a:rPr lang="en-US" sz="1400" dirty="0">
                <a:solidFill>
                  <a:srgbClr val="3C5790"/>
                </a:solidFill>
              </a:rPr>
              <a:t>Overtime different standards came up with different routing label format. </a:t>
            </a:r>
          </a:p>
          <a:p>
            <a:r>
              <a:rPr lang="en-US" sz="1400" dirty="0">
                <a:solidFill>
                  <a:srgbClr val="3C5790"/>
                </a:solidFill>
              </a:rPr>
              <a:t>For example An ANSI routing label uses 7 octets; an ITU-T routing label uses 4 octets.</a:t>
            </a:r>
          </a:p>
        </p:txBody>
      </p:sp>
      <p:pic>
        <p:nvPicPr>
          <p:cNvPr id="2" name="Picture 1"/>
          <p:cNvPicPr>
            <a:picLocks noChangeAspect="1"/>
          </p:cNvPicPr>
          <p:nvPr/>
        </p:nvPicPr>
        <p:blipFill>
          <a:blip r:embed="rId3"/>
          <a:stretch>
            <a:fillRect/>
          </a:stretch>
        </p:blipFill>
        <p:spPr>
          <a:xfrm>
            <a:off x="304800" y="3581400"/>
            <a:ext cx="8420100" cy="2847975"/>
          </a:xfrm>
          <a:prstGeom prst="rect">
            <a:avLst/>
          </a:prstGeom>
        </p:spPr>
      </p:pic>
    </p:spTree>
    <p:extLst>
      <p:ext uri="{BB962C8B-B14F-4D97-AF65-F5344CB8AC3E}">
        <p14:creationId xmlns:p14="http://schemas.microsoft.com/office/powerpoint/2010/main" val="850907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Configuration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810000"/>
          </a:xfrm>
        </p:spPr>
        <p:txBody>
          <a:bodyPr/>
          <a:lstStyle/>
          <a:p>
            <a:r>
              <a:rPr lang="en-US" sz="1400" dirty="0" err="1">
                <a:solidFill>
                  <a:srgbClr val="3C5790"/>
                </a:solidFill>
              </a:rPr>
              <a:t>Restcomm</a:t>
            </a:r>
            <a:r>
              <a:rPr lang="en-US" sz="1400" dirty="0">
                <a:solidFill>
                  <a:srgbClr val="3C5790"/>
                </a:solidFill>
              </a:rPr>
              <a:t> jSS7 SCCP allows configuring multiple MTP3 layers for same SCCP stack. </a:t>
            </a:r>
          </a:p>
          <a:p>
            <a:r>
              <a:rPr lang="en-US" sz="1400" dirty="0">
                <a:solidFill>
                  <a:srgbClr val="3C5790"/>
                </a:solidFill>
              </a:rPr>
              <a:t>This allows to have multiple local point-code and connecting to various networks while SCCP layer remains same </a:t>
            </a:r>
            <a:r>
              <a:rPr lang="en-US" sz="1400" dirty="0" err="1">
                <a:solidFill>
                  <a:srgbClr val="3C5790"/>
                </a:solidFill>
              </a:rPr>
              <a:t>SccpExecutor</a:t>
            </a:r>
            <a:r>
              <a:rPr lang="en-US" sz="1400" dirty="0">
                <a:solidFill>
                  <a:srgbClr val="3C5790"/>
                </a:solidFill>
              </a:rPr>
              <a:t> accepts </a:t>
            </a:r>
            <a:r>
              <a:rPr lang="en-US" sz="1400" dirty="0" err="1">
                <a:solidFill>
                  <a:srgbClr val="3C5790"/>
                </a:solidFill>
              </a:rPr>
              <a:t>sccp</a:t>
            </a:r>
            <a:r>
              <a:rPr lang="en-US" sz="1400" dirty="0">
                <a:solidFill>
                  <a:srgbClr val="3C5790"/>
                </a:solidFill>
              </a:rPr>
              <a:t> commands and executes necessary operations.</a:t>
            </a:r>
          </a:p>
        </p:txBody>
      </p:sp>
    </p:spTree>
    <p:extLst>
      <p:ext uri="{BB962C8B-B14F-4D97-AF65-F5344CB8AC3E}">
        <p14:creationId xmlns:p14="http://schemas.microsoft.com/office/powerpoint/2010/main" val="3717788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Configuration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533400"/>
          </a:xfrm>
        </p:spPr>
        <p:txBody>
          <a:bodyPr/>
          <a:lstStyle/>
          <a:p>
            <a:r>
              <a:rPr lang="en-US" sz="1400" dirty="0">
                <a:solidFill>
                  <a:srgbClr val="3C5790"/>
                </a:solidFill>
              </a:rPr>
              <a:t>When </a:t>
            </a:r>
            <a:r>
              <a:rPr lang="en-US" sz="1400" dirty="0" err="1">
                <a:solidFill>
                  <a:srgbClr val="3C5790"/>
                </a:solidFill>
              </a:rPr>
              <a:t>sctpManagement.start</a:t>
            </a:r>
            <a:r>
              <a:rPr lang="en-US" sz="1400" dirty="0">
                <a:solidFill>
                  <a:srgbClr val="3C5790"/>
                </a:solidFill>
              </a:rPr>
              <a:t>() is called, jSS7 searches for a file named Client_sctp.xml in the directory path set by user by calling </a:t>
            </a:r>
            <a:r>
              <a:rPr lang="en-US" sz="1400" dirty="0" err="1">
                <a:solidFill>
                  <a:srgbClr val="3C5790"/>
                </a:solidFill>
              </a:rPr>
              <a:t>sctpManagement.setPersistDir</a:t>
            </a:r>
            <a:r>
              <a:rPr lang="en-US" sz="1400" dirty="0">
                <a:solidFill>
                  <a:srgbClr val="3C5790"/>
                </a:solidFill>
              </a:rPr>
              <a:t>("&lt;your directory path&gt;").</a:t>
            </a:r>
          </a:p>
        </p:txBody>
      </p:sp>
      <p:pic>
        <p:nvPicPr>
          <p:cNvPr id="2" name="Picture 1"/>
          <p:cNvPicPr>
            <a:picLocks noChangeAspect="1"/>
          </p:cNvPicPr>
          <p:nvPr/>
        </p:nvPicPr>
        <p:blipFill>
          <a:blip r:embed="rId3"/>
          <a:stretch>
            <a:fillRect/>
          </a:stretch>
        </p:blipFill>
        <p:spPr>
          <a:xfrm>
            <a:off x="609600" y="2925762"/>
            <a:ext cx="7657785" cy="1524000"/>
          </a:xfrm>
          <a:prstGeom prst="rect">
            <a:avLst/>
          </a:prstGeom>
        </p:spPr>
      </p:pic>
      <p:pic>
        <p:nvPicPr>
          <p:cNvPr id="3" name="Picture 2"/>
          <p:cNvPicPr>
            <a:picLocks noChangeAspect="1"/>
          </p:cNvPicPr>
          <p:nvPr/>
        </p:nvPicPr>
        <p:blipFill>
          <a:blip r:embed="rId4"/>
          <a:stretch>
            <a:fillRect/>
          </a:stretch>
        </p:blipFill>
        <p:spPr>
          <a:xfrm>
            <a:off x="612422" y="5105400"/>
            <a:ext cx="7416478" cy="838200"/>
          </a:xfrm>
          <a:prstGeom prst="rect">
            <a:avLst/>
          </a:prstGeom>
        </p:spPr>
      </p:pic>
    </p:spTree>
    <p:extLst>
      <p:ext uri="{BB962C8B-B14F-4D97-AF65-F5344CB8AC3E}">
        <p14:creationId xmlns:p14="http://schemas.microsoft.com/office/powerpoint/2010/main" val="427677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Configuration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219200"/>
          </a:xfrm>
        </p:spPr>
        <p:txBody>
          <a:bodyPr/>
          <a:lstStyle/>
          <a:p>
            <a:r>
              <a:rPr lang="en-US" sz="1400" dirty="0">
                <a:solidFill>
                  <a:srgbClr val="3C5790"/>
                </a:solidFill>
              </a:rPr>
              <a:t>We need to add the Association and/or Server depending on whether the setup will be acting as client or server or both. </a:t>
            </a:r>
          </a:p>
          <a:p>
            <a:r>
              <a:rPr lang="en-US" sz="1400" dirty="0">
                <a:solidFill>
                  <a:srgbClr val="3C5790"/>
                </a:solidFill>
              </a:rPr>
              <a:t>Normally a configured set of Association and/or Server are stored in the xml </a:t>
            </a:r>
            <a:r>
              <a:rPr lang="en-US" sz="1400" dirty="0" err="1">
                <a:solidFill>
                  <a:srgbClr val="3C5790"/>
                </a:solidFill>
              </a:rPr>
              <a:t>config</a:t>
            </a:r>
            <a:r>
              <a:rPr lang="en-US" sz="1400" dirty="0">
                <a:solidFill>
                  <a:srgbClr val="3C5790"/>
                </a:solidFill>
              </a:rPr>
              <a:t> file and it's recommended.</a:t>
            </a:r>
          </a:p>
          <a:p>
            <a:r>
              <a:rPr lang="en-US" sz="1400" dirty="0">
                <a:solidFill>
                  <a:srgbClr val="3C5790"/>
                </a:solidFill>
              </a:rPr>
              <a:t>If we want to remove all previously configured Associations and Servers we need to call </a:t>
            </a:r>
            <a:r>
              <a:rPr lang="en-US" sz="1400" b="1" dirty="0" err="1">
                <a:solidFill>
                  <a:srgbClr val="3C5790"/>
                </a:solidFill>
              </a:rPr>
              <a:t>removeAllResourses</a:t>
            </a:r>
            <a:r>
              <a:rPr lang="en-US" sz="1400" b="1" dirty="0">
                <a:solidFill>
                  <a:srgbClr val="3C5790"/>
                </a:solidFill>
              </a:rPr>
              <a:t>()</a:t>
            </a:r>
            <a:r>
              <a:rPr lang="en-US" sz="1400" dirty="0">
                <a:solidFill>
                  <a:srgbClr val="3C5790"/>
                </a:solidFill>
              </a:rPr>
              <a:t>, after the Stack is started.</a:t>
            </a:r>
          </a:p>
        </p:txBody>
      </p:sp>
      <p:pic>
        <p:nvPicPr>
          <p:cNvPr id="2" name="Picture 1"/>
          <p:cNvPicPr>
            <a:picLocks noChangeAspect="1"/>
          </p:cNvPicPr>
          <p:nvPr/>
        </p:nvPicPr>
        <p:blipFill>
          <a:blip r:embed="rId3"/>
          <a:stretch>
            <a:fillRect/>
          </a:stretch>
        </p:blipFill>
        <p:spPr>
          <a:xfrm>
            <a:off x="260599" y="3276600"/>
            <a:ext cx="8731001" cy="3276600"/>
          </a:xfrm>
          <a:prstGeom prst="rect">
            <a:avLst/>
          </a:prstGeom>
        </p:spPr>
      </p:pic>
    </p:spTree>
    <p:extLst>
      <p:ext uri="{BB962C8B-B14F-4D97-AF65-F5344CB8AC3E}">
        <p14:creationId xmlns:p14="http://schemas.microsoft.com/office/powerpoint/2010/main" val="157098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Configuration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143000"/>
          </a:xfrm>
        </p:spPr>
        <p:txBody>
          <a:bodyPr/>
          <a:lstStyle/>
          <a:p>
            <a:r>
              <a:rPr lang="en-US" sz="1400" dirty="0">
                <a:solidFill>
                  <a:srgbClr val="3C5790"/>
                </a:solidFill>
              </a:rPr>
              <a:t>Once M3UA is configured and started, next step is to add the As, Asp and routing rules for M3UA.</a:t>
            </a:r>
          </a:p>
          <a:p>
            <a:r>
              <a:rPr lang="en-US" sz="1400" dirty="0">
                <a:solidFill>
                  <a:srgbClr val="3C5790"/>
                </a:solidFill>
              </a:rPr>
              <a:t>Configured set of As, Asp and routing rules is stored in Client_m3ua1.xml.</a:t>
            </a:r>
          </a:p>
          <a:p>
            <a:r>
              <a:rPr lang="en-US" sz="1400" dirty="0">
                <a:solidFill>
                  <a:srgbClr val="3C5790"/>
                </a:solidFill>
              </a:rPr>
              <a:t>If we want to remove all previously configured As, Asp and routing rules you need to call </a:t>
            </a:r>
            <a:r>
              <a:rPr lang="en-US" sz="1400" dirty="0" err="1">
                <a:solidFill>
                  <a:srgbClr val="3C5790"/>
                </a:solidFill>
              </a:rPr>
              <a:t>removeAllResourses</a:t>
            </a:r>
            <a:r>
              <a:rPr lang="en-US" sz="1400" dirty="0">
                <a:solidFill>
                  <a:srgbClr val="3C5790"/>
                </a:solidFill>
              </a:rPr>
              <a:t>(), after the Stack is started.</a:t>
            </a:r>
          </a:p>
        </p:txBody>
      </p:sp>
      <p:pic>
        <p:nvPicPr>
          <p:cNvPr id="2" name="Picture 1"/>
          <p:cNvPicPr>
            <a:picLocks noChangeAspect="1"/>
          </p:cNvPicPr>
          <p:nvPr/>
        </p:nvPicPr>
        <p:blipFill>
          <a:blip r:embed="rId3"/>
          <a:stretch>
            <a:fillRect/>
          </a:stretch>
        </p:blipFill>
        <p:spPr>
          <a:xfrm>
            <a:off x="221438" y="3276600"/>
            <a:ext cx="8581073" cy="1485900"/>
          </a:xfrm>
          <a:prstGeom prst="rect">
            <a:avLst/>
          </a:prstGeom>
        </p:spPr>
      </p:pic>
    </p:spTree>
    <p:extLst>
      <p:ext uri="{BB962C8B-B14F-4D97-AF65-F5344CB8AC3E}">
        <p14:creationId xmlns:p14="http://schemas.microsoft.com/office/powerpoint/2010/main" val="343080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JSS?</a:t>
            </a:r>
          </a:p>
          <a:p>
            <a:r>
              <a:rPr lang="fr-CA" sz="1600" dirty="0" err="1">
                <a:solidFill>
                  <a:srgbClr val="3C5790"/>
                </a:solidFill>
              </a:rPr>
              <a:t>Features</a:t>
            </a:r>
            <a:endParaRPr lang="fr-CA" sz="1600" dirty="0">
              <a:solidFill>
                <a:srgbClr val="3C5790"/>
              </a:solidFill>
            </a:endParaRPr>
          </a:p>
          <a:p>
            <a:r>
              <a:rPr lang="fr-CA" sz="1600" dirty="0">
                <a:solidFill>
                  <a:srgbClr val="3C5790"/>
                </a:solidFill>
              </a:rPr>
              <a:t>Architecture</a:t>
            </a:r>
          </a:p>
          <a:p>
            <a:r>
              <a:rPr lang="fr-CA" sz="1600" dirty="0" err="1">
                <a:solidFill>
                  <a:srgbClr val="3C5790"/>
                </a:solidFill>
              </a:rPr>
              <a:t>Core</a:t>
            </a:r>
            <a:endParaRPr lang="fr-CA" sz="1600" dirty="0">
              <a:solidFill>
                <a:srgbClr val="3C5790"/>
              </a:solidFill>
            </a:endParaRPr>
          </a:p>
          <a:p>
            <a:r>
              <a:rPr lang="fr-CA" sz="1600" dirty="0">
                <a:solidFill>
                  <a:srgbClr val="3C5790"/>
                </a:solidFill>
              </a:rPr>
              <a:t>Configuration</a:t>
            </a:r>
          </a:p>
          <a:p>
            <a:r>
              <a:rPr lang="fr-CA" sz="1600" dirty="0">
                <a:solidFill>
                  <a:srgbClr val="3C5790"/>
                </a:solidFill>
              </a:rPr>
              <a:t>SCTP</a:t>
            </a:r>
          </a:p>
          <a:p>
            <a:r>
              <a:rPr lang="fr-CA" sz="1600" dirty="0">
                <a:solidFill>
                  <a:srgbClr val="3C5790"/>
                </a:solidFill>
              </a:rPr>
              <a:t>ASN</a:t>
            </a:r>
          </a:p>
          <a:p>
            <a:r>
              <a:rPr lang="fr-CA" sz="1600" dirty="0">
                <a:solidFill>
                  <a:srgbClr val="3C5790"/>
                </a:solidFill>
              </a:rPr>
              <a:t>ISUP</a:t>
            </a:r>
          </a:p>
          <a:p>
            <a:r>
              <a:rPr lang="fr-CA" sz="1600" dirty="0">
                <a:solidFill>
                  <a:srgbClr val="3C5790"/>
                </a:solidFill>
              </a:rPr>
              <a:t>M3UA</a:t>
            </a:r>
          </a:p>
          <a:p>
            <a:r>
              <a:rPr lang="fr-CA" sz="1600" dirty="0">
                <a:solidFill>
                  <a:srgbClr val="3C5790"/>
                </a:solidFill>
              </a:rPr>
              <a:t>TCAP</a:t>
            </a:r>
          </a:p>
          <a:p>
            <a:r>
              <a:rPr lang="fr-CA" sz="1600" dirty="0">
                <a:solidFill>
                  <a:srgbClr val="3C5790"/>
                </a:solidFill>
              </a:rPr>
              <a:t>SCCP</a:t>
            </a:r>
          </a:p>
          <a:p>
            <a:r>
              <a:rPr lang="fr-CA" sz="1600" dirty="0" err="1">
                <a:solidFill>
                  <a:srgbClr val="3C5790"/>
                </a:solidFill>
              </a:rPr>
              <a:t>Bibliography</a:t>
            </a: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Configuration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810000"/>
          </a:xfrm>
        </p:spPr>
        <p:txBody>
          <a:bodyPr/>
          <a:lstStyle/>
          <a:p>
            <a:r>
              <a:rPr lang="en-US" sz="1400" dirty="0">
                <a:solidFill>
                  <a:srgbClr val="3C5790"/>
                </a:solidFill>
              </a:rPr>
              <a:t>A set of As, Asp and routing rules depends on whether stack acts as Application Server side or Signaling Gateway side or just peer-to-peer (IPSP) client/server side.</a:t>
            </a:r>
          </a:p>
          <a:p>
            <a:r>
              <a:rPr lang="en-US" sz="1400" dirty="0">
                <a:solidFill>
                  <a:srgbClr val="3C5790"/>
                </a:solidFill>
              </a:rPr>
              <a:t>One of the best features of jSS7 is it supports multiple MTP3 layers and we can have combination of many MTP3 layers.</a:t>
            </a:r>
          </a:p>
        </p:txBody>
      </p:sp>
      <p:pic>
        <p:nvPicPr>
          <p:cNvPr id="3" name="Picture 2"/>
          <p:cNvPicPr>
            <a:picLocks noChangeAspect="1"/>
          </p:cNvPicPr>
          <p:nvPr/>
        </p:nvPicPr>
        <p:blipFill>
          <a:blip r:embed="rId3"/>
          <a:stretch>
            <a:fillRect/>
          </a:stretch>
        </p:blipFill>
        <p:spPr>
          <a:xfrm>
            <a:off x="651897" y="3276600"/>
            <a:ext cx="7840205" cy="1628775"/>
          </a:xfrm>
          <a:prstGeom prst="rect">
            <a:avLst/>
          </a:prstGeom>
        </p:spPr>
      </p:pic>
    </p:spTree>
    <p:extLst>
      <p:ext uri="{BB962C8B-B14F-4D97-AF65-F5344CB8AC3E}">
        <p14:creationId xmlns:p14="http://schemas.microsoft.com/office/powerpoint/2010/main" val="1925832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Configuration (</a:t>
            </a:r>
            <a:r>
              <a:rPr lang="fr-CA" dirty="0" err="1">
                <a:solidFill>
                  <a:schemeClr val="bg1"/>
                </a:solidFill>
              </a:rPr>
              <a:t>cont</a:t>
            </a:r>
            <a:r>
              <a:rPr lang="fr-CA" dirty="0">
                <a:solidFill>
                  <a:schemeClr val="bg1"/>
                </a:solidFill>
              </a:rPr>
              <a:t>.)</a:t>
            </a:r>
          </a:p>
        </p:txBody>
      </p:sp>
      <p:pic>
        <p:nvPicPr>
          <p:cNvPr id="4" name="Picture 3"/>
          <p:cNvPicPr>
            <a:picLocks noChangeAspect="1"/>
          </p:cNvPicPr>
          <p:nvPr/>
        </p:nvPicPr>
        <p:blipFill>
          <a:blip r:embed="rId3"/>
          <a:stretch>
            <a:fillRect/>
          </a:stretch>
        </p:blipFill>
        <p:spPr>
          <a:xfrm>
            <a:off x="76200" y="2514600"/>
            <a:ext cx="9053513" cy="3302965"/>
          </a:xfrm>
          <a:prstGeom prst="rect">
            <a:avLst/>
          </a:prstGeom>
        </p:spPr>
      </p:pic>
    </p:spTree>
    <p:extLst>
      <p:ext uri="{BB962C8B-B14F-4D97-AF65-F5344CB8AC3E}">
        <p14:creationId xmlns:p14="http://schemas.microsoft.com/office/powerpoint/2010/main" val="2064558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Configuration (</a:t>
            </a:r>
            <a:r>
              <a:rPr lang="fr-CA" dirty="0" err="1">
                <a:solidFill>
                  <a:schemeClr val="bg1"/>
                </a:solidFill>
              </a:rPr>
              <a:t>cont</a:t>
            </a:r>
            <a:r>
              <a:rPr lang="fr-CA" dirty="0">
                <a:solidFill>
                  <a:schemeClr val="bg1"/>
                </a:solidFill>
              </a:rPr>
              <a:t>.)</a:t>
            </a:r>
          </a:p>
        </p:txBody>
      </p:sp>
      <p:pic>
        <p:nvPicPr>
          <p:cNvPr id="3" name="Picture 2"/>
          <p:cNvPicPr>
            <a:picLocks noChangeAspect="1"/>
          </p:cNvPicPr>
          <p:nvPr/>
        </p:nvPicPr>
        <p:blipFill>
          <a:blip r:embed="rId3"/>
          <a:stretch>
            <a:fillRect/>
          </a:stretch>
        </p:blipFill>
        <p:spPr>
          <a:xfrm>
            <a:off x="440266" y="2362200"/>
            <a:ext cx="8093777" cy="3352800"/>
          </a:xfrm>
          <a:prstGeom prst="rect">
            <a:avLst/>
          </a:prstGeom>
        </p:spPr>
      </p:pic>
    </p:spTree>
    <p:extLst>
      <p:ext uri="{BB962C8B-B14F-4D97-AF65-F5344CB8AC3E}">
        <p14:creationId xmlns:p14="http://schemas.microsoft.com/office/powerpoint/2010/main" val="2038471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SCTP</a:t>
            </a:r>
          </a:p>
        </p:txBody>
      </p:sp>
      <p:sp>
        <p:nvSpPr>
          <p:cNvPr id="4099" name="Espace réservé du contenu 4"/>
          <p:cNvSpPr>
            <a:spLocks noGrp="1"/>
          </p:cNvSpPr>
          <p:nvPr>
            <p:ph idx="1"/>
          </p:nvPr>
        </p:nvSpPr>
        <p:spPr>
          <a:xfrm>
            <a:off x="304800" y="1905000"/>
            <a:ext cx="8534400" cy="3810000"/>
          </a:xfrm>
        </p:spPr>
        <p:txBody>
          <a:bodyPr/>
          <a:lstStyle/>
          <a:p>
            <a:r>
              <a:rPr lang="en-US" sz="1400" dirty="0">
                <a:solidFill>
                  <a:srgbClr val="3C5790"/>
                </a:solidFill>
              </a:rPr>
              <a:t>Stream Control Transmission Protocol (SCTP) is a Transport Layer protocol, serving in a similar role to the popular protocols Transmission Control Protocol (TCP) and User Datagram Protocol (UDP).</a:t>
            </a:r>
          </a:p>
          <a:p>
            <a:r>
              <a:rPr lang="en-US" sz="1400" dirty="0">
                <a:solidFill>
                  <a:srgbClr val="3C5790"/>
                </a:solidFill>
              </a:rPr>
              <a:t>The protocol was defined by the IETF Signaling Transport (SIGTRAN) working group in 2000 and is maintained by the IETF Transport Area (TSVWG) working group.</a:t>
            </a:r>
          </a:p>
          <a:p>
            <a:r>
              <a:rPr lang="en-US" sz="1400" dirty="0">
                <a:solidFill>
                  <a:srgbClr val="3C5790"/>
                </a:solidFill>
              </a:rPr>
              <a:t>RFC 4960 defines the protocol.</a:t>
            </a:r>
          </a:p>
          <a:p>
            <a:r>
              <a:rPr lang="en-US" sz="1400" dirty="0">
                <a:solidFill>
                  <a:srgbClr val="3C5790"/>
                </a:solidFill>
              </a:rPr>
              <a:t>RFC 3286 provides an introduction.</a:t>
            </a:r>
          </a:p>
        </p:txBody>
      </p:sp>
    </p:spTree>
    <p:extLst>
      <p:ext uri="{BB962C8B-B14F-4D97-AF65-F5344CB8AC3E}">
        <p14:creationId xmlns:p14="http://schemas.microsoft.com/office/powerpoint/2010/main" val="1809091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SCTP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990600"/>
          </a:xfrm>
        </p:spPr>
        <p:txBody>
          <a:bodyPr/>
          <a:lstStyle/>
          <a:p>
            <a:r>
              <a:rPr lang="en-US" sz="1400" dirty="0" err="1">
                <a:solidFill>
                  <a:srgbClr val="3C5790"/>
                </a:solidFill>
              </a:rPr>
              <a:t>Restcomm</a:t>
            </a:r>
            <a:r>
              <a:rPr lang="en-US" sz="1400" dirty="0">
                <a:solidFill>
                  <a:srgbClr val="3C5790"/>
                </a:solidFill>
              </a:rPr>
              <a:t> SCTP Library is providing the convenient API’s over Java SCTP, hence can be used only with version JDK 1.7 or above.</a:t>
            </a:r>
          </a:p>
          <a:p>
            <a:r>
              <a:rPr lang="en-US" sz="1400" dirty="0" err="1">
                <a:solidFill>
                  <a:srgbClr val="3C5790"/>
                </a:solidFill>
              </a:rPr>
              <a:t>Restcomm</a:t>
            </a:r>
            <a:r>
              <a:rPr lang="en-US" sz="1400" dirty="0">
                <a:solidFill>
                  <a:srgbClr val="3C5790"/>
                </a:solidFill>
              </a:rPr>
              <a:t> SCTP Library can also create the TCP sockets exposing same high level API’s hence application using </a:t>
            </a:r>
            <a:r>
              <a:rPr lang="en-US" sz="1400" dirty="0" err="1">
                <a:solidFill>
                  <a:srgbClr val="3C5790"/>
                </a:solidFill>
              </a:rPr>
              <a:t>Restcomm</a:t>
            </a:r>
            <a:r>
              <a:rPr lang="en-US" sz="1400" dirty="0">
                <a:solidFill>
                  <a:srgbClr val="3C5790"/>
                </a:solidFill>
              </a:rPr>
              <a:t> SCTP Library can work seamless with TCP or SCTP.</a:t>
            </a:r>
          </a:p>
        </p:txBody>
      </p:sp>
      <p:pic>
        <p:nvPicPr>
          <p:cNvPr id="2" name="Picture 1"/>
          <p:cNvPicPr>
            <a:picLocks noChangeAspect="1"/>
          </p:cNvPicPr>
          <p:nvPr/>
        </p:nvPicPr>
        <p:blipFill>
          <a:blip r:embed="rId3"/>
          <a:stretch>
            <a:fillRect/>
          </a:stretch>
        </p:blipFill>
        <p:spPr>
          <a:xfrm>
            <a:off x="2209800" y="3048000"/>
            <a:ext cx="4415737" cy="3629025"/>
          </a:xfrm>
          <a:prstGeom prst="rect">
            <a:avLst/>
          </a:prstGeom>
        </p:spPr>
      </p:pic>
    </p:spTree>
    <p:extLst>
      <p:ext uri="{BB962C8B-B14F-4D97-AF65-F5344CB8AC3E}">
        <p14:creationId xmlns:p14="http://schemas.microsoft.com/office/powerpoint/2010/main" val="2523725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SCTP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81000"/>
          </a:xfrm>
        </p:spPr>
        <p:txBody>
          <a:bodyPr/>
          <a:lstStyle/>
          <a:p>
            <a:r>
              <a:rPr lang="en-US" sz="1400" dirty="0">
                <a:solidFill>
                  <a:srgbClr val="3C5790"/>
                </a:solidFill>
              </a:rPr>
              <a:t>SCTP message format:</a:t>
            </a:r>
          </a:p>
        </p:txBody>
      </p:sp>
      <p:pic>
        <p:nvPicPr>
          <p:cNvPr id="4" name="Picture 3"/>
          <p:cNvPicPr>
            <a:picLocks noChangeAspect="1"/>
          </p:cNvPicPr>
          <p:nvPr/>
        </p:nvPicPr>
        <p:blipFill>
          <a:blip r:embed="rId3"/>
          <a:stretch>
            <a:fillRect/>
          </a:stretch>
        </p:blipFill>
        <p:spPr>
          <a:xfrm>
            <a:off x="2286000" y="2514600"/>
            <a:ext cx="4357715" cy="3886200"/>
          </a:xfrm>
          <a:prstGeom prst="rect">
            <a:avLst/>
          </a:prstGeom>
        </p:spPr>
      </p:pic>
    </p:spTree>
    <p:extLst>
      <p:ext uri="{BB962C8B-B14F-4D97-AF65-F5344CB8AC3E}">
        <p14:creationId xmlns:p14="http://schemas.microsoft.com/office/powerpoint/2010/main" val="837091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SCTP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81000"/>
          </a:xfrm>
        </p:spPr>
        <p:txBody>
          <a:bodyPr/>
          <a:lstStyle/>
          <a:p>
            <a:r>
              <a:rPr lang="en-US" sz="1400" dirty="0">
                <a:solidFill>
                  <a:srgbClr val="3C5790"/>
                </a:solidFill>
              </a:rPr>
              <a:t>SCTP chunk format:</a:t>
            </a:r>
          </a:p>
        </p:txBody>
      </p:sp>
      <p:pic>
        <p:nvPicPr>
          <p:cNvPr id="2" name="Picture 1"/>
          <p:cNvPicPr>
            <a:picLocks noChangeAspect="1"/>
          </p:cNvPicPr>
          <p:nvPr/>
        </p:nvPicPr>
        <p:blipFill>
          <a:blip r:embed="rId3"/>
          <a:stretch>
            <a:fillRect/>
          </a:stretch>
        </p:blipFill>
        <p:spPr>
          <a:xfrm>
            <a:off x="1104900" y="2590800"/>
            <a:ext cx="6934200" cy="2686050"/>
          </a:xfrm>
          <a:prstGeom prst="rect">
            <a:avLst/>
          </a:prstGeom>
        </p:spPr>
      </p:pic>
    </p:spTree>
    <p:extLst>
      <p:ext uri="{BB962C8B-B14F-4D97-AF65-F5344CB8AC3E}">
        <p14:creationId xmlns:p14="http://schemas.microsoft.com/office/powerpoint/2010/main" val="2523095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SCTP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SCTP Chunk Types:</a:t>
            </a:r>
          </a:p>
          <a:p>
            <a:pPr lvl="1"/>
            <a:r>
              <a:rPr lang="en-US" sz="1400" dirty="0">
                <a:solidFill>
                  <a:srgbClr val="3C5790"/>
                </a:solidFill>
              </a:rPr>
              <a:t>INIT, INIT-ACK, COOKIE-ECHO, COOKIE-ACK.</a:t>
            </a:r>
          </a:p>
          <a:p>
            <a:pPr lvl="1"/>
            <a:r>
              <a:rPr lang="en-US" sz="1400" dirty="0">
                <a:solidFill>
                  <a:srgbClr val="3C5790"/>
                </a:solidFill>
              </a:rPr>
              <a:t>DATA, SACK.</a:t>
            </a:r>
          </a:p>
          <a:p>
            <a:pPr lvl="1"/>
            <a:r>
              <a:rPr lang="en-US" sz="1400" dirty="0">
                <a:solidFill>
                  <a:srgbClr val="3C5790"/>
                </a:solidFill>
              </a:rPr>
              <a:t>SHUTDOWN, SHUTDOWN-ACK, SHUTDOWNCOMPLETE.</a:t>
            </a:r>
          </a:p>
          <a:p>
            <a:pPr lvl="1"/>
            <a:r>
              <a:rPr lang="en-US" sz="1400" dirty="0">
                <a:solidFill>
                  <a:srgbClr val="3C5790"/>
                </a:solidFill>
              </a:rPr>
              <a:t>HEARTBEAT, HEARTBEAT-ACK.</a:t>
            </a:r>
          </a:p>
          <a:p>
            <a:pPr lvl="1"/>
            <a:r>
              <a:rPr lang="en-US" sz="1400" dirty="0">
                <a:solidFill>
                  <a:srgbClr val="3C5790"/>
                </a:solidFill>
              </a:rPr>
              <a:t>ERROR, ABORT.</a:t>
            </a:r>
          </a:p>
          <a:p>
            <a:pPr lvl="1"/>
            <a:r>
              <a:rPr lang="en-US" sz="1400" dirty="0">
                <a:solidFill>
                  <a:srgbClr val="3C5790"/>
                </a:solidFill>
              </a:rPr>
              <a:t>FORWARD-TSN.</a:t>
            </a:r>
          </a:p>
          <a:p>
            <a:pPr lvl="1"/>
            <a:r>
              <a:rPr lang="en-US" sz="1400" dirty="0">
                <a:solidFill>
                  <a:srgbClr val="3C5790"/>
                </a:solidFill>
              </a:rPr>
              <a:t>ASCONF, ASCONF-ACK.</a:t>
            </a:r>
          </a:p>
          <a:p>
            <a:pPr lvl="1"/>
            <a:r>
              <a:rPr lang="en-US" sz="1400" dirty="0">
                <a:solidFill>
                  <a:srgbClr val="3C5790"/>
                </a:solidFill>
              </a:rPr>
              <a:t>AUTH.</a:t>
            </a:r>
          </a:p>
        </p:txBody>
      </p:sp>
    </p:spTree>
    <p:extLst>
      <p:ext uri="{BB962C8B-B14F-4D97-AF65-F5344CB8AC3E}">
        <p14:creationId xmlns:p14="http://schemas.microsoft.com/office/powerpoint/2010/main" val="631788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SCTP (</a:t>
            </a:r>
            <a:r>
              <a:rPr lang="fr-CA" dirty="0" err="1">
                <a:solidFill>
                  <a:schemeClr val="bg1"/>
                </a:solidFill>
              </a:rPr>
              <a:t>cont</a:t>
            </a:r>
            <a:r>
              <a:rPr lang="fr-CA" dirty="0">
                <a:solidFill>
                  <a:schemeClr val="bg1"/>
                </a:solidFill>
              </a:rPr>
              <a:t>.)</a:t>
            </a:r>
          </a:p>
        </p:txBody>
      </p:sp>
      <p:pic>
        <p:nvPicPr>
          <p:cNvPr id="4" name="Picture 3"/>
          <p:cNvPicPr>
            <a:picLocks noChangeAspect="1"/>
          </p:cNvPicPr>
          <p:nvPr/>
        </p:nvPicPr>
        <p:blipFill>
          <a:blip r:embed="rId3"/>
          <a:stretch>
            <a:fillRect/>
          </a:stretch>
        </p:blipFill>
        <p:spPr>
          <a:xfrm>
            <a:off x="942975" y="2057400"/>
            <a:ext cx="7667625" cy="4524375"/>
          </a:xfrm>
          <a:prstGeom prst="rect">
            <a:avLst/>
          </a:prstGeom>
        </p:spPr>
      </p:pic>
    </p:spTree>
    <p:extLst>
      <p:ext uri="{BB962C8B-B14F-4D97-AF65-F5344CB8AC3E}">
        <p14:creationId xmlns:p14="http://schemas.microsoft.com/office/powerpoint/2010/main" val="1567676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SCTP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The SCTP library is acting as server side waiting for client to connect or client side initiating connection.</a:t>
            </a:r>
          </a:p>
          <a:p>
            <a:r>
              <a:rPr lang="en-US" sz="1400" dirty="0">
                <a:solidFill>
                  <a:srgbClr val="3C5790"/>
                </a:solidFill>
              </a:rPr>
              <a:t>The management controls the associations and servers.</a:t>
            </a:r>
          </a:p>
          <a:p>
            <a:r>
              <a:rPr lang="en-US" sz="1400" dirty="0">
                <a:solidFill>
                  <a:srgbClr val="3C5790"/>
                </a:solidFill>
              </a:rPr>
              <a:t>The Application can execute commands to create/delete associations/servers.</a:t>
            </a:r>
          </a:p>
          <a:p>
            <a:r>
              <a:rPr lang="en-US" sz="1400" dirty="0">
                <a:solidFill>
                  <a:srgbClr val="3C5790"/>
                </a:solidFill>
              </a:rPr>
              <a:t>Association is a protocol relationship between endpoints.</a:t>
            </a:r>
          </a:p>
          <a:p>
            <a:r>
              <a:rPr lang="en-US" sz="1400" dirty="0">
                <a:solidFill>
                  <a:srgbClr val="3C5790"/>
                </a:solidFill>
              </a:rPr>
              <a:t>The Application using </a:t>
            </a:r>
            <a:r>
              <a:rPr lang="en-US" sz="1400" dirty="0" err="1">
                <a:solidFill>
                  <a:srgbClr val="3C5790"/>
                </a:solidFill>
              </a:rPr>
              <a:t>Restcomm</a:t>
            </a:r>
            <a:r>
              <a:rPr lang="en-US" sz="1400" dirty="0">
                <a:solidFill>
                  <a:srgbClr val="3C5790"/>
                </a:solidFill>
              </a:rPr>
              <a:t> SCTP Library calls management interface to create new instance of association and keeps reference to this instance for lifetime of association for sending the </a:t>
            </a:r>
            <a:r>
              <a:rPr lang="en-US" sz="1400" dirty="0" err="1">
                <a:solidFill>
                  <a:srgbClr val="3C5790"/>
                </a:solidFill>
              </a:rPr>
              <a:t>PayloadData</a:t>
            </a:r>
            <a:r>
              <a:rPr lang="en-US" sz="1400" dirty="0">
                <a:solidFill>
                  <a:srgbClr val="3C5790"/>
                </a:solidFill>
              </a:rPr>
              <a:t>.</a:t>
            </a:r>
          </a:p>
        </p:txBody>
      </p:sp>
    </p:spTree>
    <p:extLst>
      <p:ext uri="{BB962C8B-B14F-4D97-AF65-F5344CB8AC3E}">
        <p14:creationId xmlns:p14="http://schemas.microsoft.com/office/powerpoint/2010/main" val="3521432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JSS?</a:t>
            </a:r>
          </a:p>
        </p:txBody>
      </p:sp>
      <p:sp>
        <p:nvSpPr>
          <p:cNvPr id="4099" name="Espace réservé du contenu 4"/>
          <p:cNvSpPr>
            <a:spLocks noGrp="1"/>
          </p:cNvSpPr>
          <p:nvPr>
            <p:ph idx="1"/>
          </p:nvPr>
        </p:nvSpPr>
        <p:spPr>
          <a:xfrm>
            <a:off x="228600" y="2133600"/>
            <a:ext cx="8686800" cy="1219200"/>
          </a:xfrm>
        </p:spPr>
        <p:txBody>
          <a:bodyPr/>
          <a:lstStyle/>
          <a:p>
            <a:r>
              <a:rPr lang="en-US" sz="1500" dirty="0" err="1">
                <a:solidFill>
                  <a:srgbClr val="3C5790"/>
                </a:solidFill>
              </a:rPr>
              <a:t>Restcomm</a:t>
            </a:r>
            <a:r>
              <a:rPr lang="en-US" sz="1500" dirty="0">
                <a:solidFill>
                  <a:srgbClr val="3C5790"/>
                </a:solidFill>
              </a:rPr>
              <a:t> jSS7 is the only Open Source Java based implementation of the SS7 protocol stack.</a:t>
            </a:r>
          </a:p>
          <a:p>
            <a:r>
              <a:rPr lang="fr-CA" sz="1400" dirty="0" err="1">
                <a:solidFill>
                  <a:srgbClr val="3C5790"/>
                </a:solidFill>
              </a:rPr>
              <a:t>Mobicents</a:t>
            </a:r>
            <a:r>
              <a:rPr lang="fr-CA" sz="1400" dirty="0">
                <a:solidFill>
                  <a:srgbClr val="3C5790"/>
                </a:solidFill>
              </a:rPr>
              <a:t> </a:t>
            </a:r>
            <a:r>
              <a:rPr lang="fr-CA" sz="1400" dirty="0" err="1">
                <a:solidFill>
                  <a:srgbClr val="3C5790"/>
                </a:solidFill>
              </a:rPr>
              <a:t>provides</a:t>
            </a:r>
            <a:r>
              <a:rPr lang="fr-CA" sz="1400" dirty="0">
                <a:solidFill>
                  <a:srgbClr val="3C5790"/>
                </a:solidFill>
              </a:rPr>
              <a:t> a open source software solution </a:t>
            </a:r>
            <a:r>
              <a:rPr lang="fr-CA" sz="1400" dirty="0" err="1">
                <a:solidFill>
                  <a:srgbClr val="3C5790"/>
                </a:solidFill>
              </a:rPr>
              <a:t>implementing</a:t>
            </a:r>
            <a:r>
              <a:rPr lang="fr-CA" sz="1400" dirty="0">
                <a:solidFill>
                  <a:srgbClr val="3C5790"/>
                </a:solidFill>
              </a:rPr>
              <a:t> MTP2,3, ISUP, SCCP, TCAP, CAMEL, MAP, INAP </a:t>
            </a:r>
            <a:r>
              <a:rPr lang="fr-CA" sz="1400" dirty="0" err="1">
                <a:solidFill>
                  <a:srgbClr val="3C5790"/>
                </a:solidFill>
              </a:rPr>
              <a:t>protocols</a:t>
            </a:r>
            <a:r>
              <a:rPr lang="fr-CA" sz="1400" dirty="0">
                <a:solidFill>
                  <a:srgbClr val="3C5790"/>
                </a:solidFill>
              </a:rPr>
              <a:t> for a </a:t>
            </a:r>
            <a:r>
              <a:rPr lang="fr-CA" sz="1400" dirty="0" err="1">
                <a:solidFill>
                  <a:srgbClr val="3C5790"/>
                </a:solidFill>
              </a:rPr>
              <a:t>dedicated</a:t>
            </a:r>
            <a:r>
              <a:rPr lang="fr-CA" sz="1400" dirty="0">
                <a:solidFill>
                  <a:srgbClr val="3C5790"/>
                </a:solidFill>
              </a:rPr>
              <a:t> </a:t>
            </a:r>
            <a:r>
              <a:rPr lang="fr-CA" sz="1400" dirty="0" err="1">
                <a:solidFill>
                  <a:srgbClr val="3C5790"/>
                </a:solidFill>
              </a:rPr>
              <a:t>equipment</a:t>
            </a:r>
            <a:r>
              <a:rPr lang="fr-CA" sz="1400" dirty="0">
                <a:solidFill>
                  <a:srgbClr val="3C5790"/>
                </a:solidFill>
              </a:rPr>
              <a:t> and </a:t>
            </a:r>
            <a:r>
              <a:rPr lang="fr-CA" sz="1400" dirty="0" err="1">
                <a:solidFill>
                  <a:srgbClr val="3C5790"/>
                </a:solidFill>
              </a:rPr>
              <a:t>also</a:t>
            </a:r>
            <a:r>
              <a:rPr lang="fr-CA" sz="1400" dirty="0">
                <a:solidFill>
                  <a:srgbClr val="3C5790"/>
                </a:solidFill>
              </a:rPr>
              <a:t> M3UA (SIGTRAN) over IP.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ASN</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Abstract Syntax Notation One (ASN.1) is the standard for describing data structures in telecommunication and computer networking world.</a:t>
            </a:r>
          </a:p>
          <a:p>
            <a:r>
              <a:rPr lang="en-US" sz="1400" dirty="0">
                <a:solidFill>
                  <a:srgbClr val="3C5790"/>
                </a:solidFill>
              </a:rPr>
              <a:t>ASN.1 provides a set of formal rules for describing the structure of objects. </a:t>
            </a:r>
          </a:p>
          <a:p>
            <a:r>
              <a:rPr lang="en-US" sz="1400" dirty="0">
                <a:solidFill>
                  <a:srgbClr val="3C5790"/>
                </a:solidFill>
              </a:rPr>
              <a:t>The specification describes abstract objects that are independent of machine-specific encoding techniques.</a:t>
            </a:r>
          </a:p>
        </p:txBody>
      </p:sp>
    </p:spTree>
    <p:extLst>
      <p:ext uri="{BB962C8B-B14F-4D97-AF65-F5344CB8AC3E}">
        <p14:creationId xmlns:p14="http://schemas.microsoft.com/office/powerpoint/2010/main" val="2622106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ASN (</a:t>
            </a:r>
            <a:r>
              <a:rPr lang="fr-CA" dirty="0" err="1">
                <a:solidFill>
                  <a:schemeClr val="bg1"/>
                </a:solidFill>
              </a:rPr>
              <a:t>core</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ASN defined data can be encoded using one of these encoding rules:</a:t>
            </a:r>
          </a:p>
          <a:p>
            <a:pPr lvl="1"/>
            <a:r>
              <a:rPr lang="en-US" sz="1400" dirty="0">
                <a:solidFill>
                  <a:srgbClr val="3C5790"/>
                </a:solidFill>
              </a:rPr>
              <a:t>Basic Encoding Rules (BER)</a:t>
            </a:r>
          </a:p>
          <a:p>
            <a:pPr lvl="1"/>
            <a:r>
              <a:rPr lang="en-US" sz="1400" dirty="0">
                <a:solidFill>
                  <a:srgbClr val="3C5790"/>
                </a:solidFill>
              </a:rPr>
              <a:t>Canonical Encoding Rules (CER)</a:t>
            </a:r>
          </a:p>
          <a:p>
            <a:pPr lvl="1"/>
            <a:r>
              <a:rPr lang="en-US" sz="1400" dirty="0">
                <a:solidFill>
                  <a:srgbClr val="3C5790"/>
                </a:solidFill>
              </a:rPr>
              <a:t>Distinguished Encoding Rules (DER)</a:t>
            </a:r>
          </a:p>
          <a:p>
            <a:pPr lvl="1"/>
            <a:r>
              <a:rPr lang="en-US" sz="1400" dirty="0">
                <a:solidFill>
                  <a:srgbClr val="3C5790"/>
                </a:solidFill>
              </a:rPr>
              <a:t>XML Encoding Rules (XER)</a:t>
            </a:r>
          </a:p>
          <a:p>
            <a:pPr lvl="1"/>
            <a:r>
              <a:rPr lang="en-US" sz="1400" dirty="0">
                <a:solidFill>
                  <a:srgbClr val="3C5790"/>
                </a:solidFill>
              </a:rPr>
              <a:t>Packed Encoding Rules (PER)</a:t>
            </a:r>
          </a:p>
          <a:p>
            <a:pPr lvl="1"/>
            <a:r>
              <a:rPr lang="en-US" sz="1400" dirty="0">
                <a:solidFill>
                  <a:srgbClr val="3C5790"/>
                </a:solidFill>
              </a:rPr>
              <a:t>Generic String Encoding Rules (GSER)</a:t>
            </a:r>
          </a:p>
        </p:txBody>
      </p:sp>
    </p:spTree>
    <p:extLst>
      <p:ext uri="{BB962C8B-B14F-4D97-AF65-F5344CB8AC3E}">
        <p14:creationId xmlns:p14="http://schemas.microsoft.com/office/powerpoint/2010/main" val="90442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ASN (</a:t>
            </a:r>
            <a:r>
              <a:rPr lang="fr-CA" dirty="0" err="1">
                <a:solidFill>
                  <a:schemeClr val="bg1"/>
                </a:solidFill>
              </a:rPr>
              <a:t>core</a:t>
            </a:r>
            <a:r>
              <a:rPr lang="fr-CA" dirty="0">
                <a:solidFill>
                  <a:schemeClr val="bg1"/>
                </a:solidFill>
              </a:rPr>
              <a:t>.)</a:t>
            </a:r>
          </a:p>
        </p:txBody>
      </p:sp>
      <p:sp>
        <p:nvSpPr>
          <p:cNvPr id="4099" name="Espace réservé du contenu 4"/>
          <p:cNvSpPr>
            <a:spLocks noGrp="1"/>
          </p:cNvSpPr>
          <p:nvPr>
            <p:ph idx="1"/>
          </p:nvPr>
        </p:nvSpPr>
        <p:spPr>
          <a:xfrm>
            <a:off x="3505200" y="3429000"/>
            <a:ext cx="5486400" cy="2133600"/>
          </a:xfrm>
        </p:spPr>
        <p:txBody>
          <a:bodyPr/>
          <a:lstStyle/>
          <a:p>
            <a:r>
              <a:rPr lang="en-US" sz="1500" dirty="0">
                <a:solidFill>
                  <a:srgbClr val="3C5790"/>
                </a:solidFill>
              </a:rPr>
              <a:t>Encoded data structure contains three elements:</a:t>
            </a:r>
          </a:p>
          <a:p>
            <a:pPr lvl="1"/>
            <a:r>
              <a:rPr lang="en-US" sz="1500" b="1" dirty="0">
                <a:solidFill>
                  <a:srgbClr val="3C5790"/>
                </a:solidFill>
              </a:rPr>
              <a:t>Tag</a:t>
            </a:r>
            <a:r>
              <a:rPr lang="en-US" sz="1500" dirty="0">
                <a:solidFill>
                  <a:srgbClr val="3C5790"/>
                </a:solidFill>
              </a:rPr>
              <a:t>: Unique value, which identifies the type of data.</a:t>
            </a:r>
          </a:p>
          <a:p>
            <a:pPr lvl="1"/>
            <a:r>
              <a:rPr lang="en-US" sz="1500" b="1" dirty="0">
                <a:solidFill>
                  <a:srgbClr val="3C5790"/>
                </a:solidFill>
              </a:rPr>
              <a:t>Length</a:t>
            </a:r>
            <a:r>
              <a:rPr lang="en-US" sz="1500" dirty="0">
                <a:solidFill>
                  <a:srgbClr val="3C5790"/>
                </a:solidFill>
              </a:rPr>
              <a:t>: Indicates the length of the current data structure.</a:t>
            </a:r>
          </a:p>
          <a:p>
            <a:pPr lvl="1"/>
            <a:r>
              <a:rPr lang="en-US" sz="1500" b="1" dirty="0">
                <a:solidFill>
                  <a:srgbClr val="3C5790"/>
                </a:solidFill>
              </a:rPr>
              <a:t>Payload</a:t>
            </a:r>
            <a:r>
              <a:rPr lang="en-US" sz="1500" dirty="0">
                <a:solidFill>
                  <a:srgbClr val="3C5790"/>
                </a:solidFill>
              </a:rPr>
              <a:t>: Depending on the definition, this can be a simple value (like an integer), or it can carry another ASN encoded data structure.</a:t>
            </a:r>
          </a:p>
        </p:txBody>
      </p:sp>
      <p:pic>
        <p:nvPicPr>
          <p:cNvPr id="2" name="Picture 1"/>
          <p:cNvPicPr>
            <a:picLocks noChangeAspect="1"/>
          </p:cNvPicPr>
          <p:nvPr/>
        </p:nvPicPr>
        <p:blipFill>
          <a:blip r:embed="rId3"/>
          <a:stretch>
            <a:fillRect/>
          </a:stretch>
        </p:blipFill>
        <p:spPr>
          <a:xfrm>
            <a:off x="990600" y="1905000"/>
            <a:ext cx="2425268" cy="4941711"/>
          </a:xfrm>
          <a:prstGeom prst="rect">
            <a:avLst/>
          </a:prstGeom>
        </p:spPr>
      </p:pic>
    </p:spTree>
    <p:extLst>
      <p:ext uri="{BB962C8B-B14F-4D97-AF65-F5344CB8AC3E}">
        <p14:creationId xmlns:p14="http://schemas.microsoft.com/office/powerpoint/2010/main" val="810312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ISUP</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The ISDN (Integrated Services Digital Network) User Part or ISUP is part of the Signaling System No. 7.</a:t>
            </a:r>
          </a:p>
          <a:p>
            <a:r>
              <a:rPr lang="en-US" sz="1400" dirty="0">
                <a:solidFill>
                  <a:srgbClr val="3C5790"/>
                </a:solidFill>
              </a:rPr>
              <a:t>It is used to set up telephone calls in the public switched telephone network (PSTN).</a:t>
            </a:r>
          </a:p>
          <a:p>
            <a:r>
              <a:rPr lang="en-US" sz="1400" dirty="0">
                <a:solidFill>
                  <a:srgbClr val="3C5790"/>
                </a:solidFill>
              </a:rPr>
              <a:t>An ISUP message contains a fixed header containing the circuit identification code and the ISUP message type, followed by other fields.</a:t>
            </a:r>
          </a:p>
          <a:p>
            <a:r>
              <a:rPr lang="en-US" sz="1400" dirty="0">
                <a:solidFill>
                  <a:srgbClr val="3C5790"/>
                </a:solidFill>
              </a:rPr>
              <a:t>These messages are transmitted in various stages of call setup and release. </a:t>
            </a:r>
          </a:p>
        </p:txBody>
      </p:sp>
    </p:spTree>
    <p:extLst>
      <p:ext uri="{BB962C8B-B14F-4D97-AF65-F5344CB8AC3E}">
        <p14:creationId xmlns:p14="http://schemas.microsoft.com/office/powerpoint/2010/main" val="3173374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ISUP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590800"/>
          </a:xfrm>
        </p:spPr>
        <p:txBody>
          <a:bodyPr/>
          <a:lstStyle/>
          <a:p>
            <a:r>
              <a:rPr lang="en-US" sz="1400" dirty="0">
                <a:solidFill>
                  <a:srgbClr val="3C5790"/>
                </a:solidFill>
              </a:rPr>
              <a:t>The most common messages are:</a:t>
            </a:r>
          </a:p>
          <a:p>
            <a:r>
              <a:rPr lang="en-US" sz="1400" b="1" dirty="0">
                <a:solidFill>
                  <a:srgbClr val="3C5790"/>
                </a:solidFill>
              </a:rPr>
              <a:t>Initial address message (IAM)</a:t>
            </a:r>
            <a:r>
              <a:rPr lang="en-US" sz="1400" dirty="0">
                <a:solidFill>
                  <a:srgbClr val="3C5790"/>
                </a:solidFill>
              </a:rPr>
              <a:t> — First message sent to inform the partner switch that a call has to be established on the CIC contained in the message. Contains the called number, type of service (speech or data) and optional parameters.</a:t>
            </a:r>
          </a:p>
          <a:p>
            <a:r>
              <a:rPr lang="en-US" sz="1400" b="1" dirty="0">
                <a:solidFill>
                  <a:srgbClr val="3C5790"/>
                </a:solidFill>
              </a:rPr>
              <a:t>Subsequent address message (SAM)</a:t>
            </a:r>
            <a:r>
              <a:rPr lang="en-US" sz="1400" dirty="0">
                <a:solidFill>
                  <a:srgbClr val="3C5790"/>
                </a:solidFill>
              </a:rPr>
              <a:t> — For networks that support overlap dialing procedures, and then in the case that the IAM did not contain the full called number, one or more SAMs follow containing additional digits. This message is not supported by networks that only support </a:t>
            </a:r>
            <a:r>
              <a:rPr lang="en-US" sz="1400" dirty="0" err="1">
                <a:solidFill>
                  <a:srgbClr val="3C5790"/>
                </a:solidFill>
              </a:rPr>
              <a:t>en</a:t>
            </a:r>
            <a:r>
              <a:rPr lang="en-US" sz="1400" dirty="0">
                <a:solidFill>
                  <a:srgbClr val="3C5790"/>
                </a:solidFill>
              </a:rPr>
              <a:t> bloc dialing procedures.</a:t>
            </a:r>
          </a:p>
        </p:txBody>
      </p:sp>
    </p:spTree>
    <p:extLst>
      <p:ext uri="{BB962C8B-B14F-4D97-AF65-F5344CB8AC3E}">
        <p14:creationId xmlns:p14="http://schemas.microsoft.com/office/powerpoint/2010/main" val="466767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ISUP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286000"/>
          </a:xfrm>
        </p:spPr>
        <p:txBody>
          <a:bodyPr/>
          <a:lstStyle/>
          <a:p>
            <a:r>
              <a:rPr lang="en-US" sz="1400" b="1" dirty="0">
                <a:solidFill>
                  <a:srgbClr val="3C5790"/>
                </a:solidFill>
              </a:rPr>
              <a:t>Address complete message (ACM) </a:t>
            </a:r>
            <a:r>
              <a:rPr lang="en-US" sz="1400" dirty="0">
                <a:solidFill>
                  <a:srgbClr val="3C5790"/>
                </a:solidFill>
              </a:rPr>
              <a:t>— Message returned from the terminating switch when the subscriber is reached and the phone starts ringing, or when the call traverses an interworking point and the intermediate trunk is seized.</a:t>
            </a:r>
          </a:p>
          <a:p>
            <a:r>
              <a:rPr lang="en-US" sz="1400" dirty="0">
                <a:solidFill>
                  <a:srgbClr val="3C5790"/>
                </a:solidFill>
              </a:rPr>
              <a:t>C</a:t>
            </a:r>
            <a:r>
              <a:rPr lang="en-US" sz="1400" b="1" dirty="0">
                <a:solidFill>
                  <a:srgbClr val="3C5790"/>
                </a:solidFill>
              </a:rPr>
              <a:t>all progress (CPG) </a:t>
            </a:r>
            <a:r>
              <a:rPr lang="en-US" sz="1400" dirty="0">
                <a:solidFill>
                  <a:srgbClr val="3C5790"/>
                </a:solidFill>
              </a:rPr>
              <a:t>— Contains additional information about the progress of a call. Normally sent after the ACM when the status of the call changes from that reported in the ACM.</a:t>
            </a:r>
          </a:p>
          <a:p>
            <a:r>
              <a:rPr lang="en-US" sz="1400" b="1" dirty="0">
                <a:solidFill>
                  <a:srgbClr val="3C5790"/>
                </a:solidFill>
              </a:rPr>
              <a:t>Answer message (ANM) </a:t>
            </a:r>
            <a:r>
              <a:rPr lang="en-US" sz="1400" dirty="0">
                <a:solidFill>
                  <a:srgbClr val="3C5790"/>
                </a:solidFill>
              </a:rPr>
              <a:t>— Sent when the subscriber picks up the phone, a resource is connected or answer supervision is returned by an interworking point. Normally charging starts at this moment. It is required that the call be cut through in both directions by this point.</a:t>
            </a:r>
          </a:p>
        </p:txBody>
      </p:sp>
    </p:spTree>
    <p:extLst>
      <p:ext uri="{BB962C8B-B14F-4D97-AF65-F5344CB8AC3E}">
        <p14:creationId xmlns:p14="http://schemas.microsoft.com/office/powerpoint/2010/main" val="4271141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ISUP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905000"/>
          </a:xfrm>
        </p:spPr>
        <p:txBody>
          <a:bodyPr/>
          <a:lstStyle/>
          <a:p>
            <a:r>
              <a:rPr lang="en-US" sz="1400" b="1" dirty="0">
                <a:solidFill>
                  <a:srgbClr val="3C5790"/>
                </a:solidFill>
              </a:rPr>
              <a:t>Connect (CON) </a:t>
            </a:r>
            <a:r>
              <a:rPr lang="en-US" sz="1400" dirty="0">
                <a:solidFill>
                  <a:srgbClr val="3C5790"/>
                </a:solidFill>
              </a:rPr>
              <a:t>— Sent when the call is answered by an automatic terminal. This message replaces the ACM, CPG and ANM for calls that are answered by automatic terminals.</a:t>
            </a:r>
          </a:p>
          <a:p>
            <a:r>
              <a:rPr lang="en-US" sz="1400" b="1" dirty="0">
                <a:solidFill>
                  <a:srgbClr val="3C5790"/>
                </a:solidFill>
              </a:rPr>
              <a:t>Release (REL) </a:t>
            </a:r>
            <a:r>
              <a:rPr lang="en-US" sz="1400" dirty="0">
                <a:solidFill>
                  <a:srgbClr val="3C5790"/>
                </a:solidFill>
              </a:rPr>
              <a:t>— Sent to clear the call when a subscriber goes on hook. This is also sent (in direct response to an IAM) if the terminating switch determines that the call cannot be completed. In either case, the terminating switch provides a cause value in the message to explain the reason for the release, e.g., "User busy".</a:t>
            </a:r>
          </a:p>
          <a:p>
            <a:r>
              <a:rPr lang="en-US" sz="1400" b="1" dirty="0">
                <a:solidFill>
                  <a:srgbClr val="3C5790"/>
                </a:solidFill>
              </a:rPr>
              <a:t>Release complete (RLC) </a:t>
            </a:r>
            <a:r>
              <a:rPr lang="en-US" sz="1400" dirty="0">
                <a:solidFill>
                  <a:srgbClr val="3C5790"/>
                </a:solidFill>
              </a:rPr>
              <a:t>— Acknowledgment of the release – the circuit is idle afterward and can be used again.</a:t>
            </a:r>
          </a:p>
        </p:txBody>
      </p:sp>
    </p:spTree>
    <p:extLst>
      <p:ext uri="{BB962C8B-B14F-4D97-AF65-F5344CB8AC3E}">
        <p14:creationId xmlns:p14="http://schemas.microsoft.com/office/powerpoint/2010/main" val="3522756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ISUP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828800"/>
          </a:xfrm>
        </p:spPr>
        <p:txBody>
          <a:bodyPr/>
          <a:lstStyle/>
          <a:p>
            <a:r>
              <a:rPr lang="en-US" sz="1400" b="1" dirty="0" err="1">
                <a:solidFill>
                  <a:srgbClr val="3C5790"/>
                </a:solidFill>
              </a:rPr>
              <a:t>Signalling</a:t>
            </a:r>
            <a:r>
              <a:rPr lang="en-US" sz="1400" b="1" dirty="0">
                <a:solidFill>
                  <a:srgbClr val="3C5790"/>
                </a:solidFill>
              </a:rPr>
              <a:t> Information Field (SIF) </a:t>
            </a:r>
            <a:r>
              <a:rPr lang="en-US" sz="1400" dirty="0">
                <a:solidFill>
                  <a:srgbClr val="3C5790"/>
                </a:solidFill>
              </a:rPr>
              <a:t>for all ISUP Message Signal Units (MSU) contain the following components:</a:t>
            </a:r>
          </a:p>
          <a:p>
            <a:pPr lvl="1"/>
            <a:r>
              <a:rPr lang="en-US" sz="1400" dirty="0">
                <a:solidFill>
                  <a:srgbClr val="3C5790"/>
                </a:solidFill>
              </a:rPr>
              <a:t>Routing Label</a:t>
            </a:r>
          </a:p>
          <a:p>
            <a:pPr lvl="1"/>
            <a:r>
              <a:rPr lang="en-US" sz="1400" dirty="0">
                <a:solidFill>
                  <a:srgbClr val="3C5790"/>
                </a:solidFill>
              </a:rPr>
              <a:t>Circuit Identification Code</a:t>
            </a:r>
          </a:p>
          <a:p>
            <a:pPr lvl="1"/>
            <a:r>
              <a:rPr lang="en-US" sz="1400" dirty="0">
                <a:solidFill>
                  <a:srgbClr val="3C5790"/>
                </a:solidFill>
              </a:rPr>
              <a:t>Message Type</a:t>
            </a:r>
          </a:p>
          <a:p>
            <a:pPr lvl="1"/>
            <a:r>
              <a:rPr lang="en-US" sz="1400" dirty="0">
                <a:solidFill>
                  <a:srgbClr val="3C5790"/>
                </a:solidFill>
              </a:rPr>
              <a:t>Mandatory Fixed Part</a:t>
            </a:r>
          </a:p>
          <a:p>
            <a:pPr lvl="1"/>
            <a:r>
              <a:rPr lang="en-US" sz="1400" dirty="0">
                <a:solidFill>
                  <a:srgbClr val="3C5790"/>
                </a:solidFill>
              </a:rPr>
              <a:t>Mandatory Variable Part</a:t>
            </a:r>
          </a:p>
          <a:p>
            <a:pPr lvl="1"/>
            <a:r>
              <a:rPr lang="en-US" sz="1400" dirty="0">
                <a:solidFill>
                  <a:srgbClr val="3C5790"/>
                </a:solidFill>
              </a:rPr>
              <a:t>Optional Part</a:t>
            </a:r>
          </a:p>
        </p:txBody>
      </p:sp>
      <p:pic>
        <p:nvPicPr>
          <p:cNvPr id="2" name="Picture 1"/>
          <p:cNvPicPr>
            <a:picLocks noChangeAspect="1"/>
          </p:cNvPicPr>
          <p:nvPr/>
        </p:nvPicPr>
        <p:blipFill>
          <a:blip r:embed="rId3"/>
          <a:stretch>
            <a:fillRect/>
          </a:stretch>
        </p:blipFill>
        <p:spPr>
          <a:xfrm>
            <a:off x="4572000" y="2514600"/>
            <a:ext cx="2775911" cy="4038600"/>
          </a:xfrm>
          <a:prstGeom prst="rect">
            <a:avLst/>
          </a:prstGeom>
        </p:spPr>
      </p:pic>
    </p:spTree>
    <p:extLst>
      <p:ext uri="{BB962C8B-B14F-4D97-AF65-F5344CB8AC3E}">
        <p14:creationId xmlns:p14="http://schemas.microsoft.com/office/powerpoint/2010/main" val="1430295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M3UA</a:t>
            </a:r>
          </a:p>
        </p:txBody>
      </p:sp>
      <p:sp>
        <p:nvSpPr>
          <p:cNvPr id="4099" name="Espace réservé du contenu 4"/>
          <p:cNvSpPr>
            <a:spLocks noGrp="1"/>
          </p:cNvSpPr>
          <p:nvPr>
            <p:ph idx="1"/>
          </p:nvPr>
        </p:nvSpPr>
        <p:spPr>
          <a:xfrm>
            <a:off x="304800" y="1905000"/>
            <a:ext cx="8534400" cy="1828800"/>
          </a:xfrm>
        </p:spPr>
        <p:txBody>
          <a:bodyPr/>
          <a:lstStyle/>
          <a:p>
            <a:r>
              <a:rPr lang="en-US" sz="1400" dirty="0">
                <a:solidFill>
                  <a:srgbClr val="3C5790"/>
                </a:solidFill>
              </a:rPr>
              <a:t>M3UA is a protocol for supporting the transport of any SS7 MTP3-User signaling (e.g., ISUP and SCCP messages) over IP using the services of the Stream Control Transmission Protocol.</a:t>
            </a:r>
          </a:p>
          <a:p>
            <a:r>
              <a:rPr lang="en-US" sz="1400" dirty="0">
                <a:solidFill>
                  <a:srgbClr val="3C5790"/>
                </a:solidFill>
              </a:rPr>
              <a:t>It can be used between a Signaling Gateway (SG) and a Media Gateway Controller (MGC) or IP-resident Database, or between 2 IP-based applications.</a:t>
            </a:r>
          </a:p>
        </p:txBody>
      </p:sp>
    </p:spTree>
    <p:extLst>
      <p:ext uri="{BB962C8B-B14F-4D97-AF65-F5344CB8AC3E}">
        <p14:creationId xmlns:p14="http://schemas.microsoft.com/office/powerpoint/2010/main" val="414099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M3UA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667000"/>
          </a:xfrm>
        </p:spPr>
        <p:txBody>
          <a:bodyPr/>
          <a:lstStyle/>
          <a:p>
            <a:r>
              <a:rPr lang="en-US" sz="1400" dirty="0">
                <a:solidFill>
                  <a:srgbClr val="3C5790"/>
                </a:solidFill>
              </a:rPr>
              <a:t>Terminology:</a:t>
            </a:r>
          </a:p>
          <a:p>
            <a:r>
              <a:rPr lang="en-US" sz="1400" b="1" dirty="0">
                <a:solidFill>
                  <a:srgbClr val="3C5790"/>
                </a:solidFill>
              </a:rPr>
              <a:t>Application Server (AS):</a:t>
            </a:r>
          </a:p>
          <a:p>
            <a:pPr lvl="1"/>
            <a:r>
              <a:rPr lang="en-US" sz="1400" dirty="0">
                <a:solidFill>
                  <a:srgbClr val="3C5790"/>
                </a:solidFill>
              </a:rPr>
              <a:t>A logical entity serving a specific Routing Key.</a:t>
            </a:r>
          </a:p>
          <a:p>
            <a:pPr lvl="1"/>
            <a:r>
              <a:rPr lang="en-US" sz="1400" dirty="0">
                <a:solidFill>
                  <a:srgbClr val="3C5790"/>
                </a:solidFill>
              </a:rPr>
              <a:t>The AS contains a set of one or more unique Application Server Processes, of which one or more is normally actively processing traffic.</a:t>
            </a:r>
          </a:p>
          <a:p>
            <a:r>
              <a:rPr lang="en-US" sz="1400" b="1" dirty="0">
                <a:solidFill>
                  <a:srgbClr val="3C5790"/>
                </a:solidFill>
              </a:rPr>
              <a:t>Application Server Process (ASP)</a:t>
            </a:r>
            <a:r>
              <a:rPr lang="en-US" sz="1400" dirty="0">
                <a:solidFill>
                  <a:srgbClr val="3C5790"/>
                </a:solidFill>
              </a:rPr>
              <a:t>:</a:t>
            </a:r>
          </a:p>
          <a:p>
            <a:pPr lvl="1"/>
            <a:r>
              <a:rPr lang="en-US" sz="1400" dirty="0">
                <a:solidFill>
                  <a:srgbClr val="3C5790"/>
                </a:solidFill>
              </a:rPr>
              <a:t>A process instance of an Application Server.</a:t>
            </a:r>
          </a:p>
          <a:p>
            <a:pPr lvl="1"/>
            <a:r>
              <a:rPr lang="en-US" sz="1400" dirty="0">
                <a:solidFill>
                  <a:srgbClr val="3C5790"/>
                </a:solidFill>
              </a:rPr>
              <a:t>Contains an SCTP endpoint and may be configured to process signaling traffic within more than one Application Server.</a:t>
            </a:r>
          </a:p>
        </p:txBody>
      </p:sp>
    </p:spTree>
    <p:extLst>
      <p:ext uri="{BB962C8B-B14F-4D97-AF65-F5344CB8AC3E}">
        <p14:creationId xmlns:p14="http://schemas.microsoft.com/office/powerpoint/2010/main" val="801892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Provides implementation for MTP2, MTP3, ISUP, SCCP, TCAP, CAMEL (Phase I, Phase II, Phase III and Phase IV) and MAP protocols for a dedicated equipment.</a:t>
            </a:r>
          </a:p>
          <a:p>
            <a:r>
              <a:rPr lang="en-US" sz="1400" dirty="0">
                <a:solidFill>
                  <a:srgbClr val="3C5790"/>
                </a:solidFill>
              </a:rPr>
              <a:t>Has in-built support for SIGTRAN (M3UA) over IP.</a:t>
            </a:r>
          </a:p>
          <a:p>
            <a:r>
              <a:rPr lang="en-US" sz="1400" dirty="0" err="1">
                <a:solidFill>
                  <a:srgbClr val="3C5790"/>
                </a:solidFill>
              </a:rPr>
              <a:t>Restcomm</a:t>
            </a:r>
            <a:r>
              <a:rPr lang="en-US" sz="1400" dirty="0">
                <a:solidFill>
                  <a:srgbClr val="3C5790"/>
                </a:solidFill>
              </a:rPr>
              <a:t> jSS7 is based on an easily scalable and configurable load-balancing architecture.</a:t>
            </a:r>
          </a:p>
          <a:p>
            <a:r>
              <a:rPr lang="en-US" sz="1200" dirty="0" err="1">
                <a:solidFill>
                  <a:srgbClr val="3C5790"/>
                </a:solidFill>
              </a:rPr>
              <a:t>Restcomm</a:t>
            </a:r>
            <a:r>
              <a:rPr lang="en-US" sz="1200" dirty="0">
                <a:solidFill>
                  <a:srgbClr val="3C5790"/>
                </a:solidFill>
              </a:rPr>
              <a:t> jSS7 comes with JSLEE TCAP, MAP, CAP and ISUP Resource Adaptors (RA).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M3UA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667000"/>
          </a:xfrm>
        </p:spPr>
        <p:txBody>
          <a:bodyPr/>
          <a:lstStyle/>
          <a:p>
            <a:r>
              <a:rPr lang="en-US" sz="1400" b="1" dirty="0">
                <a:solidFill>
                  <a:srgbClr val="3C5790"/>
                </a:solidFill>
              </a:rPr>
              <a:t>Association:</a:t>
            </a:r>
          </a:p>
          <a:p>
            <a:pPr lvl="1"/>
            <a:r>
              <a:rPr lang="en-US" sz="1400" dirty="0">
                <a:solidFill>
                  <a:srgbClr val="3C5790"/>
                </a:solidFill>
              </a:rPr>
              <a:t>An association refers to an SCTP association.  </a:t>
            </a:r>
          </a:p>
          <a:p>
            <a:pPr lvl="1"/>
            <a:r>
              <a:rPr lang="en-US" sz="1400" dirty="0">
                <a:solidFill>
                  <a:srgbClr val="3C5790"/>
                </a:solidFill>
              </a:rPr>
              <a:t>The association provides the transport for the delivery of MTP3-User protocol data units and M3UA adaptation layer peer messages.</a:t>
            </a:r>
          </a:p>
          <a:p>
            <a:r>
              <a:rPr lang="en-US" sz="1400" b="1" dirty="0">
                <a:solidFill>
                  <a:srgbClr val="3C5790"/>
                </a:solidFill>
              </a:rPr>
              <a:t>IP Server Process (IPSP):</a:t>
            </a:r>
          </a:p>
          <a:p>
            <a:pPr lvl="1"/>
            <a:r>
              <a:rPr lang="en-US" sz="1400" dirty="0">
                <a:solidFill>
                  <a:srgbClr val="3C5790"/>
                </a:solidFill>
              </a:rPr>
              <a:t>A process instance of an IP-based application.  </a:t>
            </a:r>
          </a:p>
          <a:p>
            <a:pPr lvl="1"/>
            <a:r>
              <a:rPr lang="en-US" sz="1400" dirty="0">
                <a:solidFill>
                  <a:srgbClr val="3C5790"/>
                </a:solidFill>
              </a:rPr>
              <a:t>is essentially the same as an ASP, except that it uses M3UA in a point-to-point fashion.</a:t>
            </a:r>
          </a:p>
          <a:p>
            <a:r>
              <a:rPr lang="en-US" sz="1400" b="1" dirty="0">
                <a:solidFill>
                  <a:srgbClr val="3C5790"/>
                </a:solidFill>
              </a:rPr>
              <a:t>Layer Management:</a:t>
            </a:r>
          </a:p>
          <a:p>
            <a:pPr lvl="1"/>
            <a:r>
              <a:rPr lang="en-US" sz="1400" dirty="0">
                <a:solidFill>
                  <a:srgbClr val="3C5790"/>
                </a:solidFill>
              </a:rPr>
              <a:t>is a nodal function that handles the inputs and outputs between the M3UA layer and a local management entity.</a:t>
            </a:r>
          </a:p>
        </p:txBody>
      </p:sp>
    </p:spTree>
    <p:extLst>
      <p:ext uri="{BB962C8B-B14F-4D97-AF65-F5344CB8AC3E}">
        <p14:creationId xmlns:p14="http://schemas.microsoft.com/office/powerpoint/2010/main" val="1141865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M3UA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514600"/>
          </a:xfrm>
        </p:spPr>
        <p:txBody>
          <a:bodyPr/>
          <a:lstStyle/>
          <a:p>
            <a:r>
              <a:rPr lang="en-US" sz="1400" b="1" dirty="0">
                <a:solidFill>
                  <a:srgbClr val="3C5790"/>
                </a:solidFill>
              </a:rPr>
              <a:t>MTP:</a:t>
            </a:r>
          </a:p>
          <a:p>
            <a:pPr lvl="1"/>
            <a:r>
              <a:rPr lang="en-US" sz="1400" dirty="0">
                <a:solidFill>
                  <a:srgbClr val="3C5790"/>
                </a:solidFill>
              </a:rPr>
              <a:t>The Message Transfer Part of the SS7 protocol.</a:t>
            </a:r>
          </a:p>
          <a:p>
            <a:r>
              <a:rPr lang="en-US" sz="1400" b="1" dirty="0">
                <a:solidFill>
                  <a:srgbClr val="3C5790"/>
                </a:solidFill>
              </a:rPr>
              <a:t>MTP3:</a:t>
            </a:r>
          </a:p>
          <a:p>
            <a:pPr lvl="1"/>
            <a:r>
              <a:rPr lang="en-US" sz="1400" dirty="0">
                <a:solidFill>
                  <a:srgbClr val="3C5790"/>
                </a:solidFill>
              </a:rPr>
              <a:t>MTP Level 3, the </a:t>
            </a:r>
            <a:r>
              <a:rPr lang="en-US" sz="1400" dirty="0" err="1">
                <a:solidFill>
                  <a:srgbClr val="3C5790"/>
                </a:solidFill>
              </a:rPr>
              <a:t>signalling</a:t>
            </a:r>
            <a:r>
              <a:rPr lang="en-US" sz="1400" dirty="0">
                <a:solidFill>
                  <a:srgbClr val="3C5790"/>
                </a:solidFill>
              </a:rPr>
              <a:t> network layer of SS7.</a:t>
            </a:r>
          </a:p>
          <a:p>
            <a:r>
              <a:rPr lang="en-US" sz="1400" b="1" dirty="0">
                <a:solidFill>
                  <a:srgbClr val="3C5790"/>
                </a:solidFill>
              </a:rPr>
              <a:t>MTP3-User:</a:t>
            </a:r>
          </a:p>
          <a:p>
            <a:pPr lvl="1"/>
            <a:r>
              <a:rPr lang="en-US" sz="1400" dirty="0">
                <a:solidFill>
                  <a:srgbClr val="3C5790"/>
                </a:solidFill>
              </a:rPr>
              <a:t>Any protocol normally using the services of the SS7 MTP3 (e.g., ISUP, SCCP, TUP, etc.).</a:t>
            </a:r>
          </a:p>
          <a:p>
            <a:r>
              <a:rPr lang="en-US" sz="1400" b="1" dirty="0" err="1">
                <a:solidFill>
                  <a:srgbClr val="3C5790"/>
                </a:solidFill>
              </a:rPr>
              <a:t>Signalling</a:t>
            </a:r>
            <a:r>
              <a:rPr lang="en-US" sz="1400" b="1" dirty="0">
                <a:solidFill>
                  <a:srgbClr val="3C5790"/>
                </a:solidFill>
              </a:rPr>
              <a:t> Gateway Process (SGP):</a:t>
            </a:r>
          </a:p>
          <a:p>
            <a:pPr lvl="1"/>
            <a:r>
              <a:rPr lang="en-US" sz="1400" dirty="0">
                <a:solidFill>
                  <a:srgbClr val="3C5790"/>
                </a:solidFill>
              </a:rPr>
              <a:t>A process instance of a </a:t>
            </a:r>
            <a:r>
              <a:rPr lang="en-US" sz="1400" dirty="0" err="1">
                <a:solidFill>
                  <a:srgbClr val="3C5790"/>
                </a:solidFill>
              </a:rPr>
              <a:t>Signalling</a:t>
            </a:r>
            <a:r>
              <a:rPr lang="en-US" sz="1400" dirty="0">
                <a:solidFill>
                  <a:srgbClr val="3C5790"/>
                </a:solidFill>
              </a:rPr>
              <a:t> Gateway.  </a:t>
            </a:r>
          </a:p>
          <a:p>
            <a:pPr lvl="1"/>
            <a:r>
              <a:rPr lang="en-US" sz="1400" dirty="0">
                <a:solidFill>
                  <a:srgbClr val="3C5790"/>
                </a:solidFill>
              </a:rPr>
              <a:t>It serves as an active, backup, load-sharing, or broadcast process of a </a:t>
            </a:r>
            <a:r>
              <a:rPr lang="en-US" sz="1400" dirty="0" err="1">
                <a:solidFill>
                  <a:srgbClr val="3C5790"/>
                </a:solidFill>
              </a:rPr>
              <a:t>Signalling</a:t>
            </a:r>
            <a:r>
              <a:rPr lang="en-US" sz="1400" dirty="0">
                <a:solidFill>
                  <a:srgbClr val="3C5790"/>
                </a:solidFill>
              </a:rPr>
              <a:t> Gateway.</a:t>
            </a:r>
          </a:p>
        </p:txBody>
      </p:sp>
    </p:spTree>
    <p:extLst>
      <p:ext uri="{BB962C8B-B14F-4D97-AF65-F5344CB8AC3E}">
        <p14:creationId xmlns:p14="http://schemas.microsoft.com/office/powerpoint/2010/main" val="3669275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M3UA (</a:t>
            </a:r>
            <a:r>
              <a:rPr lang="fr-CA" dirty="0" err="1">
                <a:solidFill>
                  <a:schemeClr val="bg1"/>
                </a:solidFill>
              </a:rPr>
              <a:t>cont</a:t>
            </a:r>
            <a:r>
              <a:rPr lang="fr-CA" dirty="0">
                <a:solidFill>
                  <a:schemeClr val="bg1"/>
                </a:solidFill>
              </a:rPr>
              <a:t>.)</a:t>
            </a:r>
          </a:p>
        </p:txBody>
      </p:sp>
      <p:pic>
        <p:nvPicPr>
          <p:cNvPr id="4" name="Picture 3"/>
          <p:cNvPicPr>
            <a:picLocks noChangeAspect="1"/>
          </p:cNvPicPr>
          <p:nvPr/>
        </p:nvPicPr>
        <p:blipFill>
          <a:blip r:embed="rId3"/>
          <a:stretch>
            <a:fillRect/>
          </a:stretch>
        </p:blipFill>
        <p:spPr>
          <a:xfrm>
            <a:off x="304800" y="2057400"/>
            <a:ext cx="2171700" cy="3248025"/>
          </a:xfrm>
          <a:prstGeom prst="rect">
            <a:avLst/>
          </a:prstGeom>
        </p:spPr>
      </p:pic>
      <p:pic>
        <p:nvPicPr>
          <p:cNvPr id="5" name="Picture 4"/>
          <p:cNvPicPr>
            <a:picLocks noChangeAspect="1"/>
          </p:cNvPicPr>
          <p:nvPr/>
        </p:nvPicPr>
        <p:blipFill>
          <a:blip r:embed="rId4"/>
          <a:stretch>
            <a:fillRect/>
          </a:stretch>
        </p:blipFill>
        <p:spPr>
          <a:xfrm>
            <a:off x="6553200" y="2104672"/>
            <a:ext cx="1952625" cy="3228975"/>
          </a:xfrm>
          <a:prstGeom prst="rect">
            <a:avLst/>
          </a:prstGeom>
        </p:spPr>
      </p:pic>
      <p:pic>
        <p:nvPicPr>
          <p:cNvPr id="6" name="Picture 5"/>
          <p:cNvPicPr>
            <a:picLocks noChangeAspect="1"/>
          </p:cNvPicPr>
          <p:nvPr/>
        </p:nvPicPr>
        <p:blipFill>
          <a:blip r:embed="rId5"/>
          <a:stretch>
            <a:fillRect/>
          </a:stretch>
        </p:blipFill>
        <p:spPr>
          <a:xfrm>
            <a:off x="2743200" y="2819400"/>
            <a:ext cx="3152775" cy="2333625"/>
          </a:xfrm>
          <a:prstGeom prst="rect">
            <a:avLst/>
          </a:prstGeom>
        </p:spPr>
      </p:pic>
    </p:spTree>
    <p:extLst>
      <p:ext uri="{BB962C8B-B14F-4D97-AF65-F5344CB8AC3E}">
        <p14:creationId xmlns:p14="http://schemas.microsoft.com/office/powerpoint/2010/main" val="37029802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TCAP</a:t>
            </a:r>
          </a:p>
        </p:txBody>
      </p:sp>
      <p:sp>
        <p:nvSpPr>
          <p:cNvPr id="4099" name="Espace réservé du contenu 4"/>
          <p:cNvSpPr>
            <a:spLocks noGrp="1"/>
          </p:cNvSpPr>
          <p:nvPr>
            <p:ph idx="1"/>
          </p:nvPr>
        </p:nvSpPr>
        <p:spPr>
          <a:xfrm>
            <a:off x="304800" y="1905000"/>
            <a:ext cx="8534400" cy="2514600"/>
          </a:xfrm>
        </p:spPr>
        <p:txBody>
          <a:bodyPr/>
          <a:lstStyle/>
          <a:p>
            <a:r>
              <a:rPr lang="en-US" sz="1400" dirty="0">
                <a:solidFill>
                  <a:srgbClr val="3C5790"/>
                </a:solidFill>
              </a:rPr>
              <a:t>TCAP supports the exchange of non-circuit related data between applications across the SS7 network using the SCCP connectionless service. </a:t>
            </a:r>
          </a:p>
          <a:p>
            <a:r>
              <a:rPr lang="en-US" sz="1400" dirty="0">
                <a:solidFill>
                  <a:srgbClr val="3C5790"/>
                </a:solidFill>
              </a:rPr>
              <a:t>Queries and responses sent between SSPs and SCPs are carried in TCAP messages. </a:t>
            </a:r>
          </a:p>
          <a:p>
            <a:r>
              <a:rPr lang="en-US" sz="1400" dirty="0">
                <a:solidFill>
                  <a:srgbClr val="3C5790"/>
                </a:solidFill>
              </a:rPr>
              <a:t>In mobile networks (IS-41 and GSM), TCAP carries Mobile Application Part (MAP) messages sent between mobile switches and databases to support user authentication, equipment identification, and roaming.</a:t>
            </a:r>
          </a:p>
        </p:txBody>
      </p:sp>
    </p:spTree>
    <p:extLst>
      <p:ext uri="{BB962C8B-B14F-4D97-AF65-F5344CB8AC3E}">
        <p14:creationId xmlns:p14="http://schemas.microsoft.com/office/powerpoint/2010/main" val="17996177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TCAP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514600"/>
          </a:xfrm>
        </p:spPr>
        <p:txBody>
          <a:bodyPr/>
          <a:lstStyle/>
          <a:p>
            <a:r>
              <a:rPr lang="en-US" sz="1400" dirty="0">
                <a:solidFill>
                  <a:srgbClr val="3C5790"/>
                </a:solidFill>
              </a:rPr>
              <a:t>Transaction Capabilities Application Part, from ITU-T recommendations Q.771-Q.775 or ANSI T1.114 is a protocol for </a:t>
            </a:r>
            <a:r>
              <a:rPr lang="en-US" sz="1400" dirty="0" err="1">
                <a:solidFill>
                  <a:srgbClr val="3C5790"/>
                </a:solidFill>
              </a:rPr>
              <a:t>Signalling</a:t>
            </a:r>
            <a:r>
              <a:rPr lang="en-US" sz="1400" dirty="0">
                <a:solidFill>
                  <a:srgbClr val="3C5790"/>
                </a:solidFill>
              </a:rPr>
              <a:t> System 7 networks. </a:t>
            </a:r>
          </a:p>
          <a:p>
            <a:r>
              <a:rPr lang="en-US" sz="1400" dirty="0">
                <a:solidFill>
                  <a:srgbClr val="3C5790"/>
                </a:solidFill>
              </a:rPr>
              <a:t>TCAP is used to transport INAP in Intelligent Networks and MAP in mobile phone networks.</a:t>
            </a:r>
          </a:p>
        </p:txBody>
      </p:sp>
    </p:spTree>
    <p:extLst>
      <p:ext uri="{BB962C8B-B14F-4D97-AF65-F5344CB8AC3E}">
        <p14:creationId xmlns:p14="http://schemas.microsoft.com/office/powerpoint/2010/main" val="21879105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TCAP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514600"/>
          </a:xfrm>
        </p:spPr>
        <p:txBody>
          <a:bodyPr/>
          <a:lstStyle/>
          <a:p>
            <a:r>
              <a:rPr lang="en-US" sz="1400" dirty="0">
                <a:solidFill>
                  <a:srgbClr val="3C5790"/>
                </a:solidFill>
              </a:rPr>
              <a:t>TCAP messages are sent over the wire between machines. </a:t>
            </a:r>
          </a:p>
          <a:p>
            <a:r>
              <a:rPr lang="en-US" sz="1400" dirty="0">
                <a:solidFill>
                  <a:srgbClr val="3C5790"/>
                </a:solidFill>
              </a:rPr>
              <a:t>TCAP primitives are sent between the application and the local TCAP stack. </a:t>
            </a:r>
          </a:p>
          <a:p>
            <a:r>
              <a:rPr lang="en-US" sz="1400" dirty="0">
                <a:solidFill>
                  <a:srgbClr val="3C5790"/>
                </a:solidFill>
              </a:rPr>
              <a:t>All TCAP messages are primitives but there are primitives that are not messages.</a:t>
            </a:r>
          </a:p>
          <a:p>
            <a:r>
              <a:rPr lang="en-US" sz="1400" dirty="0">
                <a:solidFill>
                  <a:srgbClr val="3C5790"/>
                </a:solidFill>
              </a:rPr>
              <a:t>A TCAP primitive is made up of one or more TCAP components.</a:t>
            </a:r>
          </a:p>
        </p:txBody>
      </p:sp>
    </p:spTree>
    <p:extLst>
      <p:ext uri="{BB962C8B-B14F-4D97-AF65-F5344CB8AC3E}">
        <p14:creationId xmlns:p14="http://schemas.microsoft.com/office/powerpoint/2010/main" val="33493768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TCAP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514600"/>
          </a:xfrm>
        </p:spPr>
        <p:txBody>
          <a:bodyPr/>
          <a:lstStyle/>
          <a:p>
            <a:r>
              <a:rPr lang="en-US" sz="1400" dirty="0">
                <a:solidFill>
                  <a:srgbClr val="3C5790"/>
                </a:solidFill>
              </a:rPr>
              <a:t>An ITU-T TCAP primitive may be one of the following types:</a:t>
            </a:r>
          </a:p>
          <a:p>
            <a:r>
              <a:rPr lang="en-US" sz="1400" b="1" dirty="0">
                <a:solidFill>
                  <a:srgbClr val="3C5790"/>
                </a:solidFill>
              </a:rPr>
              <a:t>Unidirectional</a:t>
            </a:r>
            <a:r>
              <a:rPr lang="en-US" sz="1400" dirty="0">
                <a:solidFill>
                  <a:srgbClr val="3C5790"/>
                </a:solidFill>
              </a:rPr>
              <a:t>: a single primitive with no subsequent primitives. Sometimes referred to as a Notice.</a:t>
            </a:r>
          </a:p>
          <a:p>
            <a:r>
              <a:rPr lang="en-US" sz="1400" b="1" dirty="0">
                <a:solidFill>
                  <a:srgbClr val="3C5790"/>
                </a:solidFill>
              </a:rPr>
              <a:t>Begin</a:t>
            </a:r>
            <a:r>
              <a:rPr lang="en-US" sz="1400" dirty="0">
                <a:solidFill>
                  <a:srgbClr val="3C5790"/>
                </a:solidFill>
              </a:rPr>
              <a:t>: start a dialog, further primitives will follow.</a:t>
            </a:r>
          </a:p>
          <a:p>
            <a:r>
              <a:rPr lang="en-US" sz="1400" b="1" dirty="0">
                <a:solidFill>
                  <a:srgbClr val="3C5790"/>
                </a:solidFill>
              </a:rPr>
              <a:t>Continue</a:t>
            </a:r>
            <a:r>
              <a:rPr lang="en-US" sz="1400" dirty="0">
                <a:solidFill>
                  <a:srgbClr val="3C5790"/>
                </a:solidFill>
              </a:rPr>
              <a:t>: send a subsequent primitive on an existing dialog, further primitives will follow.</a:t>
            </a:r>
          </a:p>
          <a:p>
            <a:r>
              <a:rPr lang="en-US" sz="1400" b="1" dirty="0">
                <a:solidFill>
                  <a:srgbClr val="3C5790"/>
                </a:solidFill>
              </a:rPr>
              <a:t>End</a:t>
            </a:r>
            <a:r>
              <a:rPr lang="en-US" sz="1400" dirty="0">
                <a:solidFill>
                  <a:srgbClr val="3C5790"/>
                </a:solidFill>
              </a:rPr>
              <a:t>: the last primitive on an existing dialog, Close an existing dialog.</a:t>
            </a:r>
          </a:p>
          <a:p>
            <a:r>
              <a:rPr lang="en-US" sz="1400" b="1" dirty="0">
                <a:solidFill>
                  <a:srgbClr val="3C5790"/>
                </a:solidFill>
              </a:rPr>
              <a:t>Abort</a:t>
            </a:r>
            <a:r>
              <a:rPr lang="en-US" sz="1400" dirty="0">
                <a:solidFill>
                  <a:srgbClr val="3C5790"/>
                </a:solidFill>
              </a:rPr>
              <a:t>: an error has caused the dialog to close.</a:t>
            </a:r>
          </a:p>
          <a:p>
            <a:r>
              <a:rPr lang="en-US" sz="1400" b="1" dirty="0">
                <a:solidFill>
                  <a:srgbClr val="3C5790"/>
                </a:solidFill>
              </a:rPr>
              <a:t>Cancel</a:t>
            </a:r>
            <a:r>
              <a:rPr lang="en-US" sz="1400" dirty="0">
                <a:solidFill>
                  <a:srgbClr val="3C5790"/>
                </a:solidFill>
              </a:rPr>
              <a:t>: the invoke timer has expired without a response being received (this is a primitive but not a message)</a:t>
            </a:r>
          </a:p>
        </p:txBody>
      </p:sp>
    </p:spTree>
    <p:extLst>
      <p:ext uri="{BB962C8B-B14F-4D97-AF65-F5344CB8AC3E}">
        <p14:creationId xmlns:p14="http://schemas.microsoft.com/office/powerpoint/2010/main" val="891476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SCCP</a:t>
            </a:r>
          </a:p>
        </p:txBody>
      </p:sp>
      <p:sp>
        <p:nvSpPr>
          <p:cNvPr id="4099" name="Espace réservé du contenu 4"/>
          <p:cNvSpPr>
            <a:spLocks noGrp="1"/>
          </p:cNvSpPr>
          <p:nvPr>
            <p:ph idx="1"/>
          </p:nvPr>
        </p:nvSpPr>
        <p:spPr>
          <a:xfrm>
            <a:off x="304800" y="1905000"/>
            <a:ext cx="8534400" cy="2514600"/>
          </a:xfrm>
        </p:spPr>
        <p:txBody>
          <a:bodyPr/>
          <a:lstStyle/>
          <a:p>
            <a:r>
              <a:rPr lang="en-US" sz="1400" dirty="0">
                <a:solidFill>
                  <a:srgbClr val="3C5790"/>
                </a:solidFill>
              </a:rPr>
              <a:t>The </a:t>
            </a:r>
            <a:r>
              <a:rPr lang="en-US" sz="1400" dirty="0" err="1">
                <a:solidFill>
                  <a:srgbClr val="3C5790"/>
                </a:solidFill>
              </a:rPr>
              <a:t>Signalling</a:t>
            </a:r>
            <a:r>
              <a:rPr lang="en-US" sz="1400" dirty="0">
                <a:solidFill>
                  <a:srgbClr val="3C5790"/>
                </a:solidFill>
              </a:rPr>
              <a:t> Connection Control Part (SCCP) is a network layer protocol that provides extended routing, flow control, segmentation, connection-orientation, and error correction facilities in Signaling System 7 telecommunications networks. </a:t>
            </a:r>
          </a:p>
          <a:p>
            <a:r>
              <a:rPr lang="en-US" sz="1400" dirty="0">
                <a:solidFill>
                  <a:srgbClr val="3C5790"/>
                </a:solidFill>
              </a:rPr>
              <a:t>SCCP relies on the services of MTP for basic routing and error detection.</a:t>
            </a:r>
          </a:p>
          <a:p>
            <a:r>
              <a:rPr lang="en-US" sz="1400" dirty="0">
                <a:solidFill>
                  <a:srgbClr val="3C5790"/>
                </a:solidFill>
              </a:rPr>
              <a:t>SCCP provides connectionless and connection-oriented network services and global title translation (GTT) capabilities above MTP Level 3.</a:t>
            </a:r>
          </a:p>
          <a:p>
            <a:r>
              <a:rPr lang="en-US" sz="1400" dirty="0">
                <a:solidFill>
                  <a:srgbClr val="3C5790"/>
                </a:solidFill>
              </a:rPr>
              <a:t>Although MTP provides routing capabilities based upon the Point Code, SCCP allows routing using a Point Code and Subsystem number or a Global Title.</a:t>
            </a:r>
          </a:p>
        </p:txBody>
      </p:sp>
    </p:spTree>
    <p:extLst>
      <p:ext uri="{BB962C8B-B14F-4D97-AF65-F5344CB8AC3E}">
        <p14:creationId xmlns:p14="http://schemas.microsoft.com/office/powerpoint/2010/main" val="36322851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http://www.itu.int/rec/T-REC-Q/en/</a:t>
            </a:r>
          </a:p>
          <a:p>
            <a:r>
              <a:rPr lang="fr-CA" sz="1600" dirty="0">
                <a:solidFill>
                  <a:schemeClr val="bg1"/>
                </a:solidFill>
              </a:rPr>
              <a:t>https://tools.ietf.org/html/rfc4666</a:t>
            </a:r>
          </a:p>
          <a:p>
            <a:r>
              <a:rPr lang="fr-CA" sz="1600" dirty="0">
                <a:solidFill>
                  <a:schemeClr val="bg1"/>
                </a:solidFill>
              </a:rPr>
              <a:t>https://en.wikipedia.org/wiki/Transaction_Capabilities_Application_Part</a:t>
            </a:r>
          </a:p>
          <a:p>
            <a:r>
              <a:rPr lang="fr-CA" sz="1600" dirty="0">
                <a:solidFill>
                  <a:schemeClr val="bg1"/>
                </a:solidFill>
              </a:rPr>
              <a:t>https://en.wikipedia.org/wiki/Signalling_Connection_Control_Part</a:t>
            </a:r>
          </a:p>
          <a:p>
            <a:r>
              <a:rPr lang="fr-CA" sz="1600" dirty="0">
                <a:solidFill>
                  <a:schemeClr val="bg1"/>
                </a:solidFill>
              </a:rPr>
              <a:t>SS7 </a:t>
            </a:r>
            <a:r>
              <a:rPr lang="fr-CA" sz="1600" dirty="0" err="1">
                <a:solidFill>
                  <a:schemeClr val="bg1"/>
                </a:solidFill>
              </a:rPr>
              <a:t>Stack</a:t>
            </a:r>
            <a:r>
              <a:rPr lang="fr-CA" sz="1600" dirty="0">
                <a:solidFill>
                  <a:schemeClr val="bg1"/>
                </a:solidFill>
              </a:rPr>
              <a:t> User Guide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524000"/>
          </a:xfrm>
        </p:spPr>
        <p:txBody>
          <a:bodyPr/>
          <a:lstStyle/>
          <a:p>
            <a:r>
              <a:rPr lang="en-US" sz="1400" dirty="0">
                <a:solidFill>
                  <a:srgbClr val="3C5790"/>
                </a:solidFill>
              </a:rPr>
              <a:t>The major functional modules of the jSS7 are:</a:t>
            </a:r>
          </a:p>
          <a:p>
            <a:r>
              <a:rPr lang="en-US" sz="1400" dirty="0">
                <a:solidFill>
                  <a:srgbClr val="3C5790"/>
                </a:solidFill>
              </a:rPr>
              <a:t>1. SS7 Service restcomm-ss7-service</a:t>
            </a:r>
          </a:p>
          <a:p>
            <a:r>
              <a:rPr lang="en-US" sz="1400" dirty="0">
                <a:solidFill>
                  <a:srgbClr val="3C5790"/>
                </a:solidFill>
              </a:rPr>
              <a:t>2. Signaling Gateway restcomm-ss7-sgw</a:t>
            </a:r>
          </a:p>
          <a:p>
            <a:r>
              <a:rPr lang="en-US" sz="1400" dirty="0">
                <a:solidFill>
                  <a:srgbClr val="3C5790"/>
                </a:solidFill>
              </a:rPr>
              <a:t>3. Shell </a:t>
            </a:r>
            <a:r>
              <a:rPr lang="en-US" sz="1400" dirty="0" err="1">
                <a:solidFill>
                  <a:srgbClr val="3C5790"/>
                </a:solidFill>
              </a:rPr>
              <a:t>shell</a:t>
            </a:r>
            <a:endParaRPr lang="en-US" sz="1400" dirty="0">
              <a:solidFill>
                <a:srgbClr val="3C5790"/>
              </a:solidFill>
            </a:endParaRPr>
          </a:p>
          <a:p>
            <a:r>
              <a:rPr lang="en-US" sz="1400" dirty="0">
                <a:solidFill>
                  <a:srgbClr val="3C5790"/>
                </a:solidFill>
              </a:rPr>
              <a:t>4. SS7 Simulator restcomm-ss7-simulator</a:t>
            </a:r>
            <a:endParaRPr lang="en-US" sz="1200" dirty="0">
              <a:solidFill>
                <a:srgbClr val="3C5790"/>
              </a:solidFill>
            </a:endParaRPr>
          </a:p>
        </p:txBody>
      </p:sp>
    </p:spTree>
    <p:extLst>
      <p:ext uri="{BB962C8B-B14F-4D97-AF65-F5344CB8AC3E}">
        <p14:creationId xmlns:p14="http://schemas.microsoft.com/office/powerpoint/2010/main" val="163741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Architecture</a:t>
            </a:r>
          </a:p>
        </p:txBody>
      </p:sp>
      <p:sp>
        <p:nvSpPr>
          <p:cNvPr id="4099" name="Espace réservé du contenu 4"/>
          <p:cNvSpPr>
            <a:spLocks noGrp="1"/>
          </p:cNvSpPr>
          <p:nvPr>
            <p:ph idx="1"/>
          </p:nvPr>
        </p:nvSpPr>
        <p:spPr>
          <a:xfrm>
            <a:off x="304800" y="1905000"/>
            <a:ext cx="8534400" cy="1143000"/>
          </a:xfrm>
        </p:spPr>
        <p:txBody>
          <a:bodyPr/>
          <a:lstStyle/>
          <a:p>
            <a:r>
              <a:rPr lang="en-US" sz="1400" dirty="0">
                <a:solidFill>
                  <a:srgbClr val="3C5790"/>
                </a:solidFill>
              </a:rPr>
              <a:t>The </a:t>
            </a:r>
            <a:r>
              <a:rPr lang="en-US" sz="1400" dirty="0" err="1">
                <a:solidFill>
                  <a:srgbClr val="3C5790"/>
                </a:solidFill>
              </a:rPr>
              <a:t>Restcomm</a:t>
            </a:r>
            <a:r>
              <a:rPr lang="en-US" sz="1400" dirty="0">
                <a:solidFill>
                  <a:srgbClr val="3C5790"/>
                </a:solidFill>
              </a:rPr>
              <a:t> jSS7 is logically divided into two sections:</a:t>
            </a:r>
          </a:p>
          <a:p>
            <a:r>
              <a:rPr lang="en-US" sz="1400" dirty="0">
                <a:solidFill>
                  <a:srgbClr val="3C5790"/>
                </a:solidFill>
              </a:rPr>
              <a:t>The lower section provides implementation for SS7 Level 2 and Level 3. This section is therefore influenced by the type of SS7 hardware (Level 1) used.</a:t>
            </a:r>
          </a:p>
          <a:p>
            <a:r>
              <a:rPr lang="en-US" sz="1400" dirty="0">
                <a:solidFill>
                  <a:srgbClr val="3C5790"/>
                </a:solidFill>
              </a:rPr>
              <a:t>The upper section provides implementation for SS7 Level 4 and above.</a:t>
            </a:r>
          </a:p>
        </p:txBody>
      </p:sp>
    </p:spTree>
    <p:extLst>
      <p:ext uri="{BB962C8B-B14F-4D97-AF65-F5344CB8AC3E}">
        <p14:creationId xmlns:p14="http://schemas.microsoft.com/office/powerpoint/2010/main" val="1911127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Architecture</a:t>
            </a:r>
          </a:p>
        </p:txBody>
      </p:sp>
      <p:pic>
        <p:nvPicPr>
          <p:cNvPr id="5" name="Picture 4"/>
          <p:cNvPicPr>
            <a:picLocks noChangeAspect="1"/>
          </p:cNvPicPr>
          <p:nvPr/>
        </p:nvPicPr>
        <p:blipFill>
          <a:blip r:embed="rId3"/>
          <a:stretch>
            <a:fillRect/>
          </a:stretch>
        </p:blipFill>
        <p:spPr>
          <a:xfrm>
            <a:off x="2057400" y="1905000"/>
            <a:ext cx="4191000" cy="4655520"/>
          </a:xfrm>
          <a:prstGeom prst="rect">
            <a:avLst/>
          </a:prstGeom>
        </p:spPr>
      </p:pic>
    </p:spTree>
    <p:extLst>
      <p:ext uri="{BB962C8B-B14F-4D97-AF65-F5344CB8AC3E}">
        <p14:creationId xmlns:p14="http://schemas.microsoft.com/office/powerpoint/2010/main" val="2060816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Architecture</a:t>
            </a:r>
          </a:p>
        </p:txBody>
      </p:sp>
      <p:pic>
        <p:nvPicPr>
          <p:cNvPr id="2" name="Picture 1"/>
          <p:cNvPicPr>
            <a:picLocks noChangeAspect="1"/>
          </p:cNvPicPr>
          <p:nvPr/>
        </p:nvPicPr>
        <p:blipFill>
          <a:blip r:embed="rId3"/>
          <a:stretch>
            <a:fillRect/>
          </a:stretch>
        </p:blipFill>
        <p:spPr>
          <a:xfrm>
            <a:off x="1371600" y="1828800"/>
            <a:ext cx="5486400" cy="4976420"/>
          </a:xfrm>
          <a:prstGeom prst="rect">
            <a:avLst/>
          </a:prstGeom>
        </p:spPr>
      </p:pic>
    </p:spTree>
    <p:extLst>
      <p:ext uri="{BB962C8B-B14F-4D97-AF65-F5344CB8AC3E}">
        <p14:creationId xmlns:p14="http://schemas.microsoft.com/office/powerpoint/2010/main" val="40114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304800" y="1905000"/>
            <a:ext cx="8534400" cy="990600"/>
          </a:xfrm>
        </p:spPr>
        <p:txBody>
          <a:bodyPr/>
          <a:lstStyle/>
          <a:p>
            <a:r>
              <a:rPr lang="en-US" sz="1400" dirty="0" err="1">
                <a:solidFill>
                  <a:srgbClr val="3C5790"/>
                </a:solidFill>
              </a:rPr>
              <a:t>Restcomm</a:t>
            </a:r>
            <a:r>
              <a:rPr lang="en-US" sz="1400" dirty="0">
                <a:solidFill>
                  <a:srgbClr val="3C5790"/>
                </a:solidFill>
              </a:rPr>
              <a:t> jSS7 is a software based implementation of the SS7 protocol. </a:t>
            </a:r>
          </a:p>
          <a:p>
            <a:r>
              <a:rPr lang="en-US" sz="1400" dirty="0">
                <a:solidFill>
                  <a:srgbClr val="3C5790"/>
                </a:solidFill>
              </a:rPr>
              <a:t>It provides implementation for Level 2 and above in the SS7 protocol Stack.</a:t>
            </a:r>
          </a:p>
          <a:p>
            <a:r>
              <a:rPr lang="en-US" sz="1400" dirty="0" err="1">
                <a:solidFill>
                  <a:srgbClr val="3C5790"/>
                </a:solidFill>
              </a:rPr>
              <a:t>Restcomm</a:t>
            </a:r>
            <a:r>
              <a:rPr lang="en-US" sz="1400" dirty="0">
                <a:solidFill>
                  <a:srgbClr val="3C5790"/>
                </a:solidFill>
              </a:rPr>
              <a:t> jSS7 adheres to the standards specified by ITU and ANSI.</a:t>
            </a:r>
          </a:p>
        </p:txBody>
      </p:sp>
      <p:pic>
        <p:nvPicPr>
          <p:cNvPr id="2" name="Picture 1"/>
          <p:cNvPicPr>
            <a:picLocks noChangeAspect="1"/>
          </p:cNvPicPr>
          <p:nvPr/>
        </p:nvPicPr>
        <p:blipFill>
          <a:blip r:embed="rId3"/>
          <a:stretch>
            <a:fillRect/>
          </a:stretch>
        </p:blipFill>
        <p:spPr>
          <a:xfrm>
            <a:off x="111410" y="3276600"/>
            <a:ext cx="8956390" cy="2971800"/>
          </a:xfrm>
          <a:prstGeom prst="rect">
            <a:avLst/>
          </a:prstGeom>
        </p:spPr>
      </p:pic>
    </p:spTree>
    <p:extLst>
      <p:ext uri="{BB962C8B-B14F-4D97-AF65-F5344CB8AC3E}">
        <p14:creationId xmlns:p14="http://schemas.microsoft.com/office/powerpoint/2010/main" val="2671832744"/>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7930</TotalTime>
  <Words>2439</Words>
  <Application>Microsoft Office PowerPoint</Application>
  <PresentationFormat>On-screen Show (4:3)</PresentationFormat>
  <Paragraphs>212</Paragraphs>
  <Slides>48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Calibri</vt:lpstr>
      <vt:lpstr>143</vt:lpstr>
      <vt:lpstr>JSS 7</vt:lpstr>
      <vt:lpstr>Contents</vt:lpstr>
      <vt:lpstr>What is JSS?</vt:lpstr>
      <vt:lpstr>Features</vt:lpstr>
      <vt:lpstr>Features (cont.)</vt:lpstr>
      <vt:lpstr>Architecture</vt:lpstr>
      <vt:lpstr>Architecture</vt:lpstr>
      <vt:lpstr>Architecture</vt:lpstr>
      <vt:lpstr>Core</vt:lpstr>
      <vt:lpstr>Core (cont.)</vt:lpstr>
      <vt:lpstr>Core (cont.)</vt:lpstr>
      <vt:lpstr>Core (cont.)</vt:lpstr>
      <vt:lpstr>Core (cont.)</vt:lpstr>
      <vt:lpstr>Configuration</vt:lpstr>
      <vt:lpstr>Configuration (cont.)</vt:lpstr>
      <vt:lpstr>Configuration (cont.)</vt:lpstr>
      <vt:lpstr>Configuration (cont.)</vt:lpstr>
      <vt:lpstr>Configuration (cont.)</vt:lpstr>
      <vt:lpstr>Configuration (cont.)</vt:lpstr>
      <vt:lpstr>Configuration (cont.)</vt:lpstr>
      <vt:lpstr>Configuration (cont.)</vt:lpstr>
      <vt:lpstr>Configuration (cont.)</vt:lpstr>
      <vt:lpstr>SCTP</vt:lpstr>
      <vt:lpstr>SCTP (cont.)</vt:lpstr>
      <vt:lpstr>SCTP (cont.)</vt:lpstr>
      <vt:lpstr>SCTP (cont.)</vt:lpstr>
      <vt:lpstr>SCTP (cont.)</vt:lpstr>
      <vt:lpstr>SCTP (cont.)</vt:lpstr>
      <vt:lpstr>SCTP (cont.)</vt:lpstr>
      <vt:lpstr>ASN</vt:lpstr>
      <vt:lpstr>ASN (core.)</vt:lpstr>
      <vt:lpstr>ASN (core.)</vt:lpstr>
      <vt:lpstr>ISUP</vt:lpstr>
      <vt:lpstr>ISUP (cont.)</vt:lpstr>
      <vt:lpstr>ISUP (cont.)</vt:lpstr>
      <vt:lpstr>ISUP (cont.)</vt:lpstr>
      <vt:lpstr>ISUP (cont.)</vt:lpstr>
      <vt:lpstr>M3UA</vt:lpstr>
      <vt:lpstr>M3UA (cont.)</vt:lpstr>
      <vt:lpstr>M3UA (cont.)</vt:lpstr>
      <vt:lpstr>M3UA (cont.)</vt:lpstr>
      <vt:lpstr>M3UA (cont.)</vt:lpstr>
      <vt:lpstr>TCAP</vt:lpstr>
      <vt:lpstr>TCAP (cont.)</vt:lpstr>
      <vt:lpstr>TCAP (cont.)</vt:lpstr>
      <vt:lpstr>TCAP (cont.)</vt:lpstr>
      <vt:lpstr>SCCP</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795</cp:revision>
  <dcterms:created xsi:type="dcterms:W3CDTF">2012-04-12T06:19:17Z</dcterms:created>
  <dcterms:modified xsi:type="dcterms:W3CDTF">2016-07-13T10:38:23Z</dcterms:modified>
</cp:coreProperties>
</file>