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9" r:id="rId5"/>
    <p:sldId id="382" r:id="rId6"/>
    <p:sldId id="398" r:id="rId7"/>
    <p:sldId id="400" r:id="rId8"/>
    <p:sldId id="402" r:id="rId9"/>
    <p:sldId id="403" r:id="rId10"/>
    <p:sldId id="404" r:id="rId11"/>
    <p:sldId id="405" r:id="rId12"/>
    <p:sldId id="407" r:id="rId13"/>
    <p:sldId id="406" r:id="rId14"/>
    <p:sldId id="408" r:id="rId15"/>
    <p:sldId id="410" r:id="rId16"/>
    <p:sldId id="409" r:id="rId17"/>
    <p:sldId id="413" r:id="rId18"/>
    <p:sldId id="411" r:id="rId19"/>
    <p:sldId id="414" r:id="rId20"/>
    <p:sldId id="416" r:id="rId21"/>
    <p:sldId id="417" r:id="rId22"/>
    <p:sldId id="418" r:id="rId23"/>
    <p:sldId id="419" r:id="rId24"/>
    <p:sldId id="420" r:id="rId25"/>
    <p:sldId id="421" r:id="rId26"/>
    <p:sldId id="422" r:id="rId27"/>
    <p:sldId id="423" r:id="rId28"/>
    <p:sldId id="424" r:id="rId29"/>
    <p:sldId id="425" r:id="rId30"/>
    <p:sldId id="426" r:id="rId31"/>
    <p:sldId id="429"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4" r:id="rId46"/>
    <p:sldId id="445" r:id="rId47"/>
    <p:sldId id="443" r:id="rId48"/>
    <p:sldId id="259" r:id="rId4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varScale="1">
        <p:scale>
          <a:sx n="85" d="100"/>
          <a:sy n="85" d="100"/>
        </p:scale>
        <p:origin x="15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16/07/2016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16/07/2016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16/07/2016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16/07/2016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16/07/2016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16/07/2016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16/07/2016</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16/07/2016</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16/07/2016</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16/07/2016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16/07/2016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16/07/2016</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a:t>
            </a:r>
            <a:r>
              <a:rPr lang="fr-CA" sz="4000" dirty="0" err="1">
                <a:solidFill>
                  <a:schemeClr val="bg1"/>
                </a:solidFill>
              </a:rPr>
              <a:t>Concurrency</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We need to calculate very carefully the number of tasks, which can be performed independently without intercommunication in your parallel algorithm. </a:t>
            </a:r>
          </a:p>
          <a:p>
            <a:r>
              <a:rPr lang="en-US" sz="1400" b="1" dirty="0">
                <a:solidFill>
                  <a:srgbClr val="3C5790"/>
                </a:solidFill>
              </a:rPr>
              <a:t>Coarse-grained granularity</a:t>
            </a:r>
            <a:r>
              <a:rPr lang="en-US" sz="1400" dirty="0">
                <a:solidFill>
                  <a:srgbClr val="3C5790"/>
                </a:solidFill>
              </a:rPr>
              <a:t> = big tasks with low intercommunication</a:t>
            </a:r>
          </a:p>
          <a:p>
            <a:r>
              <a:rPr lang="en-US" sz="1400" b="1" dirty="0">
                <a:solidFill>
                  <a:srgbClr val="3C5790"/>
                </a:solidFill>
              </a:rPr>
              <a:t>Fine-grained granularity</a:t>
            </a:r>
            <a:r>
              <a:rPr lang="en-US" sz="1400" dirty="0">
                <a:solidFill>
                  <a:srgbClr val="3C5790"/>
                </a:solidFill>
              </a:rPr>
              <a:t> = small tasks with high intercommunication</a:t>
            </a:r>
          </a:p>
          <a:p>
            <a:endParaRPr lang="en-US" sz="1400" dirty="0">
              <a:solidFill>
                <a:srgbClr val="3C5790"/>
              </a:solidFill>
            </a:endParaRPr>
          </a:p>
        </p:txBody>
      </p:sp>
    </p:spTree>
    <p:extLst>
      <p:ext uri="{BB962C8B-B14F-4D97-AF65-F5344CB8AC3E}">
        <p14:creationId xmlns:p14="http://schemas.microsoft.com/office/powerpoint/2010/main" val="100884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Common synchronization algorithms:</a:t>
            </a:r>
          </a:p>
          <a:p>
            <a:r>
              <a:rPr lang="en-US" sz="1400" b="1" dirty="0">
                <a:solidFill>
                  <a:srgbClr val="3C5790"/>
                </a:solidFill>
              </a:rPr>
              <a:t>Semaphore</a:t>
            </a:r>
            <a:r>
              <a:rPr lang="en-US" sz="1400" dirty="0">
                <a:solidFill>
                  <a:srgbClr val="3C5790"/>
                </a:solidFill>
              </a:rPr>
              <a:t>: </a:t>
            </a:r>
          </a:p>
          <a:p>
            <a:pPr lvl="1"/>
            <a:r>
              <a:rPr lang="en-US" sz="1400" dirty="0">
                <a:solidFill>
                  <a:srgbClr val="3C5790"/>
                </a:solidFill>
              </a:rPr>
              <a:t>can be used to control the access to one or more resources.</a:t>
            </a:r>
          </a:p>
          <a:p>
            <a:pPr lvl="1"/>
            <a:r>
              <a:rPr lang="en-US" sz="1400" dirty="0">
                <a:solidFill>
                  <a:srgbClr val="3C5790"/>
                </a:solidFill>
              </a:rPr>
              <a:t>a </a:t>
            </a:r>
            <a:r>
              <a:rPr lang="en-US" sz="1400" dirty="0" err="1">
                <a:solidFill>
                  <a:srgbClr val="3C5790"/>
                </a:solidFill>
              </a:rPr>
              <a:t>mutex</a:t>
            </a:r>
            <a:r>
              <a:rPr lang="en-US" sz="1400" dirty="0">
                <a:solidFill>
                  <a:srgbClr val="3C5790"/>
                </a:solidFill>
              </a:rPr>
              <a:t>(mutual exclusion) is a type of semaphore that can have 2 values (free, busy) and only the process that sets the </a:t>
            </a:r>
            <a:r>
              <a:rPr lang="en-US" sz="1400" dirty="0" err="1">
                <a:solidFill>
                  <a:srgbClr val="3C5790"/>
                </a:solidFill>
              </a:rPr>
              <a:t>mutex</a:t>
            </a:r>
            <a:r>
              <a:rPr lang="en-US" sz="1400" dirty="0">
                <a:solidFill>
                  <a:srgbClr val="3C5790"/>
                </a:solidFill>
              </a:rPr>
              <a:t> to busy can release it.</a:t>
            </a:r>
          </a:p>
          <a:p>
            <a:r>
              <a:rPr lang="en-US" sz="1400" b="1" dirty="0">
                <a:solidFill>
                  <a:srgbClr val="3C5790"/>
                </a:solidFill>
              </a:rPr>
              <a:t>Monitor</a:t>
            </a:r>
            <a:r>
              <a:rPr lang="en-US" sz="1400" dirty="0">
                <a:solidFill>
                  <a:srgbClr val="3C5790"/>
                </a:solidFill>
              </a:rPr>
              <a:t>:</a:t>
            </a:r>
          </a:p>
          <a:p>
            <a:pPr lvl="1"/>
            <a:r>
              <a:rPr lang="en-US" sz="1400" dirty="0">
                <a:solidFill>
                  <a:srgbClr val="3C5790"/>
                </a:solidFill>
              </a:rPr>
              <a:t>is a mechanism to get mutual exclusion over a shared resource.</a:t>
            </a:r>
          </a:p>
          <a:p>
            <a:pPr lvl="1"/>
            <a:r>
              <a:rPr lang="en-US" sz="1400" dirty="0">
                <a:solidFill>
                  <a:srgbClr val="3C5790"/>
                </a:solidFill>
              </a:rPr>
              <a:t>has a </a:t>
            </a:r>
            <a:r>
              <a:rPr lang="en-US" sz="1400" dirty="0" err="1">
                <a:solidFill>
                  <a:srgbClr val="3C5790"/>
                </a:solidFill>
              </a:rPr>
              <a:t>mutex</a:t>
            </a:r>
            <a:r>
              <a:rPr lang="en-US" sz="1400" dirty="0">
                <a:solidFill>
                  <a:srgbClr val="3C5790"/>
                </a:solidFill>
              </a:rPr>
              <a:t>, a condition variable and 2 operations to wait for the condition and to signal the condition.</a:t>
            </a:r>
          </a:p>
        </p:txBody>
      </p:sp>
    </p:spTree>
    <p:extLst>
      <p:ext uri="{BB962C8B-B14F-4D97-AF65-F5344CB8AC3E}">
        <p14:creationId xmlns:p14="http://schemas.microsoft.com/office/powerpoint/2010/main" val="199328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A piece of code (or a method, object) is </a:t>
            </a:r>
            <a:r>
              <a:rPr lang="en-US" sz="1400" b="1" dirty="0">
                <a:solidFill>
                  <a:srgbClr val="3C5790"/>
                </a:solidFill>
              </a:rPr>
              <a:t>thread-safe</a:t>
            </a:r>
            <a:r>
              <a:rPr lang="en-US" sz="1400" dirty="0">
                <a:solidFill>
                  <a:srgbClr val="3C5790"/>
                </a:solidFill>
              </a:rPr>
              <a:t> if all the users of shared data are protected by synchronization mechanisms or data is </a:t>
            </a:r>
            <a:r>
              <a:rPr lang="en-US" sz="1400" b="1" dirty="0">
                <a:solidFill>
                  <a:srgbClr val="3C5790"/>
                </a:solidFill>
              </a:rPr>
              <a:t>immutable</a:t>
            </a:r>
            <a:r>
              <a:rPr lang="en-US" sz="1400" dirty="0">
                <a:solidFill>
                  <a:srgbClr val="3C5790"/>
                </a:solidFill>
              </a:rPr>
              <a:t>, a </a:t>
            </a:r>
            <a:r>
              <a:rPr lang="en-US" sz="1400" dirty="0" err="1">
                <a:solidFill>
                  <a:srgbClr val="3C5790"/>
                </a:solidFill>
              </a:rPr>
              <a:t>nonblocking</a:t>
            </a:r>
            <a:r>
              <a:rPr lang="en-US" sz="1400" dirty="0">
                <a:solidFill>
                  <a:srgbClr val="3C5790"/>
                </a:solidFill>
              </a:rPr>
              <a:t> </a:t>
            </a:r>
            <a:r>
              <a:rPr lang="en-US" sz="1400" b="1" dirty="0">
                <a:solidFill>
                  <a:srgbClr val="3C5790"/>
                </a:solidFill>
              </a:rPr>
              <a:t>compare-and-swap</a:t>
            </a:r>
            <a:r>
              <a:rPr lang="en-US" sz="1400" dirty="0">
                <a:solidFill>
                  <a:srgbClr val="3C5790"/>
                </a:solidFill>
              </a:rPr>
              <a:t>(CAS) primitive.</a:t>
            </a:r>
          </a:p>
          <a:p>
            <a:r>
              <a:rPr lang="en-US" sz="1400" dirty="0">
                <a:solidFill>
                  <a:srgbClr val="3C5790"/>
                </a:solidFill>
              </a:rPr>
              <a:t>An immutable object is an object that we can't modify its visible state after its initialization.</a:t>
            </a:r>
          </a:p>
          <a:p>
            <a:r>
              <a:rPr lang="en-US" sz="1400" dirty="0">
                <a:solidFill>
                  <a:srgbClr val="3C5790"/>
                </a:solidFill>
              </a:rPr>
              <a:t>If we want to modify and immutable object we need to create a new one.</a:t>
            </a:r>
          </a:p>
          <a:p>
            <a:r>
              <a:rPr lang="en-US" sz="1400" dirty="0">
                <a:solidFill>
                  <a:srgbClr val="3C5790"/>
                </a:solidFill>
              </a:rPr>
              <a:t>Its main advantage is that it is thread-safe.</a:t>
            </a:r>
          </a:p>
        </p:txBody>
      </p:sp>
    </p:spTree>
    <p:extLst>
      <p:ext uri="{BB962C8B-B14F-4D97-AF65-F5344CB8AC3E}">
        <p14:creationId xmlns:p14="http://schemas.microsoft.com/office/powerpoint/2010/main" val="377274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An </a:t>
            </a:r>
            <a:r>
              <a:rPr lang="en-US" sz="1400" b="1" dirty="0">
                <a:solidFill>
                  <a:srgbClr val="3C5790"/>
                </a:solidFill>
              </a:rPr>
              <a:t>atomic</a:t>
            </a:r>
            <a:r>
              <a:rPr lang="en-US" sz="1400" dirty="0">
                <a:solidFill>
                  <a:srgbClr val="3C5790"/>
                </a:solidFill>
              </a:rPr>
              <a:t> </a:t>
            </a:r>
            <a:r>
              <a:rPr lang="en-US" sz="1400" b="1" dirty="0">
                <a:solidFill>
                  <a:srgbClr val="3C5790"/>
                </a:solidFill>
              </a:rPr>
              <a:t>operation</a:t>
            </a:r>
            <a:r>
              <a:rPr lang="en-US" sz="1400" dirty="0">
                <a:solidFill>
                  <a:srgbClr val="3C5790"/>
                </a:solidFill>
              </a:rPr>
              <a:t> is a type of operation that appears to occur instantaneously to the rest of the tasks of the program.</a:t>
            </a:r>
          </a:p>
          <a:p>
            <a:r>
              <a:rPr lang="en-US" sz="1400" dirty="0">
                <a:solidFill>
                  <a:srgbClr val="3C5790"/>
                </a:solidFill>
              </a:rPr>
              <a:t>An atomic variable is a kind of variable with atomic operations to set and get its value.</a:t>
            </a:r>
          </a:p>
          <a:p>
            <a:r>
              <a:rPr lang="en-US" sz="1400" dirty="0">
                <a:solidFill>
                  <a:srgbClr val="3C5790"/>
                </a:solidFill>
              </a:rPr>
              <a:t>We can have a </a:t>
            </a:r>
            <a:r>
              <a:rPr lang="en-US" sz="1400" b="1" dirty="0">
                <a:solidFill>
                  <a:srgbClr val="3C5790"/>
                </a:solidFill>
              </a:rPr>
              <a:t>data</a:t>
            </a:r>
            <a:r>
              <a:rPr lang="en-US" sz="1400" dirty="0">
                <a:solidFill>
                  <a:srgbClr val="3C5790"/>
                </a:solidFill>
              </a:rPr>
              <a:t> </a:t>
            </a:r>
            <a:r>
              <a:rPr lang="en-US" sz="1400" b="1" dirty="0">
                <a:solidFill>
                  <a:srgbClr val="3C5790"/>
                </a:solidFill>
              </a:rPr>
              <a:t>race</a:t>
            </a:r>
            <a:r>
              <a:rPr lang="en-US" sz="1400" dirty="0">
                <a:solidFill>
                  <a:srgbClr val="3C5790"/>
                </a:solidFill>
              </a:rPr>
              <a:t> (also named </a:t>
            </a:r>
            <a:r>
              <a:rPr lang="en-US" sz="1400" b="1" dirty="0">
                <a:solidFill>
                  <a:srgbClr val="3C5790"/>
                </a:solidFill>
              </a:rPr>
              <a:t>race</a:t>
            </a:r>
            <a:r>
              <a:rPr lang="en-US" sz="1400" dirty="0">
                <a:solidFill>
                  <a:srgbClr val="3C5790"/>
                </a:solidFill>
              </a:rPr>
              <a:t> </a:t>
            </a:r>
            <a:r>
              <a:rPr lang="en-US" sz="1400" b="1" dirty="0">
                <a:solidFill>
                  <a:srgbClr val="3C5790"/>
                </a:solidFill>
              </a:rPr>
              <a:t>condition</a:t>
            </a:r>
            <a:r>
              <a:rPr lang="en-US" sz="1400" dirty="0">
                <a:solidFill>
                  <a:srgbClr val="3C5790"/>
                </a:solidFill>
              </a:rPr>
              <a:t>) in the application when we have two or more tasks writing a shared variable outside a critical section, without using any synchronization mechanisms.</a:t>
            </a:r>
          </a:p>
        </p:txBody>
      </p:sp>
    </p:spTree>
    <p:extLst>
      <p:ext uri="{BB962C8B-B14F-4D97-AF65-F5344CB8AC3E}">
        <p14:creationId xmlns:p14="http://schemas.microsoft.com/office/powerpoint/2010/main" val="424544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A deadlock occurs when there are two or more tasks waiting for a shared resource that must be free from the other.</a:t>
            </a:r>
          </a:p>
          <a:p>
            <a:r>
              <a:rPr lang="en-US" sz="1400" dirty="0">
                <a:solidFill>
                  <a:srgbClr val="3C5790"/>
                </a:solidFill>
              </a:rPr>
              <a:t>So none of them will get the resources they need and will be blocked indefinitely.</a:t>
            </a:r>
          </a:p>
          <a:p>
            <a:r>
              <a:rPr lang="en-US" sz="1400" dirty="0">
                <a:solidFill>
                  <a:srgbClr val="3C5790"/>
                </a:solidFill>
              </a:rPr>
              <a:t>They are </a:t>
            </a:r>
            <a:r>
              <a:rPr lang="en-US" sz="1400" b="1" dirty="0">
                <a:solidFill>
                  <a:srgbClr val="3C5790"/>
                </a:solidFill>
              </a:rPr>
              <a:t>Coffman’s conditions</a:t>
            </a:r>
            <a:r>
              <a:rPr lang="en-US" sz="1400" dirty="0">
                <a:solidFill>
                  <a:srgbClr val="3C5790"/>
                </a:solidFill>
              </a:rPr>
              <a:t>:</a:t>
            </a:r>
          </a:p>
          <a:p>
            <a:r>
              <a:rPr lang="en-US" sz="1400" b="1" dirty="0">
                <a:solidFill>
                  <a:srgbClr val="3C5790"/>
                </a:solidFill>
              </a:rPr>
              <a:t>Mutual exclusion</a:t>
            </a:r>
            <a:r>
              <a:rPr lang="en-US" sz="1400" dirty="0">
                <a:solidFill>
                  <a:srgbClr val="3C5790"/>
                </a:solidFill>
              </a:rPr>
              <a:t>:</a:t>
            </a:r>
          </a:p>
          <a:p>
            <a:pPr lvl="1"/>
            <a:r>
              <a:rPr lang="en-US" sz="1400" dirty="0">
                <a:solidFill>
                  <a:srgbClr val="3C5790"/>
                </a:solidFill>
              </a:rPr>
              <a:t>resources involved in the deadlock must be </a:t>
            </a:r>
            <a:r>
              <a:rPr lang="en-US" sz="1400" dirty="0" err="1">
                <a:solidFill>
                  <a:srgbClr val="3C5790"/>
                </a:solidFill>
              </a:rPr>
              <a:t>nonshareable</a:t>
            </a:r>
            <a:endParaRPr lang="en-US" sz="1400" dirty="0">
              <a:solidFill>
                <a:srgbClr val="3C5790"/>
              </a:solidFill>
            </a:endParaRPr>
          </a:p>
          <a:p>
            <a:pPr lvl="1"/>
            <a:r>
              <a:rPr lang="en-US" sz="1400" dirty="0">
                <a:solidFill>
                  <a:srgbClr val="3C5790"/>
                </a:solidFill>
              </a:rPr>
              <a:t>only one task can use the resource at a time.</a:t>
            </a:r>
          </a:p>
        </p:txBody>
      </p:sp>
    </p:spTree>
    <p:extLst>
      <p:ext uri="{BB962C8B-B14F-4D97-AF65-F5344CB8AC3E}">
        <p14:creationId xmlns:p14="http://schemas.microsoft.com/office/powerpoint/2010/main" val="336819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971800"/>
          </a:xfrm>
        </p:spPr>
        <p:txBody>
          <a:bodyPr/>
          <a:lstStyle/>
          <a:p>
            <a:r>
              <a:rPr lang="en-US" sz="1400" b="1" dirty="0">
                <a:solidFill>
                  <a:srgbClr val="3C5790"/>
                </a:solidFill>
              </a:rPr>
              <a:t>Hold and wait condition</a:t>
            </a:r>
            <a:r>
              <a:rPr lang="en-US" sz="1400" dirty="0">
                <a:solidFill>
                  <a:srgbClr val="3C5790"/>
                </a:solidFill>
              </a:rPr>
              <a:t>:</a:t>
            </a:r>
          </a:p>
          <a:p>
            <a:pPr lvl="1"/>
            <a:r>
              <a:rPr lang="en-US" sz="1400" dirty="0">
                <a:solidFill>
                  <a:srgbClr val="3C5790"/>
                </a:solidFill>
              </a:rPr>
              <a:t>a task has the mutual exclusion for a resource and it’s requesting the mutual exclusion for another resource. </a:t>
            </a:r>
          </a:p>
          <a:p>
            <a:pPr lvl="1"/>
            <a:r>
              <a:rPr lang="en-US" sz="1400" dirty="0">
                <a:solidFill>
                  <a:srgbClr val="3C5790"/>
                </a:solidFill>
              </a:rPr>
              <a:t>while it’s waiting, it doesn’t release any resources.</a:t>
            </a:r>
          </a:p>
          <a:p>
            <a:r>
              <a:rPr lang="en-US" sz="1400" b="1" dirty="0">
                <a:solidFill>
                  <a:srgbClr val="3C5790"/>
                </a:solidFill>
              </a:rPr>
              <a:t>No pre-emption</a:t>
            </a:r>
            <a:r>
              <a:rPr lang="en-US" sz="1400" dirty="0">
                <a:solidFill>
                  <a:srgbClr val="3C5790"/>
                </a:solidFill>
              </a:rPr>
              <a:t>:</a:t>
            </a:r>
          </a:p>
          <a:p>
            <a:pPr lvl="1"/>
            <a:r>
              <a:rPr lang="en-US" sz="1400" dirty="0">
                <a:solidFill>
                  <a:srgbClr val="3C5790"/>
                </a:solidFill>
              </a:rPr>
              <a:t>the resources can only be released by the tasks that hold them.</a:t>
            </a:r>
          </a:p>
          <a:p>
            <a:r>
              <a:rPr lang="en-US" sz="1400" b="1" dirty="0">
                <a:solidFill>
                  <a:srgbClr val="3C5790"/>
                </a:solidFill>
              </a:rPr>
              <a:t>Circular wait</a:t>
            </a:r>
            <a:r>
              <a:rPr lang="en-US" sz="1400" dirty="0">
                <a:solidFill>
                  <a:srgbClr val="3C5790"/>
                </a:solidFill>
              </a:rPr>
              <a:t>:</a:t>
            </a:r>
          </a:p>
          <a:p>
            <a:pPr lvl="1"/>
            <a:r>
              <a:rPr lang="en-US" sz="1400" dirty="0">
                <a:solidFill>
                  <a:srgbClr val="3C5790"/>
                </a:solidFill>
              </a:rPr>
              <a:t>there is a circular waiting where Task 1 is waiting for a resource that is being held by Task 2, which is waiting for a resource being held by Task 3, and so  on until we have Task n that is waiting for a resource being held by Task 1.</a:t>
            </a:r>
          </a:p>
        </p:txBody>
      </p:sp>
    </p:spTree>
    <p:extLst>
      <p:ext uri="{BB962C8B-B14F-4D97-AF65-F5344CB8AC3E}">
        <p14:creationId xmlns:p14="http://schemas.microsoft.com/office/powerpoint/2010/main" val="113846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A </a:t>
            </a:r>
            <a:r>
              <a:rPr lang="en-US" sz="1400" b="1" dirty="0" err="1">
                <a:solidFill>
                  <a:srgbClr val="3C5790"/>
                </a:solidFill>
              </a:rPr>
              <a:t>livelock</a:t>
            </a:r>
            <a:r>
              <a:rPr lang="en-US" sz="1400" dirty="0">
                <a:solidFill>
                  <a:srgbClr val="3C5790"/>
                </a:solidFill>
              </a:rPr>
              <a:t> occurs when we have two tasks in the systems that are always changing their states due to the actions of the other. Consequently, they are in a loop of state changes and unable to continue.</a:t>
            </a:r>
          </a:p>
          <a:p>
            <a:r>
              <a:rPr lang="en-US" sz="1400" dirty="0">
                <a:solidFill>
                  <a:srgbClr val="3C5790"/>
                </a:solidFill>
              </a:rPr>
              <a:t>Example:</a:t>
            </a:r>
          </a:p>
          <a:p>
            <a:r>
              <a:rPr lang="en-US" sz="1400" dirty="0">
                <a:solidFill>
                  <a:srgbClr val="3C5790"/>
                </a:solidFill>
              </a:rPr>
              <a:t>We have two tasks—Task 1 and Task 2—and both need two resources: Resource 1 and Resource 2. </a:t>
            </a:r>
          </a:p>
          <a:p>
            <a:r>
              <a:rPr lang="en-US" sz="1400" dirty="0">
                <a:solidFill>
                  <a:srgbClr val="3C5790"/>
                </a:solidFill>
              </a:rPr>
              <a:t>Suppose that Task 1 has a lock on Resource 1, and Task 2 has a lock on Resource 2. </a:t>
            </a:r>
          </a:p>
          <a:p>
            <a:r>
              <a:rPr lang="en-US" sz="1400" dirty="0">
                <a:solidFill>
                  <a:srgbClr val="3C5790"/>
                </a:solidFill>
              </a:rPr>
              <a:t>As they are unable to gain access to the resource they need, they free their resources and begin the cycle again.</a:t>
            </a:r>
          </a:p>
        </p:txBody>
      </p:sp>
    </p:spTree>
    <p:extLst>
      <p:ext uri="{BB962C8B-B14F-4D97-AF65-F5344CB8AC3E}">
        <p14:creationId xmlns:p14="http://schemas.microsoft.com/office/powerpoint/2010/main" val="256209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Resource</a:t>
            </a:r>
            <a:r>
              <a:rPr lang="en-US" sz="1400" dirty="0">
                <a:solidFill>
                  <a:srgbClr val="3C5790"/>
                </a:solidFill>
              </a:rPr>
              <a:t> </a:t>
            </a:r>
            <a:r>
              <a:rPr lang="en-US" sz="1400" b="1" dirty="0">
                <a:solidFill>
                  <a:srgbClr val="3C5790"/>
                </a:solidFill>
              </a:rPr>
              <a:t>starvation</a:t>
            </a:r>
            <a:r>
              <a:rPr lang="en-US" sz="1400" dirty="0">
                <a:solidFill>
                  <a:srgbClr val="3C5790"/>
                </a:solidFill>
              </a:rPr>
              <a:t> occurs when you have a task in your system that never gets a resource that it needs to continue with its execution.</a:t>
            </a:r>
          </a:p>
          <a:p>
            <a:r>
              <a:rPr lang="en-US" sz="1400" b="1" dirty="0">
                <a:solidFill>
                  <a:srgbClr val="3C5790"/>
                </a:solidFill>
              </a:rPr>
              <a:t>Fairness</a:t>
            </a:r>
            <a:r>
              <a:rPr lang="en-US" sz="1400" dirty="0">
                <a:solidFill>
                  <a:srgbClr val="3C5790"/>
                </a:solidFill>
              </a:rPr>
              <a:t> is the solution to this problem.</a:t>
            </a:r>
          </a:p>
          <a:p>
            <a:r>
              <a:rPr lang="en-US" sz="1400" dirty="0">
                <a:solidFill>
                  <a:srgbClr val="3C5790"/>
                </a:solidFill>
              </a:rPr>
              <a:t>All the tasks that are waiting for a resource must have the resource in a given period of time.</a:t>
            </a:r>
          </a:p>
          <a:p>
            <a:r>
              <a:rPr lang="en-US" sz="1400" dirty="0">
                <a:solidFill>
                  <a:srgbClr val="3C5790"/>
                </a:solidFill>
              </a:rPr>
              <a:t>An option is to implement an algorithm that takes into account the time that a task has been waiting for a resource when it chooses the next task that will hold a resource. </a:t>
            </a:r>
          </a:p>
          <a:p>
            <a:r>
              <a:rPr lang="en-US" sz="1400" b="1" dirty="0">
                <a:solidFill>
                  <a:srgbClr val="3C5790"/>
                </a:solidFill>
              </a:rPr>
              <a:t>Priority inversion</a:t>
            </a:r>
            <a:r>
              <a:rPr lang="en-US" sz="1400" dirty="0">
                <a:solidFill>
                  <a:srgbClr val="3C5790"/>
                </a:solidFill>
              </a:rPr>
              <a:t> occurs when a low-priority task holds a resource that is needed by a high-priority task, so the low-priority task finishes its execution before the high-priority task.</a:t>
            </a:r>
          </a:p>
        </p:txBody>
      </p:sp>
    </p:spTree>
    <p:extLst>
      <p:ext uri="{BB962C8B-B14F-4D97-AF65-F5344CB8AC3E}">
        <p14:creationId xmlns:p14="http://schemas.microsoft.com/office/powerpoint/2010/main" val="180273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How to design concurrent algorithms:</a:t>
            </a:r>
          </a:p>
          <a:p>
            <a:r>
              <a:rPr lang="en-US" sz="1400" dirty="0">
                <a:solidFill>
                  <a:srgbClr val="3C5790"/>
                </a:solidFill>
              </a:rPr>
              <a:t>1)</a:t>
            </a:r>
            <a:r>
              <a:rPr lang="en-US" sz="1400" b="1" dirty="0">
                <a:solidFill>
                  <a:srgbClr val="3C5790"/>
                </a:solidFill>
              </a:rPr>
              <a:t>analysis</a:t>
            </a:r>
          </a:p>
          <a:p>
            <a:r>
              <a:rPr lang="en-US" sz="1400" dirty="0">
                <a:solidFill>
                  <a:srgbClr val="3C5790"/>
                </a:solidFill>
              </a:rPr>
              <a:t>2)</a:t>
            </a:r>
            <a:r>
              <a:rPr lang="en-US" sz="1400" b="1" dirty="0">
                <a:solidFill>
                  <a:srgbClr val="3C5790"/>
                </a:solidFill>
              </a:rPr>
              <a:t>design</a:t>
            </a:r>
            <a:r>
              <a:rPr lang="en-US" sz="1400" dirty="0">
                <a:solidFill>
                  <a:srgbClr val="3C5790"/>
                </a:solidFill>
              </a:rPr>
              <a:t>: we have 2 approaches:</a:t>
            </a:r>
          </a:p>
          <a:p>
            <a:pPr lvl="1"/>
            <a:r>
              <a:rPr lang="en-US" sz="1400" dirty="0">
                <a:solidFill>
                  <a:srgbClr val="3C5790"/>
                </a:solidFill>
              </a:rPr>
              <a:t>Task decomposition: split code into mode independent tasks to be executed.</a:t>
            </a:r>
          </a:p>
          <a:p>
            <a:pPr lvl="1"/>
            <a:r>
              <a:rPr lang="en-US" sz="1400" dirty="0">
                <a:solidFill>
                  <a:srgbClr val="3C5790"/>
                </a:solidFill>
              </a:rPr>
              <a:t>Data decomposition: multiple tasks are using subset of the dataset (shared resource).</a:t>
            </a:r>
          </a:p>
          <a:p>
            <a:r>
              <a:rPr lang="en-US" sz="1400" dirty="0">
                <a:solidFill>
                  <a:srgbClr val="3C5790"/>
                </a:solidFill>
              </a:rPr>
              <a:t>3)</a:t>
            </a:r>
            <a:r>
              <a:rPr lang="en-US" sz="1400" b="1" dirty="0">
                <a:solidFill>
                  <a:srgbClr val="3C5790"/>
                </a:solidFill>
              </a:rPr>
              <a:t>implementation</a:t>
            </a:r>
          </a:p>
          <a:p>
            <a:r>
              <a:rPr lang="en-US" sz="1400" dirty="0">
                <a:solidFill>
                  <a:srgbClr val="3C5790"/>
                </a:solidFill>
              </a:rPr>
              <a:t>4)</a:t>
            </a:r>
            <a:r>
              <a:rPr lang="en-US" sz="1400" b="1" dirty="0">
                <a:solidFill>
                  <a:srgbClr val="3C5790"/>
                </a:solidFill>
              </a:rPr>
              <a:t>testing</a:t>
            </a:r>
            <a:r>
              <a:rPr lang="en-US" sz="1400" dirty="0">
                <a:solidFill>
                  <a:srgbClr val="3C5790"/>
                </a:solidFill>
              </a:rPr>
              <a:t>: a bit complex as the order of the execution of the different tasks is not guaranteed.</a:t>
            </a:r>
          </a:p>
          <a:p>
            <a:r>
              <a:rPr lang="en-US" sz="1400" dirty="0">
                <a:solidFill>
                  <a:srgbClr val="3C5790"/>
                </a:solidFill>
              </a:rPr>
              <a:t>5)</a:t>
            </a:r>
            <a:r>
              <a:rPr lang="en-US" sz="1400" b="1" dirty="0">
                <a:solidFill>
                  <a:srgbClr val="3C5790"/>
                </a:solidFill>
              </a:rPr>
              <a:t>tuning</a:t>
            </a:r>
            <a:r>
              <a:rPr lang="en-US" sz="1400" dirty="0">
                <a:solidFill>
                  <a:srgbClr val="3C5790"/>
                </a:solidFill>
              </a:rPr>
              <a:t>: compare the throughput the parallel/sequential algorithms.</a:t>
            </a:r>
          </a:p>
        </p:txBody>
      </p:sp>
    </p:spTree>
    <p:extLst>
      <p:ext uri="{BB962C8B-B14F-4D97-AF65-F5344CB8AC3E}">
        <p14:creationId xmlns:p14="http://schemas.microsoft.com/office/powerpoint/2010/main" val="190152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endParaRPr lang="fr-CA" dirty="0">
              <a:solidFill>
                <a:schemeClr val="bg1"/>
              </a:solidFill>
            </a:endParaRP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Java contains </a:t>
            </a:r>
            <a:r>
              <a:rPr lang="en-US" sz="1400" dirty="0" err="1">
                <a:solidFill>
                  <a:srgbClr val="3C5790"/>
                </a:solidFill>
              </a:rPr>
              <a:t>clases</a:t>
            </a:r>
            <a:r>
              <a:rPr lang="en-US" sz="1400" dirty="0">
                <a:solidFill>
                  <a:srgbClr val="3C5790"/>
                </a:solidFill>
              </a:rPr>
              <a:t> to manage concurrency: Thread, Lock, Semaphore.</a:t>
            </a:r>
          </a:p>
          <a:p>
            <a:r>
              <a:rPr lang="en-US" sz="1400" dirty="0">
                <a:solidFill>
                  <a:srgbClr val="3C5790"/>
                </a:solidFill>
              </a:rPr>
              <a:t>It contains classes that implement very high-level synchronization mechanisms, such as the executor framework or the new parallel Stream API.</a:t>
            </a:r>
          </a:p>
        </p:txBody>
      </p:sp>
    </p:spTree>
    <p:extLst>
      <p:ext uri="{BB962C8B-B14F-4D97-AF65-F5344CB8AC3E}">
        <p14:creationId xmlns:p14="http://schemas.microsoft.com/office/powerpoint/2010/main" val="340546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err="1">
                <a:solidFill>
                  <a:srgbClr val="3C5790"/>
                </a:solidFill>
              </a:rPr>
              <a:t>Concurrency</a:t>
            </a:r>
            <a:r>
              <a:rPr lang="fr-CA" sz="1600" dirty="0">
                <a:solidFill>
                  <a:srgbClr val="3C5790"/>
                </a:solidFill>
              </a:rPr>
              <a:t> Concepts</a:t>
            </a:r>
          </a:p>
          <a:p>
            <a:r>
              <a:rPr lang="fr-CA" sz="1600" dirty="0">
                <a:solidFill>
                  <a:srgbClr val="3C5790"/>
                </a:solidFill>
              </a:rPr>
              <a:t>Java </a:t>
            </a:r>
            <a:r>
              <a:rPr lang="fr-CA" sz="1600" dirty="0" err="1">
                <a:solidFill>
                  <a:srgbClr val="3C5790"/>
                </a:solidFill>
              </a:rPr>
              <a:t>Concurrency</a:t>
            </a:r>
            <a:r>
              <a:rPr lang="fr-CA" sz="1600" dirty="0">
                <a:solidFill>
                  <a:srgbClr val="3C5790"/>
                </a:solidFill>
              </a:rPr>
              <a:t> </a:t>
            </a:r>
          </a:p>
          <a:p>
            <a:r>
              <a:rPr lang="fr-CA" sz="1600" dirty="0">
                <a:solidFill>
                  <a:srgbClr val="3C5790"/>
                </a:solidFill>
              </a:rPr>
              <a:t>Design Patterns</a:t>
            </a:r>
          </a:p>
          <a:p>
            <a:r>
              <a:rPr lang="fr-CA" sz="1600" dirty="0" err="1">
                <a:solidFill>
                  <a:srgbClr val="3C5790"/>
                </a:solidFill>
              </a:rPr>
              <a:t>Testing</a:t>
            </a:r>
            <a:r>
              <a:rPr lang="fr-CA" sz="1600" dirty="0">
                <a:solidFill>
                  <a:srgbClr val="3C5790"/>
                </a:solidFill>
              </a:rPr>
              <a:t> and Monitoring</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a:t>
            </a:r>
            <a:r>
              <a:rPr lang="en-US" sz="1400" b="1" dirty="0">
                <a:solidFill>
                  <a:srgbClr val="3C5790"/>
                </a:solidFill>
              </a:rPr>
              <a:t>synchronized</a:t>
            </a:r>
            <a:r>
              <a:rPr lang="en-US" sz="1400" dirty="0">
                <a:solidFill>
                  <a:srgbClr val="3C5790"/>
                </a:solidFill>
              </a:rPr>
              <a:t> keyword: </a:t>
            </a:r>
          </a:p>
          <a:p>
            <a:pPr lvl="1"/>
            <a:r>
              <a:rPr lang="en-US" sz="1400" dirty="0">
                <a:solidFill>
                  <a:srgbClr val="3C5790"/>
                </a:solidFill>
              </a:rPr>
              <a:t>allows you to define a critical section in a block of code or in an entire method.</a:t>
            </a:r>
          </a:p>
          <a:p>
            <a:r>
              <a:rPr lang="en-US" sz="1400" dirty="0">
                <a:solidFill>
                  <a:srgbClr val="3C5790"/>
                </a:solidFill>
              </a:rPr>
              <a:t>The </a:t>
            </a:r>
            <a:r>
              <a:rPr lang="en-US" sz="1400" b="1" dirty="0">
                <a:solidFill>
                  <a:srgbClr val="3C5790"/>
                </a:solidFill>
              </a:rPr>
              <a:t>Lock</a:t>
            </a:r>
            <a:r>
              <a:rPr lang="en-US" sz="1400" dirty="0">
                <a:solidFill>
                  <a:srgbClr val="3C5790"/>
                </a:solidFill>
              </a:rPr>
              <a:t> interface: </a:t>
            </a:r>
          </a:p>
          <a:p>
            <a:pPr lvl="1"/>
            <a:r>
              <a:rPr lang="en-US" sz="1400" dirty="0">
                <a:solidFill>
                  <a:srgbClr val="3C5790"/>
                </a:solidFill>
              </a:rPr>
              <a:t>provides a more flexible synchronization operation than the synchronized keyword. </a:t>
            </a:r>
          </a:p>
          <a:p>
            <a:pPr lvl="1"/>
            <a:r>
              <a:rPr lang="en-US" sz="1400" dirty="0">
                <a:solidFill>
                  <a:srgbClr val="3C5790"/>
                </a:solidFill>
              </a:rPr>
              <a:t>types of Locks: </a:t>
            </a:r>
          </a:p>
          <a:p>
            <a:pPr lvl="2"/>
            <a:r>
              <a:rPr lang="en-US" sz="1400" b="1" dirty="0" err="1">
                <a:solidFill>
                  <a:srgbClr val="3C5790"/>
                </a:solidFill>
              </a:rPr>
              <a:t>ReentrantLock</a:t>
            </a:r>
            <a:r>
              <a:rPr lang="en-US" sz="1400" b="1" dirty="0">
                <a:solidFill>
                  <a:srgbClr val="3C5790"/>
                </a:solidFill>
              </a:rPr>
              <a:t> </a:t>
            </a:r>
            <a:r>
              <a:rPr lang="en-US" sz="1400" dirty="0">
                <a:solidFill>
                  <a:srgbClr val="3C5790"/>
                </a:solidFill>
              </a:rPr>
              <a:t>is a Lock that can be associated with a condition; </a:t>
            </a:r>
          </a:p>
          <a:p>
            <a:pPr lvl="2"/>
            <a:r>
              <a:rPr lang="en-US" sz="1400" b="1" dirty="0" err="1">
                <a:solidFill>
                  <a:srgbClr val="3C5790"/>
                </a:solidFill>
              </a:rPr>
              <a:t>ReentrantReadWriteLock</a:t>
            </a:r>
            <a:r>
              <a:rPr lang="en-US" sz="1400" dirty="0">
                <a:solidFill>
                  <a:srgbClr val="3C5790"/>
                </a:solidFill>
              </a:rPr>
              <a:t> separates read and write operations; </a:t>
            </a:r>
          </a:p>
          <a:p>
            <a:pPr lvl="2"/>
            <a:r>
              <a:rPr lang="en-US" sz="1400" b="1" dirty="0" err="1">
                <a:solidFill>
                  <a:srgbClr val="3C5790"/>
                </a:solidFill>
              </a:rPr>
              <a:t>StampedLock</a:t>
            </a:r>
            <a:r>
              <a:rPr lang="en-US" sz="1400" b="1" dirty="0">
                <a:solidFill>
                  <a:srgbClr val="3C5790"/>
                </a:solidFill>
              </a:rPr>
              <a:t> </a:t>
            </a:r>
            <a:r>
              <a:rPr lang="en-US" sz="1400" dirty="0">
                <a:solidFill>
                  <a:srgbClr val="3C5790"/>
                </a:solidFill>
              </a:rPr>
              <a:t>is a new feature of Java 8 that includes three modes for controlling read/write access.</a:t>
            </a:r>
          </a:p>
        </p:txBody>
      </p:sp>
    </p:spTree>
    <p:extLst>
      <p:ext uri="{BB962C8B-B14F-4D97-AF65-F5344CB8AC3E}">
        <p14:creationId xmlns:p14="http://schemas.microsoft.com/office/powerpoint/2010/main" val="93820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a:t>
            </a:r>
            <a:r>
              <a:rPr lang="en-US" sz="1400" b="1" dirty="0">
                <a:solidFill>
                  <a:srgbClr val="3C5790"/>
                </a:solidFill>
              </a:rPr>
              <a:t>Semaphore</a:t>
            </a:r>
            <a:r>
              <a:rPr lang="en-US" sz="1400" dirty="0">
                <a:solidFill>
                  <a:srgbClr val="3C5790"/>
                </a:solidFill>
              </a:rPr>
              <a:t> class: </a:t>
            </a:r>
          </a:p>
          <a:p>
            <a:pPr lvl="1"/>
            <a:r>
              <a:rPr lang="en-US" sz="1400" dirty="0">
                <a:solidFill>
                  <a:srgbClr val="3C5790"/>
                </a:solidFill>
              </a:rPr>
              <a:t>it implements the classical semaphore to implement synchronization. </a:t>
            </a:r>
          </a:p>
          <a:p>
            <a:r>
              <a:rPr lang="en-US" sz="1400" dirty="0">
                <a:solidFill>
                  <a:srgbClr val="3C5790"/>
                </a:solidFill>
              </a:rPr>
              <a:t>The </a:t>
            </a:r>
            <a:r>
              <a:rPr lang="en-US" sz="1400" b="1" dirty="0" err="1">
                <a:solidFill>
                  <a:srgbClr val="3C5790"/>
                </a:solidFill>
              </a:rPr>
              <a:t>CountDownLatch</a:t>
            </a:r>
            <a:r>
              <a:rPr lang="en-US" sz="1400" dirty="0">
                <a:solidFill>
                  <a:srgbClr val="3C5790"/>
                </a:solidFill>
              </a:rPr>
              <a:t> class: </a:t>
            </a:r>
          </a:p>
          <a:p>
            <a:pPr lvl="1"/>
            <a:r>
              <a:rPr lang="en-US" sz="1400" dirty="0">
                <a:solidFill>
                  <a:srgbClr val="3C5790"/>
                </a:solidFill>
              </a:rPr>
              <a:t>class that allows a task to wait for the finalization of multiple operations.</a:t>
            </a:r>
          </a:p>
          <a:p>
            <a:r>
              <a:rPr lang="en-US" sz="1400" dirty="0">
                <a:solidFill>
                  <a:srgbClr val="3C5790"/>
                </a:solidFill>
              </a:rPr>
              <a:t>The </a:t>
            </a:r>
            <a:r>
              <a:rPr lang="en-US" sz="1400" b="1" dirty="0" err="1">
                <a:solidFill>
                  <a:srgbClr val="3C5790"/>
                </a:solidFill>
              </a:rPr>
              <a:t>CyclicBarrier</a:t>
            </a:r>
            <a:r>
              <a:rPr lang="en-US" sz="1400" dirty="0">
                <a:solidFill>
                  <a:srgbClr val="3C5790"/>
                </a:solidFill>
              </a:rPr>
              <a:t> class: </a:t>
            </a:r>
          </a:p>
          <a:p>
            <a:pPr lvl="1"/>
            <a:r>
              <a:rPr lang="en-US" sz="1400" dirty="0">
                <a:solidFill>
                  <a:srgbClr val="3C5790"/>
                </a:solidFill>
              </a:rPr>
              <a:t>class that allows the synchronization of multiple threads in a common point.</a:t>
            </a:r>
          </a:p>
          <a:p>
            <a:r>
              <a:rPr lang="en-US" sz="1400" dirty="0">
                <a:solidFill>
                  <a:srgbClr val="3C5790"/>
                </a:solidFill>
              </a:rPr>
              <a:t>The </a:t>
            </a:r>
            <a:r>
              <a:rPr lang="en-US" sz="1400" b="1" dirty="0" err="1">
                <a:solidFill>
                  <a:srgbClr val="3C5790"/>
                </a:solidFill>
              </a:rPr>
              <a:t>Phaser</a:t>
            </a:r>
            <a:r>
              <a:rPr lang="en-US" sz="1400" dirty="0">
                <a:solidFill>
                  <a:srgbClr val="3C5790"/>
                </a:solidFill>
              </a:rPr>
              <a:t> class: </a:t>
            </a:r>
          </a:p>
          <a:p>
            <a:pPr lvl="1"/>
            <a:r>
              <a:rPr lang="en-US" sz="1400" dirty="0">
                <a:solidFill>
                  <a:srgbClr val="3C5790"/>
                </a:solidFill>
              </a:rPr>
              <a:t>class that allows to control the execution of tasks divided into phases. </a:t>
            </a:r>
          </a:p>
          <a:p>
            <a:pPr lvl="1"/>
            <a:r>
              <a:rPr lang="en-US" sz="1400" dirty="0">
                <a:solidFill>
                  <a:srgbClr val="3C5790"/>
                </a:solidFill>
              </a:rPr>
              <a:t>none of the tasks advance to the next phase until all of the tasks have finished the current phase.</a:t>
            </a:r>
          </a:p>
        </p:txBody>
      </p:sp>
    </p:spTree>
    <p:extLst>
      <p:ext uri="{BB962C8B-B14F-4D97-AF65-F5344CB8AC3E}">
        <p14:creationId xmlns:p14="http://schemas.microsoft.com/office/powerpoint/2010/main" val="110173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a:t>
            </a:r>
            <a:r>
              <a:rPr lang="en-US" sz="1400" b="1" dirty="0">
                <a:solidFill>
                  <a:srgbClr val="3C5790"/>
                </a:solidFill>
              </a:rPr>
              <a:t>executor</a:t>
            </a:r>
            <a:r>
              <a:rPr lang="en-US" sz="1400" dirty="0">
                <a:solidFill>
                  <a:srgbClr val="3C5790"/>
                </a:solidFill>
              </a:rPr>
              <a:t> framework is a mechanism that allows you to separate thread creation and management for the implementation of concurrent tasks. </a:t>
            </a:r>
          </a:p>
          <a:p>
            <a:r>
              <a:rPr lang="en-US" sz="1400" dirty="0">
                <a:solidFill>
                  <a:srgbClr val="3C5790"/>
                </a:solidFill>
              </a:rPr>
              <a:t>The </a:t>
            </a:r>
            <a:r>
              <a:rPr lang="en-US" sz="1400" b="1" dirty="0">
                <a:solidFill>
                  <a:srgbClr val="3C5790"/>
                </a:solidFill>
              </a:rPr>
              <a:t>Executor</a:t>
            </a:r>
            <a:r>
              <a:rPr lang="en-US" sz="1400" dirty="0">
                <a:solidFill>
                  <a:srgbClr val="3C5790"/>
                </a:solidFill>
              </a:rPr>
              <a:t> and </a:t>
            </a:r>
            <a:r>
              <a:rPr lang="en-US" sz="1400" b="1" dirty="0" err="1">
                <a:solidFill>
                  <a:srgbClr val="3C5790"/>
                </a:solidFill>
              </a:rPr>
              <a:t>ExecutorService</a:t>
            </a:r>
            <a:r>
              <a:rPr lang="en-US" sz="1400" dirty="0">
                <a:solidFill>
                  <a:srgbClr val="3C5790"/>
                </a:solidFill>
              </a:rPr>
              <a:t> interface: </a:t>
            </a:r>
          </a:p>
          <a:p>
            <a:pPr lvl="1"/>
            <a:r>
              <a:rPr lang="en-US" sz="1400" dirty="0">
                <a:solidFill>
                  <a:srgbClr val="3C5790"/>
                </a:solidFill>
              </a:rPr>
              <a:t>include methods common to all executors.</a:t>
            </a:r>
          </a:p>
          <a:p>
            <a:r>
              <a:rPr lang="en-US" sz="1400" b="1" dirty="0" err="1">
                <a:solidFill>
                  <a:srgbClr val="3C5790"/>
                </a:solidFill>
              </a:rPr>
              <a:t>ThreadPoolExecutor</a:t>
            </a:r>
            <a:r>
              <a:rPr lang="en-US" sz="1400" dirty="0">
                <a:solidFill>
                  <a:srgbClr val="3C5790"/>
                </a:solidFill>
              </a:rPr>
              <a:t>: </a:t>
            </a:r>
          </a:p>
          <a:p>
            <a:pPr lvl="1"/>
            <a:r>
              <a:rPr lang="en-US" sz="1400" dirty="0">
                <a:solidFill>
                  <a:srgbClr val="3C5790"/>
                </a:solidFill>
              </a:rPr>
              <a:t>allows to get an executor with a pool of threads and optionally define a maximum number of parallel tasks</a:t>
            </a:r>
          </a:p>
          <a:p>
            <a:r>
              <a:rPr lang="en-US" sz="1400" b="1" dirty="0" err="1">
                <a:solidFill>
                  <a:srgbClr val="3C5790"/>
                </a:solidFill>
              </a:rPr>
              <a:t>ScheduledThreadPoolExecutor</a:t>
            </a:r>
            <a:r>
              <a:rPr lang="en-US" sz="1400" dirty="0">
                <a:solidFill>
                  <a:srgbClr val="3C5790"/>
                </a:solidFill>
              </a:rPr>
              <a:t>: </a:t>
            </a:r>
          </a:p>
          <a:p>
            <a:pPr lvl="1"/>
            <a:r>
              <a:rPr lang="en-US" sz="1400" dirty="0">
                <a:solidFill>
                  <a:srgbClr val="3C5790"/>
                </a:solidFill>
              </a:rPr>
              <a:t>is a special kind of executor to allow to execute tasks after a delay or periodically</a:t>
            </a:r>
          </a:p>
        </p:txBody>
      </p:sp>
    </p:spTree>
    <p:extLst>
      <p:ext uri="{BB962C8B-B14F-4D97-AF65-F5344CB8AC3E}">
        <p14:creationId xmlns:p14="http://schemas.microsoft.com/office/powerpoint/2010/main" val="2243213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Executors</a:t>
            </a:r>
            <a:r>
              <a:rPr lang="en-US" sz="1400" dirty="0">
                <a:solidFill>
                  <a:srgbClr val="3C5790"/>
                </a:solidFill>
              </a:rPr>
              <a:t>: </a:t>
            </a:r>
          </a:p>
          <a:p>
            <a:pPr lvl="1"/>
            <a:r>
              <a:rPr lang="en-US" sz="1400" dirty="0">
                <a:solidFill>
                  <a:srgbClr val="3C5790"/>
                </a:solidFill>
              </a:rPr>
              <a:t>represents a class that facilitates the creation of executors</a:t>
            </a:r>
          </a:p>
          <a:p>
            <a:r>
              <a:rPr lang="en-US" sz="1400" dirty="0">
                <a:solidFill>
                  <a:srgbClr val="3C5790"/>
                </a:solidFill>
              </a:rPr>
              <a:t>The </a:t>
            </a:r>
            <a:r>
              <a:rPr lang="en-US" sz="1400" b="1" dirty="0">
                <a:solidFill>
                  <a:srgbClr val="3C5790"/>
                </a:solidFill>
              </a:rPr>
              <a:t>Callable</a:t>
            </a:r>
            <a:r>
              <a:rPr lang="en-US" sz="1400" dirty="0">
                <a:solidFill>
                  <a:srgbClr val="3C5790"/>
                </a:solidFill>
              </a:rPr>
              <a:t> interface: </a:t>
            </a:r>
          </a:p>
          <a:p>
            <a:pPr lvl="1"/>
            <a:r>
              <a:rPr lang="en-US" sz="1400" dirty="0">
                <a:solidFill>
                  <a:srgbClr val="3C5790"/>
                </a:solidFill>
              </a:rPr>
              <a:t>alternative to the Runnable interface, a separate task that can return a value </a:t>
            </a:r>
          </a:p>
          <a:p>
            <a:r>
              <a:rPr lang="en-US" sz="1400" dirty="0">
                <a:solidFill>
                  <a:srgbClr val="3C5790"/>
                </a:solidFill>
              </a:rPr>
              <a:t>The </a:t>
            </a:r>
            <a:r>
              <a:rPr lang="en-US" sz="1400" b="1" dirty="0">
                <a:solidFill>
                  <a:srgbClr val="3C5790"/>
                </a:solidFill>
              </a:rPr>
              <a:t>Future</a:t>
            </a:r>
            <a:r>
              <a:rPr lang="en-US" sz="1400" dirty="0">
                <a:solidFill>
                  <a:srgbClr val="3C5790"/>
                </a:solidFill>
              </a:rPr>
              <a:t> interface: </a:t>
            </a:r>
          </a:p>
          <a:p>
            <a:pPr lvl="1"/>
            <a:r>
              <a:rPr lang="en-US" sz="1400" dirty="0">
                <a:solidFill>
                  <a:srgbClr val="3C5790"/>
                </a:solidFill>
              </a:rPr>
              <a:t>it includes the methods to obtain the value returned by a Callable interface and to control its status</a:t>
            </a:r>
          </a:p>
        </p:txBody>
      </p:sp>
    </p:spTree>
    <p:extLst>
      <p:ext uri="{BB962C8B-B14F-4D97-AF65-F5344CB8AC3E}">
        <p14:creationId xmlns:p14="http://schemas.microsoft.com/office/powerpoint/2010/main" val="113509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a:t>
            </a:r>
            <a:r>
              <a:rPr lang="en-US" sz="1400" b="1" dirty="0">
                <a:solidFill>
                  <a:srgbClr val="3C5790"/>
                </a:solidFill>
              </a:rPr>
              <a:t>Fork/Join</a:t>
            </a:r>
            <a:r>
              <a:rPr lang="en-US" sz="1400" dirty="0">
                <a:solidFill>
                  <a:srgbClr val="3C5790"/>
                </a:solidFill>
              </a:rPr>
              <a:t> framework defines a special kind of executor specialized in the resolution of problems with the divide and conquer technique. </a:t>
            </a:r>
          </a:p>
          <a:p>
            <a:r>
              <a:rPr lang="en-US" sz="1400" dirty="0">
                <a:solidFill>
                  <a:srgbClr val="3C5790"/>
                </a:solidFill>
              </a:rPr>
              <a:t>It includes a mechanism to optimize the execution of the concurrent tasks that solve these kinds of problems.</a:t>
            </a:r>
          </a:p>
          <a:p>
            <a:r>
              <a:rPr lang="en-US" sz="1400" b="1" dirty="0" err="1">
                <a:solidFill>
                  <a:srgbClr val="3C5790"/>
                </a:solidFill>
              </a:rPr>
              <a:t>ForkJoinPool</a:t>
            </a:r>
            <a:r>
              <a:rPr lang="en-US" sz="1400" dirty="0">
                <a:solidFill>
                  <a:srgbClr val="3C5790"/>
                </a:solidFill>
              </a:rPr>
              <a:t>: implements the executor that is going to run the tasks</a:t>
            </a:r>
          </a:p>
          <a:p>
            <a:r>
              <a:rPr lang="en-US" sz="1400" b="1" dirty="0" err="1">
                <a:solidFill>
                  <a:srgbClr val="3C5790"/>
                </a:solidFill>
              </a:rPr>
              <a:t>ForkJoinTask</a:t>
            </a:r>
            <a:r>
              <a:rPr lang="en-US" sz="1400" dirty="0">
                <a:solidFill>
                  <a:srgbClr val="3C5790"/>
                </a:solidFill>
              </a:rPr>
              <a:t>: task that can be executed in the </a:t>
            </a:r>
            <a:r>
              <a:rPr lang="en-US" sz="1400" dirty="0" err="1">
                <a:solidFill>
                  <a:srgbClr val="3C5790"/>
                </a:solidFill>
              </a:rPr>
              <a:t>ForkJoinPool</a:t>
            </a:r>
            <a:r>
              <a:rPr lang="en-US" sz="1400" dirty="0">
                <a:solidFill>
                  <a:srgbClr val="3C5790"/>
                </a:solidFill>
              </a:rPr>
              <a:t> class</a:t>
            </a:r>
          </a:p>
          <a:p>
            <a:r>
              <a:rPr lang="en-US" sz="1400" b="1" dirty="0" err="1">
                <a:solidFill>
                  <a:srgbClr val="3C5790"/>
                </a:solidFill>
              </a:rPr>
              <a:t>ForkJoinWorkerThread</a:t>
            </a:r>
            <a:r>
              <a:rPr lang="en-US" sz="1400" dirty="0">
                <a:solidFill>
                  <a:srgbClr val="3C5790"/>
                </a:solidFill>
              </a:rPr>
              <a:t>: This is a thread that is going to execute tasks in the </a:t>
            </a:r>
            <a:r>
              <a:rPr lang="en-US" sz="1400" dirty="0" err="1">
                <a:solidFill>
                  <a:srgbClr val="3C5790"/>
                </a:solidFill>
              </a:rPr>
              <a:t>ForkJoinPool</a:t>
            </a:r>
            <a:r>
              <a:rPr lang="en-US" sz="1400" dirty="0">
                <a:solidFill>
                  <a:srgbClr val="3C5790"/>
                </a:solidFill>
              </a:rPr>
              <a:t>.</a:t>
            </a:r>
          </a:p>
        </p:txBody>
      </p:sp>
    </p:spTree>
    <p:extLst>
      <p:ext uri="{BB962C8B-B14F-4D97-AF65-F5344CB8AC3E}">
        <p14:creationId xmlns:p14="http://schemas.microsoft.com/office/powerpoint/2010/main" val="3833279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Streams</a:t>
            </a:r>
            <a:r>
              <a:rPr lang="en-US" sz="1400" dirty="0">
                <a:solidFill>
                  <a:srgbClr val="3C5790"/>
                </a:solidFill>
              </a:rPr>
              <a:t> have been added as a method in the Collection interface and other data sources and allow processing all elements of a data structure, generating new structures, filtering data and implementing algorithms using the map and reduce technique.</a:t>
            </a:r>
          </a:p>
          <a:p>
            <a:r>
              <a:rPr lang="en-US" sz="1400" dirty="0">
                <a:solidFill>
                  <a:srgbClr val="3C5790"/>
                </a:solidFill>
              </a:rPr>
              <a:t>A special kind of stream is a parallel stream which realizes its operations in a parallel way.</a:t>
            </a:r>
          </a:p>
        </p:txBody>
      </p:sp>
    </p:spTree>
    <p:extLst>
      <p:ext uri="{BB962C8B-B14F-4D97-AF65-F5344CB8AC3E}">
        <p14:creationId xmlns:p14="http://schemas.microsoft.com/office/powerpoint/2010/main" val="386715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a:t>
            </a:r>
            <a:r>
              <a:rPr lang="en-US" sz="1400" b="1" dirty="0">
                <a:solidFill>
                  <a:srgbClr val="3C5790"/>
                </a:solidFill>
              </a:rPr>
              <a:t>Stream</a:t>
            </a:r>
            <a:r>
              <a:rPr lang="en-US" sz="1400" dirty="0">
                <a:solidFill>
                  <a:srgbClr val="3C5790"/>
                </a:solidFill>
              </a:rPr>
              <a:t> interface: defines all the operations that you can perform on a stream.</a:t>
            </a:r>
          </a:p>
          <a:p>
            <a:r>
              <a:rPr lang="en-US" sz="1400" b="1" dirty="0">
                <a:solidFill>
                  <a:srgbClr val="3C5790"/>
                </a:solidFill>
              </a:rPr>
              <a:t>Optional</a:t>
            </a:r>
            <a:r>
              <a:rPr lang="en-US" sz="1400" dirty="0">
                <a:solidFill>
                  <a:srgbClr val="3C5790"/>
                </a:solidFill>
              </a:rPr>
              <a:t>: represents a container object that may or may not contain a non-null value.</a:t>
            </a:r>
          </a:p>
          <a:p>
            <a:r>
              <a:rPr lang="en-US" sz="1400" b="1" dirty="0">
                <a:solidFill>
                  <a:srgbClr val="3C5790"/>
                </a:solidFill>
              </a:rPr>
              <a:t>Collectors</a:t>
            </a:r>
            <a:r>
              <a:rPr lang="en-US" sz="1400" dirty="0">
                <a:solidFill>
                  <a:srgbClr val="3C5790"/>
                </a:solidFill>
              </a:rPr>
              <a:t>: implements reduction operations that can be used as part of a stream sequence of operations.</a:t>
            </a:r>
          </a:p>
          <a:p>
            <a:r>
              <a:rPr lang="en-US" sz="1400" b="1" dirty="0">
                <a:solidFill>
                  <a:srgbClr val="3C5790"/>
                </a:solidFill>
              </a:rPr>
              <a:t>Lambda </a:t>
            </a:r>
            <a:r>
              <a:rPr lang="en-US" sz="1400" dirty="0">
                <a:solidFill>
                  <a:srgbClr val="3C5790"/>
                </a:solidFill>
              </a:rPr>
              <a:t>expressions: Streams has been thought to work with Lambda expressions.</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2124528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Java concurrency API includes a lot of data structures that can be used in concurrent applications without risk.</a:t>
            </a:r>
          </a:p>
          <a:p>
            <a:r>
              <a:rPr lang="en-US" sz="1400" b="1" dirty="0">
                <a:solidFill>
                  <a:srgbClr val="3C5790"/>
                </a:solidFill>
              </a:rPr>
              <a:t>Blocking data structures</a:t>
            </a:r>
            <a:r>
              <a:rPr lang="en-US" sz="1400" dirty="0">
                <a:solidFill>
                  <a:srgbClr val="3C5790"/>
                </a:solidFill>
              </a:rPr>
              <a:t>: </a:t>
            </a:r>
          </a:p>
          <a:p>
            <a:pPr lvl="1"/>
            <a:r>
              <a:rPr lang="en-US" sz="1400" dirty="0">
                <a:solidFill>
                  <a:srgbClr val="3C5790"/>
                </a:solidFill>
              </a:rPr>
              <a:t>include methods that block the calling task</a:t>
            </a:r>
          </a:p>
          <a:p>
            <a:r>
              <a:rPr lang="en-US" sz="1400" b="1" dirty="0">
                <a:solidFill>
                  <a:srgbClr val="3C5790"/>
                </a:solidFill>
              </a:rPr>
              <a:t>Non-blocking data structures</a:t>
            </a:r>
            <a:r>
              <a:rPr lang="en-US" sz="1400" dirty="0">
                <a:solidFill>
                  <a:srgbClr val="3C5790"/>
                </a:solidFill>
              </a:rPr>
              <a:t>: </a:t>
            </a:r>
          </a:p>
          <a:p>
            <a:pPr lvl="1"/>
            <a:r>
              <a:rPr lang="en-US" sz="1400" dirty="0">
                <a:solidFill>
                  <a:srgbClr val="3C5790"/>
                </a:solidFill>
              </a:rPr>
              <a:t>If the operation can be made immediately, it won’t block the calling tasks</a:t>
            </a:r>
          </a:p>
          <a:p>
            <a:pPr lvl="1"/>
            <a:r>
              <a:rPr lang="en-US" sz="1400" dirty="0">
                <a:solidFill>
                  <a:srgbClr val="3C5790"/>
                </a:solidFill>
              </a:rPr>
              <a:t>otherwise, it returns the null value or throws an exception.</a:t>
            </a:r>
          </a:p>
          <a:p>
            <a:endParaRPr lang="en-US" sz="1400" dirty="0">
              <a:solidFill>
                <a:srgbClr val="3C5790"/>
              </a:solidFill>
            </a:endParaRPr>
          </a:p>
        </p:txBody>
      </p:sp>
    </p:spTree>
    <p:extLst>
      <p:ext uri="{BB962C8B-B14F-4D97-AF65-F5344CB8AC3E}">
        <p14:creationId xmlns:p14="http://schemas.microsoft.com/office/powerpoint/2010/main" val="418893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Conccurency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743200"/>
          </a:xfrm>
        </p:spPr>
        <p:txBody>
          <a:bodyPr/>
          <a:lstStyle/>
          <a:p>
            <a:r>
              <a:rPr lang="en-US" sz="1400" dirty="0">
                <a:solidFill>
                  <a:srgbClr val="3C5790"/>
                </a:solidFill>
              </a:rPr>
              <a:t>Example of concurrent data structures:</a:t>
            </a:r>
          </a:p>
          <a:p>
            <a:r>
              <a:rPr lang="en-US" sz="1400" b="1" dirty="0" err="1">
                <a:solidFill>
                  <a:srgbClr val="3C5790"/>
                </a:solidFill>
              </a:rPr>
              <a:t>ConcurrentLinkedDeque</a:t>
            </a:r>
            <a:r>
              <a:rPr lang="en-US" sz="1400" dirty="0">
                <a:solidFill>
                  <a:srgbClr val="3C5790"/>
                </a:solidFill>
              </a:rPr>
              <a:t>: is a non-blocking list</a:t>
            </a:r>
          </a:p>
          <a:p>
            <a:r>
              <a:rPr lang="en-US" sz="1400" b="1" dirty="0" err="1">
                <a:solidFill>
                  <a:srgbClr val="3C5790"/>
                </a:solidFill>
              </a:rPr>
              <a:t>ConcurrentLinkedQueue</a:t>
            </a:r>
            <a:r>
              <a:rPr lang="en-US" sz="1400" dirty="0">
                <a:solidFill>
                  <a:srgbClr val="3C5790"/>
                </a:solidFill>
              </a:rPr>
              <a:t>: is a non-blocking queue</a:t>
            </a:r>
          </a:p>
          <a:p>
            <a:r>
              <a:rPr lang="en-US" sz="1400" b="1" dirty="0" err="1">
                <a:solidFill>
                  <a:srgbClr val="3C5790"/>
                </a:solidFill>
              </a:rPr>
              <a:t>LinkedBlockingDeque</a:t>
            </a:r>
            <a:r>
              <a:rPr lang="en-US" sz="1400" dirty="0">
                <a:solidFill>
                  <a:srgbClr val="3C5790"/>
                </a:solidFill>
              </a:rPr>
              <a:t>: is a blocking list</a:t>
            </a:r>
          </a:p>
          <a:p>
            <a:r>
              <a:rPr lang="en-US" sz="1400" b="1" dirty="0" err="1">
                <a:solidFill>
                  <a:srgbClr val="3C5790"/>
                </a:solidFill>
              </a:rPr>
              <a:t>LinkedBlockingQueue</a:t>
            </a:r>
            <a:r>
              <a:rPr lang="en-US" sz="1400" dirty="0">
                <a:solidFill>
                  <a:srgbClr val="3C5790"/>
                </a:solidFill>
              </a:rPr>
              <a:t>: is a blocking queue</a:t>
            </a:r>
          </a:p>
          <a:p>
            <a:r>
              <a:rPr lang="en-US" sz="1400" b="1" dirty="0" err="1">
                <a:solidFill>
                  <a:srgbClr val="3C5790"/>
                </a:solidFill>
              </a:rPr>
              <a:t>PriorityBlockingQueue</a:t>
            </a:r>
            <a:r>
              <a:rPr lang="en-US" sz="1400" dirty="0">
                <a:solidFill>
                  <a:srgbClr val="3C5790"/>
                </a:solidFill>
              </a:rPr>
              <a:t>: is a blocking queue that orders its elements based on its priority</a:t>
            </a:r>
          </a:p>
          <a:p>
            <a:r>
              <a:rPr lang="en-US" sz="1400" b="1" dirty="0" err="1">
                <a:solidFill>
                  <a:srgbClr val="3C5790"/>
                </a:solidFill>
              </a:rPr>
              <a:t>ConcurrentSkipListMap</a:t>
            </a:r>
            <a:r>
              <a:rPr lang="en-US" sz="1400" dirty="0">
                <a:solidFill>
                  <a:srgbClr val="3C5790"/>
                </a:solidFill>
              </a:rPr>
              <a:t>: is a non-blocking navigable map</a:t>
            </a:r>
          </a:p>
          <a:p>
            <a:r>
              <a:rPr lang="en-US" sz="1400" b="1" dirty="0" err="1">
                <a:solidFill>
                  <a:srgbClr val="3C5790"/>
                </a:solidFill>
              </a:rPr>
              <a:t>ConcurrentHashMap</a:t>
            </a:r>
            <a:r>
              <a:rPr lang="en-US" sz="1400" dirty="0">
                <a:solidFill>
                  <a:srgbClr val="3C5790"/>
                </a:solidFill>
              </a:rPr>
              <a:t>: is a non-blocking hash map</a:t>
            </a:r>
          </a:p>
          <a:p>
            <a:r>
              <a:rPr lang="en-US" sz="1400" b="1" dirty="0" err="1">
                <a:solidFill>
                  <a:srgbClr val="3C5790"/>
                </a:solidFill>
              </a:rPr>
              <a:t>AtomicBoolean</a:t>
            </a:r>
            <a:r>
              <a:rPr lang="en-US" sz="1400" dirty="0">
                <a:solidFill>
                  <a:srgbClr val="3C5790"/>
                </a:solidFill>
              </a:rPr>
              <a:t>, </a:t>
            </a:r>
            <a:r>
              <a:rPr lang="en-US" sz="1400" b="1" dirty="0" err="1">
                <a:solidFill>
                  <a:srgbClr val="3C5790"/>
                </a:solidFill>
              </a:rPr>
              <a:t>AtomicInteger</a:t>
            </a:r>
            <a:r>
              <a:rPr lang="en-US" sz="1400" dirty="0">
                <a:solidFill>
                  <a:srgbClr val="3C5790"/>
                </a:solidFill>
              </a:rPr>
              <a:t>, </a:t>
            </a:r>
            <a:r>
              <a:rPr lang="en-US" sz="1400" b="1" dirty="0" err="1">
                <a:solidFill>
                  <a:srgbClr val="3C5790"/>
                </a:solidFill>
              </a:rPr>
              <a:t>AtomicLong</a:t>
            </a:r>
            <a:r>
              <a:rPr lang="en-US" sz="1400" dirty="0">
                <a:solidFill>
                  <a:srgbClr val="3C5790"/>
                </a:solidFill>
              </a:rPr>
              <a:t>, and </a:t>
            </a:r>
            <a:r>
              <a:rPr lang="en-US" sz="1400" b="1" dirty="0" err="1">
                <a:solidFill>
                  <a:srgbClr val="3C5790"/>
                </a:solidFill>
              </a:rPr>
              <a:t>AtomicReference</a:t>
            </a:r>
            <a:r>
              <a:rPr lang="en-US" sz="1400" dirty="0">
                <a:solidFill>
                  <a:srgbClr val="3C5790"/>
                </a:solidFill>
              </a:rPr>
              <a:t> are atomic implementations of the basic Java data types</a:t>
            </a:r>
          </a:p>
          <a:p>
            <a:endParaRPr lang="en-US" sz="1400" dirty="0">
              <a:solidFill>
                <a:srgbClr val="3C5790"/>
              </a:solidFill>
            </a:endParaRPr>
          </a:p>
        </p:txBody>
      </p:sp>
    </p:spTree>
    <p:extLst>
      <p:ext uri="{BB962C8B-B14F-4D97-AF65-F5344CB8AC3E}">
        <p14:creationId xmlns:p14="http://schemas.microsoft.com/office/powerpoint/2010/main" val="3132315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a:t>
            </a: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In software engineering, a design pattern is a solution to a common problem.</a:t>
            </a:r>
          </a:p>
          <a:p>
            <a:r>
              <a:rPr lang="en-US" sz="1400" dirty="0">
                <a:solidFill>
                  <a:srgbClr val="3C5790"/>
                </a:solidFill>
              </a:rPr>
              <a:t>Concurrency also has its own design patterns.</a:t>
            </a:r>
          </a:p>
          <a:p>
            <a:r>
              <a:rPr lang="en-US" sz="1400" b="1" dirty="0">
                <a:solidFill>
                  <a:srgbClr val="3C5790"/>
                </a:solidFill>
              </a:rPr>
              <a:t>Signaling </a:t>
            </a:r>
            <a:r>
              <a:rPr lang="en-US" sz="1400" dirty="0">
                <a:solidFill>
                  <a:srgbClr val="3C5790"/>
                </a:solidFill>
              </a:rPr>
              <a:t>pattern implements the situation where a task has to notify an event to another task.</a:t>
            </a:r>
          </a:p>
          <a:p>
            <a:r>
              <a:rPr lang="en-US" sz="1400" dirty="0">
                <a:solidFill>
                  <a:srgbClr val="3C5790"/>
                </a:solidFill>
              </a:rPr>
              <a:t> </a:t>
            </a:r>
          </a:p>
          <a:p>
            <a:r>
              <a:rPr lang="en-US" sz="1400" dirty="0">
                <a:solidFill>
                  <a:srgbClr val="3C5790"/>
                </a:solidFill>
              </a:rPr>
              <a:t>public void task1() {</a:t>
            </a:r>
          </a:p>
          <a:p>
            <a:r>
              <a:rPr lang="en-US" sz="1400" dirty="0">
                <a:solidFill>
                  <a:srgbClr val="3C5790"/>
                </a:solidFill>
              </a:rPr>
              <a:t>     section1();</a:t>
            </a:r>
          </a:p>
          <a:p>
            <a:r>
              <a:rPr lang="en-US" sz="1400" dirty="0">
                <a:solidFill>
                  <a:srgbClr val="3C5790"/>
                </a:solidFill>
              </a:rPr>
              <a:t>     </a:t>
            </a:r>
            <a:r>
              <a:rPr lang="en-US" sz="1400" dirty="0" err="1">
                <a:solidFill>
                  <a:srgbClr val="3C5790"/>
                </a:solidFill>
              </a:rPr>
              <a:t>commonObject.notify</a:t>
            </a:r>
            <a:r>
              <a:rPr lang="en-US" sz="1400" dirty="0">
                <a:solidFill>
                  <a:srgbClr val="3C5790"/>
                </a:solidFill>
              </a:rPr>
              <a:t>();</a:t>
            </a:r>
          </a:p>
          <a:p>
            <a:r>
              <a:rPr lang="en-US" sz="1400" dirty="0">
                <a:solidFill>
                  <a:srgbClr val="3C5790"/>
                </a:solidFill>
              </a:rPr>
              <a:t>}</a:t>
            </a:r>
          </a:p>
          <a:p>
            <a:endParaRPr lang="en-US" sz="1400" dirty="0">
              <a:solidFill>
                <a:srgbClr val="3C5790"/>
              </a:solidFill>
            </a:endParaRPr>
          </a:p>
          <a:p>
            <a:r>
              <a:rPr lang="en-US" sz="1400" dirty="0">
                <a:solidFill>
                  <a:srgbClr val="3C5790"/>
                </a:solidFill>
              </a:rPr>
              <a:t>public void task2() {</a:t>
            </a:r>
          </a:p>
          <a:p>
            <a:r>
              <a:rPr lang="en-US" sz="1400" dirty="0">
                <a:solidFill>
                  <a:srgbClr val="3C5790"/>
                </a:solidFill>
              </a:rPr>
              <a:t>    </a:t>
            </a:r>
            <a:r>
              <a:rPr lang="en-US" sz="1400" dirty="0" err="1">
                <a:solidFill>
                  <a:srgbClr val="3C5790"/>
                </a:solidFill>
              </a:rPr>
              <a:t>commonObject.wait</a:t>
            </a:r>
            <a:r>
              <a:rPr lang="en-US" sz="1400" dirty="0">
                <a:solidFill>
                  <a:srgbClr val="3C5790"/>
                </a:solidFill>
              </a:rPr>
              <a:t>();</a:t>
            </a:r>
          </a:p>
          <a:p>
            <a:r>
              <a:rPr lang="en-US" sz="1400" dirty="0">
                <a:solidFill>
                  <a:srgbClr val="3C5790"/>
                </a:solidFill>
              </a:rPr>
              <a:t>    section2();</a:t>
            </a:r>
          </a:p>
          <a:p>
            <a:r>
              <a:rPr lang="en-US" sz="1400" dirty="0">
                <a:solidFill>
                  <a:srgbClr val="3C5790"/>
                </a:solidFill>
              </a:rPr>
              <a:t>}</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649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2133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Java eliminates certain low-level constructs such   as pointers and has a very simple memory model where every object is allocated on the heap and all variables of object types are references. </a:t>
            </a:r>
          </a:p>
          <a:p>
            <a:r>
              <a:rPr lang="en-US" sz="1500" dirty="0">
                <a:solidFill>
                  <a:srgbClr val="3C5790"/>
                </a:solidFill>
              </a:rPr>
              <a:t>Memory management is handled through integrated automatic garbage collection performed by the JVM.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191000"/>
          </a:xfrm>
        </p:spPr>
        <p:txBody>
          <a:bodyPr/>
          <a:lstStyle/>
          <a:p>
            <a:r>
              <a:rPr lang="en-US" sz="1400" b="1" dirty="0">
                <a:solidFill>
                  <a:srgbClr val="3C5790"/>
                </a:solidFill>
              </a:rPr>
              <a:t>Rendezvous</a:t>
            </a:r>
            <a:r>
              <a:rPr lang="en-US" sz="1400" dirty="0">
                <a:solidFill>
                  <a:srgbClr val="3C5790"/>
                </a:solidFill>
              </a:rPr>
              <a:t> pattern is a generalization of the Signaling pattern. </a:t>
            </a:r>
          </a:p>
          <a:p>
            <a:r>
              <a:rPr lang="en-US" sz="1400" dirty="0">
                <a:solidFill>
                  <a:srgbClr val="3C5790"/>
                </a:solidFill>
              </a:rPr>
              <a:t>The first task waits for an event of the second task and the second task waits for an event of the first task.</a:t>
            </a:r>
          </a:p>
          <a:p>
            <a:r>
              <a:rPr lang="en-US" sz="1400" dirty="0">
                <a:solidFill>
                  <a:srgbClr val="3C5790"/>
                </a:solidFill>
              </a:rPr>
              <a:t>The solution is similar to that of Signaling, but in this case you must use two objects instead of one.</a:t>
            </a:r>
          </a:p>
          <a:p>
            <a:endParaRPr lang="en-US" sz="1400" dirty="0">
              <a:solidFill>
                <a:srgbClr val="3C5790"/>
              </a:solidFill>
            </a:endParaRPr>
          </a:p>
          <a:p>
            <a:r>
              <a:rPr lang="en-US" sz="1400" dirty="0">
                <a:solidFill>
                  <a:srgbClr val="3C5790"/>
                </a:solidFill>
              </a:rPr>
              <a:t>public void task1() {</a:t>
            </a:r>
          </a:p>
          <a:p>
            <a:r>
              <a:rPr lang="en-US" sz="1400" dirty="0">
                <a:solidFill>
                  <a:srgbClr val="3C5790"/>
                </a:solidFill>
              </a:rPr>
              <a:t>   section1_1();</a:t>
            </a:r>
          </a:p>
          <a:p>
            <a:r>
              <a:rPr lang="en-US" sz="1400" dirty="0">
                <a:solidFill>
                  <a:srgbClr val="3C5790"/>
                </a:solidFill>
              </a:rPr>
              <a:t>   commonObject1.notify();</a:t>
            </a:r>
          </a:p>
          <a:p>
            <a:r>
              <a:rPr lang="en-US" sz="1400" dirty="0">
                <a:solidFill>
                  <a:srgbClr val="3C5790"/>
                </a:solidFill>
              </a:rPr>
              <a:t>   commonObject2.wait();</a:t>
            </a:r>
          </a:p>
          <a:p>
            <a:r>
              <a:rPr lang="en-US" sz="1400" dirty="0">
                <a:solidFill>
                  <a:srgbClr val="3C5790"/>
                </a:solidFill>
              </a:rPr>
              <a:t>   section1_2();</a:t>
            </a:r>
          </a:p>
          <a:p>
            <a:r>
              <a:rPr lang="en-US" sz="1400" dirty="0">
                <a:solidFill>
                  <a:srgbClr val="3C5790"/>
                </a:solidFill>
              </a:rPr>
              <a:t>}</a:t>
            </a:r>
          </a:p>
          <a:p>
            <a:r>
              <a:rPr lang="en-US" sz="1400" dirty="0">
                <a:solidFill>
                  <a:srgbClr val="3C5790"/>
                </a:solidFill>
              </a:rPr>
              <a:t>public void task2() {</a:t>
            </a:r>
          </a:p>
          <a:p>
            <a:r>
              <a:rPr lang="en-US" sz="1400" dirty="0">
                <a:solidFill>
                  <a:srgbClr val="3C5790"/>
                </a:solidFill>
              </a:rPr>
              <a:t>   section2_1();</a:t>
            </a:r>
          </a:p>
          <a:p>
            <a:r>
              <a:rPr lang="en-US" sz="1400" dirty="0">
                <a:solidFill>
                  <a:srgbClr val="3C5790"/>
                </a:solidFill>
              </a:rPr>
              <a:t>   commonObject2.notify();</a:t>
            </a:r>
          </a:p>
          <a:p>
            <a:r>
              <a:rPr lang="en-US" sz="1400" dirty="0">
                <a:solidFill>
                  <a:srgbClr val="3C5790"/>
                </a:solidFill>
              </a:rPr>
              <a:t>   commonObject1.wait();</a:t>
            </a:r>
          </a:p>
          <a:p>
            <a:r>
              <a:rPr lang="en-US" sz="1400" dirty="0">
                <a:solidFill>
                  <a:srgbClr val="3C5790"/>
                </a:solidFill>
              </a:rPr>
              <a:t>   section2_2();</a:t>
            </a:r>
          </a:p>
          <a:p>
            <a:r>
              <a:rPr lang="en-US" sz="1400" dirty="0">
                <a:solidFill>
                  <a:srgbClr val="3C5790"/>
                </a:solidFill>
              </a:rPr>
              <a:t>}</a:t>
            </a:r>
          </a:p>
        </p:txBody>
      </p:sp>
    </p:spTree>
    <p:extLst>
      <p:ext uri="{BB962C8B-B14F-4D97-AF65-F5344CB8AC3E}">
        <p14:creationId xmlns:p14="http://schemas.microsoft.com/office/powerpoint/2010/main" val="41977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352800"/>
          </a:xfrm>
        </p:spPr>
        <p:txBody>
          <a:bodyPr/>
          <a:lstStyle/>
          <a:p>
            <a:r>
              <a:rPr lang="en-US" sz="1400" dirty="0">
                <a:solidFill>
                  <a:srgbClr val="3C5790"/>
                </a:solidFill>
              </a:rPr>
              <a:t>The </a:t>
            </a:r>
            <a:r>
              <a:rPr lang="en-US" sz="1400" b="1" dirty="0" err="1">
                <a:solidFill>
                  <a:srgbClr val="3C5790"/>
                </a:solidFill>
              </a:rPr>
              <a:t>mutex</a:t>
            </a:r>
            <a:r>
              <a:rPr lang="en-US" sz="1400" b="1" dirty="0">
                <a:solidFill>
                  <a:srgbClr val="3C5790"/>
                </a:solidFill>
              </a:rPr>
              <a:t> </a:t>
            </a:r>
            <a:r>
              <a:rPr lang="en-US" sz="1400" dirty="0">
                <a:solidFill>
                  <a:srgbClr val="3C5790"/>
                </a:solidFill>
              </a:rPr>
              <a:t>pattern is a mechanism that you can use to implement a critical section ensuring mutual exclusion. </a:t>
            </a:r>
          </a:p>
          <a:p>
            <a:r>
              <a:rPr lang="en-US" sz="1400" dirty="0">
                <a:solidFill>
                  <a:srgbClr val="3C5790"/>
                </a:solidFill>
              </a:rPr>
              <a:t>In Java, we can implement a critical section using the synchronized keyword, the </a:t>
            </a:r>
            <a:r>
              <a:rPr lang="en-US" sz="1400" dirty="0" err="1">
                <a:solidFill>
                  <a:srgbClr val="3C5790"/>
                </a:solidFill>
              </a:rPr>
              <a:t>ReentrantLock</a:t>
            </a:r>
            <a:r>
              <a:rPr lang="en-US" sz="1400" dirty="0">
                <a:solidFill>
                  <a:srgbClr val="3C5790"/>
                </a:solidFill>
              </a:rPr>
              <a:t> class, or the Semaphore class.</a:t>
            </a:r>
          </a:p>
          <a:p>
            <a:endParaRPr lang="en-US" sz="1400" dirty="0">
              <a:solidFill>
                <a:srgbClr val="3C5790"/>
              </a:solidFill>
            </a:endParaRPr>
          </a:p>
          <a:p>
            <a:r>
              <a:rPr lang="en-US" sz="1400" dirty="0">
                <a:solidFill>
                  <a:srgbClr val="3C5790"/>
                </a:solidFill>
              </a:rPr>
              <a:t>public void task() {</a:t>
            </a:r>
          </a:p>
          <a:p>
            <a:r>
              <a:rPr lang="en-US" sz="1400" dirty="0">
                <a:solidFill>
                  <a:srgbClr val="3C5790"/>
                </a:solidFill>
              </a:rPr>
              <a:t>   </a:t>
            </a:r>
            <a:r>
              <a:rPr lang="en-US" sz="1400" dirty="0" err="1">
                <a:solidFill>
                  <a:srgbClr val="3C5790"/>
                </a:solidFill>
              </a:rPr>
              <a:t>preCriticalSection</a:t>
            </a:r>
            <a:r>
              <a:rPr lang="en-US" sz="1400" dirty="0">
                <a:solidFill>
                  <a:srgbClr val="3C5790"/>
                </a:solidFill>
              </a:rPr>
              <a:t>();</a:t>
            </a:r>
          </a:p>
          <a:p>
            <a:r>
              <a:rPr lang="en-US" sz="1400" dirty="0">
                <a:solidFill>
                  <a:srgbClr val="3C5790"/>
                </a:solidFill>
              </a:rPr>
              <a:t>   </a:t>
            </a:r>
            <a:r>
              <a:rPr lang="en-US" sz="1400" dirty="0" err="1">
                <a:solidFill>
                  <a:srgbClr val="3C5790"/>
                </a:solidFill>
              </a:rPr>
              <a:t>lockObject.lock</a:t>
            </a:r>
            <a:r>
              <a:rPr lang="en-US" sz="1400" dirty="0">
                <a:solidFill>
                  <a:srgbClr val="3C5790"/>
                </a:solidFill>
              </a:rPr>
              <a:t>() // The critical section begins</a:t>
            </a:r>
          </a:p>
          <a:p>
            <a:r>
              <a:rPr lang="en-US" sz="1400" dirty="0">
                <a:solidFill>
                  <a:srgbClr val="3C5790"/>
                </a:solidFill>
              </a:rPr>
              <a:t>   </a:t>
            </a:r>
            <a:r>
              <a:rPr lang="en-US" sz="1400" dirty="0" err="1">
                <a:solidFill>
                  <a:srgbClr val="3C5790"/>
                </a:solidFill>
              </a:rPr>
              <a:t>criticalSection</a:t>
            </a:r>
            <a:r>
              <a:rPr lang="en-US" sz="1400" dirty="0">
                <a:solidFill>
                  <a:srgbClr val="3C5790"/>
                </a:solidFill>
              </a:rPr>
              <a:t>();</a:t>
            </a:r>
          </a:p>
          <a:p>
            <a:r>
              <a:rPr lang="en-US" sz="1400" dirty="0">
                <a:solidFill>
                  <a:srgbClr val="3C5790"/>
                </a:solidFill>
              </a:rPr>
              <a:t>   </a:t>
            </a:r>
            <a:r>
              <a:rPr lang="en-US" sz="1400" dirty="0" err="1">
                <a:solidFill>
                  <a:srgbClr val="3C5790"/>
                </a:solidFill>
              </a:rPr>
              <a:t>lockObject.unlock</a:t>
            </a:r>
            <a:r>
              <a:rPr lang="en-US" sz="1400" dirty="0">
                <a:solidFill>
                  <a:srgbClr val="3C5790"/>
                </a:solidFill>
              </a:rPr>
              <a:t>(); // The critical section ends</a:t>
            </a:r>
          </a:p>
          <a:p>
            <a:r>
              <a:rPr lang="en-US" sz="1400" dirty="0">
                <a:solidFill>
                  <a:srgbClr val="3C5790"/>
                </a:solidFill>
              </a:rPr>
              <a:t>   </a:t>
            </a:r>
            <a:r>
              <a:rPr lang="en-US" sz="1400" dirty="0" err="1">
                <a:solidFill>
                  <a:srgbClr val="3C5790"/>
                </a:solidFill>
              </a:rPr>
              <a:t>postCriticalSection</a:t>
            </a:r>
            <a:r>
              <a:rPr lang="en-US" sz="1400" dirty="0">
                <a:solidFill>
                  <a:srgbClr val="3C5790"/>
                </a:solidFill>
              </a:rPr>
              <a:t>();</a:t>
            </a:r>
          </a:p>
          <a:p>
            <a:r>
              <a:rPr lang="en-US" sz="1400" dirty="0">
                <a:solidFill>
                  <a:srgbClr val="3C5790"/>
                </a:solidFill>
              </a:rPr>
              <a:t>}</a:t>
            </a:r>
          </a:p>
        </p:txBody>
      </p:sp>
    </p:spTree>
    <p:extLst>
      <p:ext uri="{BB962C8B-B14F-4D97-AF65-F5344CB8AC3E}">
        <p14:creationId xmlns:p14="http://schemas.microsoft.com/office/powerpoint/2010/main" val="700998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819400"/>
          </a:xfrm>
        </p:spPr>
        <p:txBody>
          <a:bodyPr/>
          <a:lstStyle/>
          <a:p>
            <a:r>
              <a:rPr lang="en-US" sz="1400" dirty="0">
                <a:solidFill>
                  <a:srgbClr val="3C5790"/>
                </a:solidFill>
              </a:rPr>
              <a:t>The Multiplex design pattern is a generalization of the </a:t>
            </a:r>
            <a:r>
              <a:rPr lang="en-US" sz="1400" dirty="0" err="1">
                <a:solidFill>
                  <a:srgbClr val="3C5790"/>
                </a:solidFill>
              </a:rPr>
              <a:t>mutex</a:t>
            </a:r>
            <a:r>
              <a:rPr lang="en-US" sz="1400" dirty="0">
                <a:solidFill>
                  <a:srgbClr val="3C5790"/>
                </a:solidFill>
              </a:rPr>
              <a:t>. </a:t>
            </a:r>
          </a:p>
          <a:p>
            <a:r>
              <a:rPr lang="en-US" sz="1400" dirty="0">
                <a:solidFill>
                  <a:srgbClr val="3C5790"/>
                </a:solidFill>
              </a:rPr>
              <a:t>A determined number of tasks can execute the critical section at once. </a:t>
            </a:r>
          </a:p>
          <a:p>
            <a:endParaRPr lang="en-US" sz="1400" dirty="0">
              <a:solidFill>
                <a:srgbClr val="3C5790"/>
              </a:solidFill>
            </a:endParaRPr>
          </a:p>
          <a:p>
            <a:r>
              <a:rPr lang="en-US" sz="1400" dirty="0">
                <a:solidFill>
                  <a:srgbClr val="3C5790"/>
                </a:solidFill>
              </a:rPr>
              <a:t>public void task() {</a:t>
            </a:r>
          </a:p>
          <a:p>
            <a:r>
              <a:rPr lang="en-US" sz="1400" dirty="0">
                <a:solidFill>
                  <a:srgbClr val="3C5790"/>
                </a:solidFill>
              </a:rPr>
              <a:t>   </a:t>
            </a:r>
            <a:r>
              <a:rPr lang="en-US" sz="1400" dirty="0" err="1">
                <a:solidFill>
                  <a:srgbClr val="3C5790"/>
                </a:solidFill>
              </a:rPr>
              <a:t>preCriticalSection</a:t>
            </a:r>
            <a:r>
              <a:rPr lang="en-US" sz="1400" dirty="0">
                <a:solidFill>
                  <a:srgbClr val="3C5790"/>
                </a:solidFill>
              </a:rPr>
              <a:t>();</a:t>
            </a:r>
          </a:p>
          <a:p>
            <a:r>
              <a:rPr lang="en-US" sz="1400" dirty="0">
                <a:solidFill>
                  <a:srgbClr val="3C5790"/>
                </a:solidFill>
              </a:rPr>
              <a:t>   </a:t>
            </a:r>
            <a:r>
              <a:rPr lang="en-US" sz="1400" dirty="0" err="1">
                <a:solidFill>
                  <a:srgbClr val="3C5790"/>
                </a:solidFill>
              </a:rPr>
              <a:t>semaphoreObject.acquire</a:t>
            </a:r>
            <a:r>
              <a:rPr lang="en-US" sz="1400" dirty="0">
                <a:solidFill>
                  <a:srgbClr val="3C5790"/>
                </a:solidFill>
              </a:rPr>
              <a:t>();</a:t>
            </a:r>
          </a:p>
          <a:p>
            <a:r>
              <a:rPr lang="en-US" sz="1400" dirty="0">
                <a:solidFill>
                  <a:srgbClr val="3C5790"/>
                </a:solidFill>
              </a:rPr>
              <a:t>   </a:t>
            </a:r>
            <a:r>
              <a:rPr lang="en-US" sz="1400" dirty="0" err="1">
                <a:solidFill>
                  <a:srgbClr val="3C5790"/>
                </a:solidFill>
              </a:rPr>
              <a:t>criticalSection</a:t>
            </a:r>
            <a:r>
              <a:rPr lang="en-US" sz="1400" dirty="0">
                <a:solidFill>
                  <a:srgbClr val="3C5790"/>
                </a:solidFill>
              </a:rPr>
              <a:t>();</a:t>
            </a:r>
          </a:p>
          <a:p>
            <a:r>
              <a:rPr lang="en-US" sz="1400" dirty="0">
                <a:solidFill>
                  <a:srgbClr val="3C5790"/>
                </a:solidFill>
              </a:rPr>
              <a:t>   </a:t>
            </a:r>
            <a:r>
              <a:rPr lang="en-US" sz="1400" dirty="0" err="1">
                <a:solidFill>
                  <a:srgbClr val="3C5790"/>
                </a:solidFill>
              </a:rPr>
              <a:t>semaphoreObject.release</a:t>
            </a:r>
            <a:r>
              <a:rPr lang="en-US" sz="1400" dirty="0">
                <a:solidFill>
                  <a:srgbClr val="3C5790"/>
                </a:solidFill>
              </a:rPr>
              <a:t>();</a:t>
            </a:r>
          </a:p>
          <a:p>
            <a:r>
              <a:rPr lang="en-US" sz="1400" dirty="0">
                <a:solidFill>
                  <a:srgbClr val="3C5790"/>
                </a:solidFill>
              </a:rPr>
              <a:t>   </a:t>
            </a:r>
            <a:r>
              <a:rPr lang="en-US" sz="1400" dirty="0" err="1">
                <a:solidFill>
                  <a:srgbClr val="3C5790"/>
                </a:solidFill>
              </a:rPr>
              <a:t>postCriticalSection</a:t>
            </a:r>
            <a:r>
              <a:rPr lang="en-US" sz="1400" dirty="0">
                <a:solidFill>
                  <a:srgbClr val="3C5790"/>
                </a:solidFill>
              </a:rPr>
              <a:t>();</a:t>
            </a:r>
          </a:p>
          <a:p>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4112816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667000"/>
          </a:xfrm>
        </p:spPr>
        <p:txBody>
          <a:bodyPr/>
          <a:lstStyle/>
          <a:p>
            <a:r>
              <a:rPr lang="en-US" sz="1400" dirty="0">
                <a:solidFill>
                  <a:srgbClr val="3C5790"/>
                </a:solidFill>
              </a:rPr>
              <a:t>The </a:t>
            </a:r>
            <a:r>
              <a:rPr lang="en-US" sz="1400" b="1" dirty="0">
                <a:solidFill>
                  <a:srgbClr val="3C5790"/>
                </a:solidFill>
              </a:rPr>
              <a:t>Barrier</a:t>
            </a:r>
            <a:r>
              <a:rPr lang="en-US" sz="1400" dirty="0">
                <a:solidFill>
                  <a:srgbClr val="3C5790"/>
                </a:solidFill>
              </a:rPr>
              <a:t> pattern implements the situation where we need to synchronize some tasks at a common point. </a:t>
            </a:r>
          </a:p>
          <a:p>
            <a:r>
              <a:rPr lang="en-US" sz="1400" dirty="0">
                <a:solidFill>
                  <a:srgbClr val="3C5790"/>
                </a:solidFill>
              </a:rPr>
              <a:t>None of the tasks can continue with their execution until all the tasks have arrived at the synchronization point. </a:t>
            </a:r>
          </a:p>
          <a:p>
            <a:r>
              <a:rPr lang="en-US" sz="1400" dirty="0">
                <a:solidFill>
                  <a:srgbClr val="3C5790"/>
                </a:solidFill>
              </a:rPr>
              <a:t>The Java concurrency API provides the </a:t>
            </a:r>
            <a:r>
              <a:rPr lang="en-US" sz="1400" dirty="0" err="1">
                <a:solidFill>
                  <a:srgbClr val="3C5790"/>
                </a:solidFill>
              </a:rPr>
              <a:t>CyclicBarrier</a:t>
            </a:r>
            <a:r>
              <a:rPr lang="en-US" sz="1400" dirty="0">
                <a:solidFill>
                  <a:srgbClr val="3C5790"/>
                </a:solidFill>
              </a:rPr>
              <a:t> class, which is an implementation of this design pattern.</a:t>
            </a:r>
          </a:p>
          <a:p>
            <a:endParaRPr lang="en-US" sz="1400" dirty="0">
              <a:solidFill>
                <a:srgbClr val="3C5790"/>
              </a:solidFill>
            </a:endParaRPr>
          </a:p>
          <a:p>
            <a:r>
              <a:rPr lang="en-US" sz="1400" dirty="0">
                <a:solidFill>
                  <a:srgbClr val="3C5790"/>
                </a:solidFill>
              </a:rPr>
              <a:t>public void task() {</a:t>
            </a:r>
          </a:p>
          <a:p>
            <a:r>
              <a:rPr lang="en-US" sz="1400" dirty="0">
                <a:solidFill>
                  <a:srgbClr val="3C5790"/>
                </a:solidFill>
              </a:rPr>
              <a:t>   </a:t>
            </a:r>
            <a:r>
              <a:rPr lang="en-US" sz="1400" dirty="0" err="1">
                <a:solidFill>
                  <a:srgbClr val="3C5790"/>
                </a:solidFill>
              </a:rPr>
              <a:t>preSyncPoint</a:t>
            </a:r>
            <a:r>
              <a:rPr lang="en-US" sz="1400" dirty="0">
                <a:solidFill>
                  <a:srgbClr val="3C5790"/>
                </a:solidFill>
              </a:rPr>
              <a:t>();</a:t>
            </a:r>
          </a:p>
          <a:p>
            <a:r>
              <a:rPr lang="en-US" sz="1400" dirty="0">
                <a:solidFill>
                  <a:srgbClr val="3C5790"/>
                </a:solidFill>
              </a:rPr>
              <a:t>   </a:t>
            </a:r>
            <a:r>
              <a:rPr lang="en-US" sz="1400" dirty="0" err="1">
                <a:solidFill>
                  <a:srgbClr val="3C5790"/>
                </a:solidFill>
              </a:rPr>
              <a:t>barrierObject.await</a:t>
            </a:r>
            <a:r>
              <a:rPr lang="en-US" sz="1400" dirty="0">
                <a:solidFill>
                  <a:srgbClr val="3C5790"/>
                </a:solidFill>
              </a:rPr>
              <a:t>();</a:t>
            </a:r>
          </a:p>
          <a:p>
            <a:r>
              <a:rPr lang="en-US" sz="1400" dirty="0">
                <a:solidFill>
                  <a:srgbClr val="3C5790"/>
                </a:solidFill>
              </a:rPr>
              <a:t>   </a:t>
            </a:r>
            <a:r>
              <a:rPr lang="en-US" sz="1400" dirty="0" err="1">
                <a:solidFill>
                  <a:srgbClr val="3C5790"/>
                </a:solidFill>
              </a:rPr>
              <a:t>postSyncPoint</a:t>
            </a:r>
            <a:r>
              <a:rPr lang="en-US" sz="1400" dirty="0">
                <a:solidFill>
                  <a:srgbClr val="3C5790"/>
                </a:solidFill>
              </a:rPr>
              <a:t>();</a:t>
            </a:r>
          </a:p>
          <a:p>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1094652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When we protect access to a shared variable with a lock, only one task can access that variable, independently of the operation you are going to perform on it.</a:t>
            </a:r>
          </a:p>
          <a:p>
            <a:r>
              <a:rPr lang="en-US" sz="1400" dirty="0">
                <a:solidFill>
                  <a:srgbClr val="3C5790"/>
                </a:solidFill>
              </a:rPr>
              <a:t>Sometimes, we will have variables that we modify a few times but read many times.</a:t>
            </a:r>
          </a:p>
          <a:p>
            <a:r>
              <a:rPr lang="en-US" sz="1400" dirty="0">
                <a:solidFill>
                  <a:srgbClr val="3C5790"/>
                </a:solidFill>
              </a:rPr>
              <a:t>The lock provides poor performance because all the read operations can be made concurrently without any problem.</a:t>
            </a:r>
          </a:p>
          <a:p>
            <a:r>
              <a:rPr lang="en-US" sz="1400" dirty="0">
                <a:solidFill>
                  <a:srgbClr val="3C5790"/>
                </a:solidFill>
              </a:rPr>
              <a:t>The </a:t>
            </a:r>
            <a:r>
              <a:rPr lang="en-US" sz="1400" b="1" dirty="0">
                <a:solidFill>
                  <a:srgbClr val="3C5790"/>
                </a:solidFill>
              </a:rPr>
              <a:t>Read-Write Lock</a:t>
            </a:r>
            <a:r>
              <a:rPr lang="en-US" sz="1400" dirty="0">
                <a:solidFill>
                  <a:srgbClr val="3C5790"/>
                </a:solidFill>
              </a:rPr>
              <a:t> pattern defines a special kind of lock with two internal locks: one for read operations and the other for write operations.</a:t>
            </a:r>
          </a:p>
          <a:p>
            <a:endParaRPr lang="en-US" sz="1400" dirty="0">
              <a:solidFill>
                <a:srgbClr val="3C5790"/>
              </a:solidFill>
            </a:endParaRPr>
          </a:p>
        </p:txBody>
      </p:sp>
    </p:spTree>
    <p:extLst>
      <p:ext uri="{BB962C8B-B14F-4D97-AF65-F5344CB8AC3E}">
        <p14:creationId xmlns:p14="http://schemas.microsoft.com/office/powerpoint/2010/main" val="216628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behavior of </a:t>
            </a:r>
            <a:r>
              <a:rPr lang="en-US" sz="1400" b="1" dirty="0">
                <a:solidFill>
                  <a:srgbClr val="3C5790"/>
                </a:solidFill>
              </a:rPr>
              <a:t>Read-Write lock</a:t>
            </a:r>
            <a:r>
              <a:rPr lang="en-US" sz="1400" dirty="0">
                <a:solidFill>
                  <a:srgbClr val="3C5790"/>
                </a:solidFill>
              </a:rPr>
              <a:t> is as follows:</a:t>
            </a:r>
          </a:p>
          <a:p>
            <a:pPr lvl="1"/>
            <a:r>
              <a:rPr lang="en-US" sz="1400" dirty="0">
                <a:solidFill>
                  <a:srgbClr val="3C5790"/>
                </a:solidFill>
              </a:rPr>
              <a:t>If one task is doing a read operation and another task wants to do another read operation, it can do it.</a:t>
            </a:r>
          </a:p>
          <a:p>
            <a:pPr lvl="1"/>
            <a:r>
              <a:rPr lang="en-US" sz="1400" dirty="0">
                <a:solidFill>
                  <a:srgbClr val="3C5790"/>
                </a:solidFill>
              </a:rPr>
              <a:t>If one task is doing a read operation and another task wants to do a write operation, it’s blocked until all the readers finish.</a:t>
            </a:r>
          </a:p>
          <a:p>
            <a:pPr lvl="1"/>
            <a:r>
              <a:rPr lang="en-US" sz="1400" dirty="0">
                <a:solidFill>
                  <a:srgbClr val="3C5790"/>
                </a:solidFill>
              </a:rPr>
              <a:t>If one task is doing a write operation and another task wants to do an operation (read or write), it’s blocked until the writer finishes.</a:t>
            </a:r>
          </a:p>
          <a:p>
            <a:endParaRPr lang="en-US" sz="1400" dirty="0">
              <a:solidFill>
                <a:srgbClr val="3C5790"/>
              </a:solidFill>
            </a:endParaRPr>
          </a:p>
        </p:txBody>
      </p:sp>
    </p:spTree>
    <p:extLst>
      <p:ext uri="{BB962C8B-B14F-4D97-AF65-F5344CB8AC3E}">
        <p14:creationId xmlns:p14="http://schemas.microsoft.com/office/powerpoint/2010/main" val="1153612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Design Patterns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Java concurrency API includes the class </a:t>
            </a:r>
            <a:r>
              <a:rPr lang="en-US" sz="1400" b="1" dirty="0" err="1">
                <a:solidFill>
                  <a:srgbClr val="3C5790"/>
                </a:solidFill>
              </a:rPr>
              <a:t>ReentrantReadWriteLock</a:t>
            </a:r>
            <a:r>
              <a:rPr lang="en-US" sz="1400" dirty="0">
                <a:solidFill>
                  <a:srgbClr val="3C5790"/>
                </a:solidFill>
              </a:rPr>
              <a:t> that implements this design pattern. </a:t>
            </a:r>
          </a:p>
          <a:p>
            <a:r>
              <a:rPr lang="en-US" sz="1400" dirty="0">
                <a:solidFill>
                  <a:srgbClr val="3C5790"/>
                </a:solidFill>
              </a:rPr>
              <a:t>If we want to implement this pattern from scratch, we have to be very careful with the priority between read-tasks and write-tasks. </a:t>
            </a:r>
          </a:p>
          <a:p>
            <a:r>
              <a:rPr lang="en-US" sz="1400" dirty="0">
                <a:solidFill>
                  <a:srgbClr val="3C5790"/>
                </a:solidFill>
              </a:rPr>
              <a:t>If too many read-tasks exist, write-tasks can be waiting too long.</a:t>
            </a:r>
          </a:p>
        </p:txBody>
      </p:sp>
    </p:spTree>
    <p:extLst>
      <p:ext uri="{BB962C8B-B14F-4D97-AF65-F5344CB8AC3E}">
        <p14:creationId xmlns:p14="http://schemas.microsoft.com/office/powerpoint/2010/main" val="69016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Software testing is a an important task of every development process. </a:t>
            </a:r>
          </a:p>
          <a:p>
            <a:r>
              <a:rPr lang="en-US" sz="1400" dirty="0">
                <a:solidFill>
                  <a:srgbClr val="3C5790"/>
                </a:solidFill>
              </a:rPr>
              <a:t>Most of the concurrency objects provided by the Java concurrency API include methods to know their status.</a:t>
            </a:r>
          </a:p>
          <a:p>
            <a:r>
              <a:rPr lang="en-US" sz="1400" dirty="0">
                <a:solidFill>
                  <a:srgbClr val="3C5790"/>
                </a:solidFill>
              </a:rPr>
              <a:t>This status can include the number of threads that are executing, the number of threads blocked waiting for a condition, the number of tasks executed, etc.</a:t>
            </a:r>
          </a:p>
          <a:p>
            <a:r>
              <a:rPr lang="en-US" sz="1400" dirty="0">
                <a:solidFill>
                  <a:srgbClr val="3C5790"/>
                </a:solidFill>
              </a:rPr>
              <a:t>This information can be very useful to detect the cause of an error, especially if it only occurs in very rare conditions.</a:t>
            </a:r>
          </a:p>
        </p:txBody>
      </p:sp>
    </p:spTree>
    <p:extLst>
      <p:ext uri="{BB962C8B-B14F-4D97-AF65-F5344CB8AC3E}">
        <p14:creationId xmlns:p14="http://schemas.microsoft.com/office/powerpoint/2010/main" val="2038923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a:t>
            </a:r>
            <a:r>
              <a:rPr lang="en-US" sz="1400" b="1" dirty="0">
                <a:solidFill>
                  <a:srgbClr val="3C5790"/>
                </a:solidFill>
              </a:rPr>
              <a:t>Thread</a:t>
            </a:r>
            <a:r>
              <a:rPr lang="en-US" sz="1400" dirty="0">
                <a:solidFill>
                  <a:srgbClr val="3C5790"/>
                </a:solidFill>
              </a:rPr>
              <a:t> is the most basic element in the Java concurrency API and implements a raw task. </a:t>
            </a:r>
          </a:p>
          <a:p>
            <a:r>
              <a:rPr lang="en-US" sz="1400" dirty="0">
                <a:solidFill>
                  <a:srgbClr val="3C5790"/>
                </a:solidFill>
              </a:rPr>
              <a:t>The Thread class provides some methods to obtain information about a thread like:</a:t>
            </a:r>
          </a:p>
          <a:p>
            <a:pPr lvl="1"/>
            <a:r>
              <a:rPr lang="en-US" sz="1400" dirty="0" err="1">
                <a:solidFill>
                  <a:srgbClr val="3C5790"/>
                </a:solidFill>
              </a:rPr>
              <a:t>getId</a:t>
            </a:r>
            <a:r>
              <a:rPr lang="en-US" sz="1400" dirty="0">
                <a:solidFill>
                  <a:srgbClr val="3C5790"/>
                </a:solidFill>
              </a:rPr>
              <a:t>(): returns the identifier of the thread.</a:t>
            </a:r>
          </a:p>
          <a:p>
            <a:pPr lvl="1"/>
            <a:r>
              <a:rPr lang="en-US" sz="1400" dirty="0" err="1">
                <a:solidFill>
                  <a:srgbClr val="3C5790"/>
                </a:solidFill>
              </a:rPr>
              <a:t>getName</a:t>
            </a:r>
            <a:r>
              <a:rPr lang="en-US" sz="1400" dirty="0">
                <a:solidFill>
                  <a:srgbClr val="3C5790"/>
                </a:solidFill>
              </a:rPr>
              <a:t>(): returns the name of the thread. By default, it has the format Thread-xxx.</a:t>
            </a:r>
          </a:p>
          <a:p>
            <a:pPr lvl="1"/>
            <a:r>
              <a:rPr lang="en-US" sz="1400" dirty="0" err="1">
                <a:solidFill>
                  <a:srgbClr val="3C5790"/>
                </a:solidFill>
              </a:rPr>
              <a:t>getPriority</a:t>
            </a:r>
            <a:r>
              <a:rPr lang="en-US" sz="1400" dirty="0">
                <a:solidFill>
                  <a:srgbClr val="3C5790"/>
                </a:solidFill>
              </a:rPr>
              <a:t>(): returns the priority of the thread. </a:t>
            </a:r>
          </a:p>
          <a:p>
            <a:pPr lvl="1"/>
            <a:r>
              <a:rPr lang="en-US" sz="1400" dirty="0" err="1">
                <a:solidFill>
                  <a:srgbClr val="3C5790"/>
                </a:solidFill>
              </a:rPr>
              <a:t>getState</a:t>
            </a:r>
            <a:r>
              <a:rPr lang="en-US" sz="1400" dirty="0">
                <a:solidFill>
                  <a:srgbClr val="3C5790"/>
                </a:solidFill>
              </a:rPr>
              <a:t>():  returns the state of the thread. It returns a value of </a:t>
            </a:r>
            <a:r>
              <a:rPr lang="en-US" sz="1400" dirty="0" err="1">
                <a:solidFill>
                  <a:srgbClr val="3C5790"/>
                </a:solidFill>
              </a:rPr>
              <a:t>Enum</a:t>
            </a:r>
            <a:r>
              <a:rPr lang="en-US" sz="1400" dirty="0">
                <a:solidFill>
                  <a:srgbClr val="3C5790"/>
                </a:solidFill>
              </a:rPr>
              <a:t> </a:t>
            </a:r>
            <a:r>
              <a:rPr lang="en-US" sz="1400" dirty="0" err="1">
                <a:solidFill>
                  <a:srgbClr val="3C5790"/>
                </a:solidFill>
              </a:rPr>
              <a:t>Thread.State</a:t>
            </a:r>
            <a:r>
              <a:rPr lang="en-US" sz="1400" dirty="0">
                <a:solidFill>
                  <a:srgbClr val="3C5790"/>
                </a:solidFill>
              </a:rPr>
              <a:t>, which can take the values: NEW, RUNNABLE, BLOCKED, WAITING, TIMED_WAITING, and TERMINATED. </a:t>
            </a:r>
          </a:p>
          <a:p>
            <a:pPr lvl="1"/>
            <a:r>
              <a:rPr lang="en-US" sz="1400" dirty="0" err="1">
                <a:solidFill>
                  <a:srgbClr val="3C5790"/>
                </a:solidFill>
              </a:rPr>
              <a:t>getStackTrace</a:t>
            </a:r>
            <a:r>
              <a:rPr lang="en-US" sz="1400" dirty="0">
                <a:solidFill>
                  <a:srgbClr val="3C5790"/>
                </a:solidFill>
              </a:rPr>
              <a:t>(): returns the stack of calls of this thread as an array of </a:t>
            </a:r>
            <a:r>
              <a:rPr lang="en-US" sz="1400" dirty="0" err="1">
                <a:solidFill>
                  <a:srgbClr val="3C5790"/>
                </a:solidFill>
              </a:rPr>
              <a:t>StackTraceElement</a:t>
            </a:r>
            <a:r>
              <a:rPr lang="en-US" sz="1400" dirty="0">
                <a:solidFill>
                  <a:srgbClr val="3C5790"/>
                </a:solidFill>
              </a:rPr>
              <a:t> objects. </a:t>
            </a:r>
          </a:p>
        </p:txBody>
      </p:sp>
    </p:spTree>
    <p:extLst>
      <p:ext uri="{BB962C8B-B14F-4D97-AF65-F5344CB8AC3E}">
        <p14:creationId xmlns:p14="http://schemas.microsoft.com/office/powerpoint/2010/main" val="970002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76600"/>
          </a:xfrm>
        </p:spPr>
        <p:txBody>
          <a:bodyPr/>
          <a:lstStyle/>
          <a:p>
            <a:r>
              <a:rPr lang="en-US" sz="1400" dirty="0">
                <a:solidFill>
                  <a:srgbClr val="3C5790"/>
                </a:solidFill>
              </a:rPr>
              <a:t>A </a:t>
            </a:r>
            <a:r>
              <a:rPr lang="en-US" sz="1400" b="1" dirty="0">
                <a:solidFill>
                  <a:srgbClr val="3C5790"/>
                </a:solidFill>
              </a:rPr>
              <a:t>lock</a:t>
            </a:r>
            <a:r>
              <a:rPr lang="en-US" sz="1400" dirty="0">
                <a:solidFill>
                  <a:srgbClr val="3C5790"/>
                </a:solidFill>
              </a:rPr>
              <a:t> is one of the basic synchronization elements provided by the Java concurrency API. </a:t>
            </a:r>
          </a:p>
          <a:p>
            <a:r>
              <a:rPr lang="en-US" sz="1400" dirty="0">
                <a:solidFill>
                  <a:srgbClr val="3C5790"/>
                </a:solidFill>
              </a:rPr>
              <a:t>It’s defined in the Lock interface and in the </a:t>
            </a:r>
            <a:r>
              <a:rPr lang="en-US" sz="1400" dirty="0" err="1">
                <a:solidFill>
                  <a:srgbClr val="3C5790"/>
                </a:solidFill>
              </a:rPr>
              <a:t>ReentrantLock</a:t>
            </a:r>
            <a:r>
              <a:rPr lang="en-US" sz="1400" dirty="0">
                <a:solidFill>
                  <a:srgbClr val="3C5790"/>
                </a:solidFill>
              </a:rPr>
              <a:t> class. </a:t>
            </a:r>
          </a:p>
          <a:p>
            <a:r>
              <a:rPr lang="en-US" sz="1400" dirty="0">
                <a:solidFill>
                  <a:srgbClr val="3C5790"/>
                </a:solidFill>
              </a:rPr>
              <a:t>A lock allows you to define a critical section in your code.</a:t>
            </a:r>
          </a:p>
          <a:p>
            <a:r>
              <a:rPr lang="en-US" sz="1400" dirty="0">
                <a:solidFill>
                  <a:srgbClr val="3C5790"/>
                </a:solidFill>
              </a:rPr>
              <a:t>The </a:t>
            </a:r>
            <a:r>
              <a:rPr lang="en-US" sz="1400" dirty="0" err="1">
                <a:solidFill>
                  <a:srgbClr val="3C5790"/>
                </a:solidFill>
              </a:rPr>
              <a:t>ReentrantLock</a:t>
            </a:r>
            <a:r>
              <a:rPr lang="en-US" sz="1400" dirty="0">
                <a:solidFill>
                  <a:srgbClr val="3C5790"/>
                </a:solidFill>
              </a:rPr>
              <a:t> class has some methods that allow you to know the status of a Lock object:</a:t>
            </a:r>
          </a:p>
          <a:p>
            <a:r>
              <a:rPr lang="en-US" sz="1400" b="1" dirty="0" err="1">
                <a:solidFill>
                  <a:srgbClr val="3C5790"/>
                </a:solidFill>
              </a:rPr>
              <a:t>getOwner</a:t>
            </a:r>
            <a:r>
              <a:rPr lang="en-US" sz="1400" dirty="0">
                <a:solidFill>
                  <a:srgbClr val="3C5790"/>
                </a:solidFill>
              </a:rPr>
              <a:t>(): returns a Thread object with the thread that currently has the lock, that is to say, the thread that is executing the critical section.</a:t>
            </a:r>
          </a:p>
          <a:p>
            <a:r>
              <a:rPr lang="en-US" sz="1400" b="1" dirty="0" err="1">
                <a:solidFill>
                  <a:srgbClr val="3C5790"/>
                </a:solidFill>
              </a:rPr>
              <a:t>hasQueuedThreads</a:t>
            </a:r>
            <a:r>
              <a:rPr lang="en-US" sz="1400" dirty="0">
                <a:solidFill>
                  <a:srgbClr val="3C5790"/>
                </a:solidFill>
              </a:rPr>
              <a:t>(): returns a </a:t>
            </a:r>
            <a:r>
              <a:rPr lang="en-US" sz="1400" dirty="0" err="1">
                <a:solidFill>
                  <a:srgbClr val="3C5790"/>
                </a:solidFill>
              </a:rPr>
              <a:t>boolean</a:t>
            </a:r>
            <a:r>
              <a:rPr lang="en-US" sz="1400" dirty="0">
                <a:solidFill>
                  <a:srgbClr val="3C5790"/>
                </a:solidFill>
              </a:rPr>
              <a:t> value to indicate if there are threads waiting to acquire this lock.</a:t>
            </a:r>
          </a:p>
          <a:p>
            <a:endParaRPr lang="en-US" sz="1400" dirty="0">
              <a:solidFill>
                <a:srgbClr val="3C5790"/>
              </a:solidFill>
            </a:endParaRPr>
          </a:p>
        </p:txBody>
      </p:sp>
    </p:spTree>
    <p:extLst>
      <p:ext uri="{BB962C8B-B14F-4D97-AF65-F5344CB8AC3E}">
        <p14:creationId xmlns:p14="http://schemas.microsoft.com/office/powerpoint/2010/main" val="175225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The heart of the Java platform is the concept of a "virtual machine" that executes Java </a:t>
            </a:r>
            <a:r>
              <a:rPr lang="en-US" sz="1500" b="1" dirty="0">
                <a:solidFill>
                  <a:srgbClr val="3C5790"/>
                </a:solidFill>
              </a:rPr>
              <a:t>bytecode</a:t>
            </a:r>
            <a:r>
              <a:rPr lang="en-US" sz="1500" dirty="0">
                <a:solidFill>
                  <a:srgbClr val="3C5790"/>
                </a:solidFill>
              </a:rPr>
              <a:t> programs. This bytecode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bytecode into native processor instructions at run-time and caches the native code in memory during execution. The use of a JIT compiler means that Java applications, after a short delay during loading and once they have "warmed up" by being all or mostly  JIT-compiled, tend to run about as fast as native programs.</a:t>
            </a:r>
          </a:p>
          <a:p>
            <a:r>
              <a:rPr lang="en-US" sz="1500" dirty="0">
                <a:solidFill>
                  <a:srgbClr val="3C5790"/>
                </a:solidFill>
              </a:rPr>
              <a:t>The Java programs are cross-platform or platform independent, but the code of the Java Virtual Machines (JVM) that execute these programs is not. </a:t>
            </a:r>
          </a:p>
        </p:txBody>
      </p:sp>
    </p:spTree>
    <p:extLst>
      <p:ext uri="{BB962C8B-B14F-4D97-AF65-F5344CB8AC3E}">
        <p14:creationId xmlns:p14="http://schemas.microsoft.com/office/powerpoint/2010/main" val="1309332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err="1">
                <a:solidFill>
                  <a:srgbClr val="3C5790"/>
                </a:solidFill>
              </a:rPr>
              <a:t>getQueueLength</a:t>
            </a:r>
            <a:r>
              <a:rPr lang="en-US" sz="1400" dirty="0">
                <a:solidFill>
                  <a:srgbClr val="3C5790"/>
                </a:solidFill>
              </a:rPr>
              <a:t>(): returns an </a:t>
            </a:r>
            <a:r>
              <a:rPr lang="en-US" sz="1400" dirty="0" err="1">
                <a:solidFill>
                  <a:srgbClr val="3C5790"/>
                </a:solidFill>
              </a:rPr>
              <a:t>int</a:t>
            </a:r>
            <a:r>
              <a:rPr lang="en-US" sz="1400" dirty="0">
                <a:solidFill>
                  <a:srgbClr val="3C5790"/>
                </a:solidFill>
              </a:rPr>
              <a:t> value with the number of threads that are waiting to acquire this lock.</a:t>
            </a:r>
          </a:p>
          <a:p>
            <a:r>
              <a:rPr lang="en-US" sz="1400" b="1" dirty="0" err="1">
                <a:solidFill>
                  <a:srgbClr val="3C5790"/>
                </a:solidFill>
              </a:rPr>
              <a:t>getQueuedThreads</a:t>
            </a:r>
            <a:r>
              <a:rPr lang="en-US" sz="1400" dirty="0">
                <a:solidFill>
                  <a:srgbClr val="3C5790"/>
                </a:solidFill>
              </a:rPr>
              <a:t>(): returns a Collection&lt;Thread&gt; object with the Thread objects that are waiting to acquire this lock.</a:t>
            </a:r>
          </a:p>
          <a:p>
            <a:r>
              <a:rPr lang="en-US" sz="1400" b="1" dirty="0" err="1">
                <a:solidFill>
                  <a:srgbClr val="3C5790"/>
                </a:solidFill>
              </a:rPr>
              <a:t>isFair</a:t>
            </a:r>
            <a:r>
              <a:rPr lang="en-US" sz="1400" dirty="0">
                <a:solidFill>
                  <a:srgbClr val="3C5790"/>
                </a:solidFill>
              </a:rPr>
              <a:t>(): returns a </a:t>
            </a:r>
            <a:r>
              <a:rPr lang="en-US" sz="1400" dirty="0" err="1">
                <a:solidFill>
                  <a:srgbClr val="3C5790"/>
                </a:solidFill>
              </a:rPr>
              <a:t>boolean</a:t>
            </a:r>
            <a:r>
              <a:rPr lang="en-US" sz="1400" dirty="0">
                <a:solidFill>
                  <a:srgbClr val="3C5790"/>
                </a:solidFill>
              </a:rPr>
              <a:t> value to indicate the status of the fairness attribute. </a:t>
            </a:r>
          </a:p>
          <a:p>
            <a:r>
              <a:rPr lang="en-US" sz="1400" b="1" dirty="0" err="1">
                <a:solidFill>
                  <a:srgbClr val="3C5790"/>
                </a:solidFill>
              </a:rPr>
              <a:t>isLocked</a:t>
            </a:r>
            <a:r>
              <a:rPr lang="en-US" sz="1400" dirty="0">
                <a:solidFill>
                  <a:srgbClr val="3C5790"/>
                </a:solidFill>
              </a:rPr>
              <a:t>(): returns a </a:t>
            </a:r>
            <a:r>
              <a:rPr lang="en-US" sz="1400" dirty="0" err="1">
                <a:solidFill>
                  <a:srgbClr val="3C5790"/>
                </a:solidFill>
              </a:rPr>
              <a:t>boolean</a:t>
            </a:r>
            <a:r>
              <a:rPr lang="en-US" sz="1400" dirty="0">
                <a:solidFill>
                  <a:srgbClr val="3C5790"/>
                </a:solidFill>
              </a:rPr>
              <a:t> value to indicate if this lock is owned by a thread or not.</a:t>
            </a:r>
          </a:p>
          <a:p>
            <a:r>
              <a:rPr lang="en-US" sz="1400" b="1" dirty="0" err="1">
                <a:solidFill>
                  <a:srgbClr val="3C5790"/>
                </a:solidFill>
              </a:rPr>
              <a:t>getHoldCount</a:t>
            </a:r>
            <a:r>
              <a:rPr lang="en-US" sz="1400" dirty="0">
                <a:solidFill>
                  <a:srgbClr val="3C5790"/>
                </a:solidFill>
              </a:rPr>
              <a:t>(): returns an </a:t>
            </a:r>
            <a:r>
              <a:rPr lang="en-US" sz="1400" dirty="0" err="1">
                <a:solidFill>
                  <a:srgbClr val="3C5790"/>
                </a:solidFill>
              </a:rPr>
              <a:t>int</a:t>
            </a:r>
            <a:r>
              <a:rPr lang="en-US" sz="1400" dirty="0">
                <a:solidFill>
                  <a:srgbClr val="3C5790"/>
                </a:solidFill>
              </a:rPr>
              <a:t> value with the number of times this thread has acquired the lock. The returned value is zero if this thread does not hold the lock. Otherwise it returns the number of times the lock() method was called in the current thread for which the matching unlock() method was not called.</a:t>
            </a:r>
          </a:p>
        </p:txBody>
      </p:sp>
    </p:spTree>
    <p:extLst>
      <p:ext uri="{BB962C8B-B14F-4D97-AF65-F5344CB8AC3E}">
        <p14:creationId xmlns:p14="http://schemas.microsoft.com/office/powerpoint/2010/main" val="4281470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04800"/>
          </a:xfrm>
        </p:spPr>
        <p:txBody>
          <a:bodyPr/>
          <a:lstStyle/>
          <a:p>
            <a:r>
              <a:rPr lang="en-US" sz="1400" dirty="0" err="1">
                <a:solidFill>
                  <a:srgbClr val="3C5790"/>
                </a:solidFill>
              </a:rPr>
              <a:t>VisualVM</a:t>
            </a:r>
            <a:r>
              <a:rPr lang="en-US" sz="1400" dirty="0">
                <a:solidFill>
                  <a:srgbClr val="3C5790"/>
                </a:solidFill>
              </a:rPr>
              <a:t> is a monitoring tool for Java.</a:t>
            </a:r>
          </a:p>
        </p:txBody>
      </p:sp>
      <p:pic>
        <p:nvPicPr>
          <p:cNvPr id="2" name="Picture 1"/>
          <p:cNvPicPr>
            <a:picLocks noChangeAspect="1"/>
          </p:cNvPicPr>
          <p:nvPr/>
        </p:nvPicPr>
        <p:blipFill>
          <a:blip r:embed="rId3"/>
          <a:stretch>
            <a:fillRect/>
          </a:stretch>
        </p:blipFill>
        <p:spPr>
          <a:xfrm>
            <a:off x="555617" y="2209800"/>
            <a:ext cx="8131183" cy="4486452"/>
          </a:xfrm>
          <a:prstGeom prst="rect">
            <a:avLst/>
          </a:prstGeom>
        </p:spPr>
      </p:pic>
    </p:spTree>
    <p:extLst>
      <p:ext uri="{BB962C8B-B14F-4D97-AF65-F5344CB8AC3E}">
        <p14:creationId xmlns:p14="http://schemas.microsoft.com/office/powerpoint/2010/main" val="1371879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In the left side of the screen, we can see the </a:t>
            </a:r>
            <a:r>
              <a:rPr lang="en-US" sz="1400" b="1" dirty="0">
                <a:solidFill>
                  <a:srgbClr val="3C5790"/>
                </a:solidFill>
              </a:rPr>
              <a:t>Applications</a:t>
            </a:r>
            <a:r>
              <a:rPr lang="en-US" sz="1400" dirty="0">
                <a:solidFill>
                  <a:srgbClr val="3C5790"/>
                </a:solidFill>
              </a:rPr>
              <a:t> tab where you will see all the Java applications that are currently running by the current user in your system. </a:t>
            </a:r>
          </a:p>
          <a:p>
            <a:r>
              <a:rPr lang="en-US" sz="1400" dirty="0">
                <a:solidFill>
                  <a:srgbClr val="3C5790"/>
                </a:solidFill>
              </a:rPr>
              <a:t>If we make a double-click in one of those applications, you will see five tabs:</a:t>
            </a:r>
          </a:p>
          <a:p>
            <a:r>
              <a:rPr lang="en-US" sz="1400" b="1" dirty="0">
                <a:solidFill>
                  <a:srgbClr val="3C5790"/>
                </a:solidFill>
              </a:rPr>
              <a:t>Overview</a:t>
            </a:r>
            <a:r>
              <a:rPr lang="en-US" sz="1400" dirty="0">
                <a:solidFill>
                  <a:srgbClr val="3C5790"/>
                </a:solidFill>
              </a:rPr>
              <a:t>: shows general information about the application.</a:t>
            </a:r>
          </a:p>
          <a:p>
            <a:r>
              <a:rPr lang="en-US" sz="1400" b="1" dirty="0">
                <a:solidFill>
                  <a:srgbClr val="3C5790"/>
                </a:solidFill>
              </a:rPr>
              <a:t>Monitor</a:t>
            </a:r>
            <a:r>
              <a:rPr lang="en-US" sz="1400" dirty="0">
                <a:solidFill>
                  <a:srgbClr val="3C5790"/>
                </a:solidFill>
              </a:rPr>
              <a:t>: shows graphical information about the CPU, memory, classes, and threads used by the application.</a:t>
            </a:r>
          </a:p>
          <a:p>
            <a:r>
              <a:rPr lang="en-US" sz="1400" b="1" dirty="0">
                <a:solidFill>
                  <a:srgbClr val="3C5790"/>
                </a:solidFill>
              </a:rPr>
              <a:t>Threads</a:t>
            </a:r>
            <a:r>
              <a:rPr lang="en-US" sz="1400" dirty="0">
                <a:solidFill>
                  <a:srgbClr val="3C5790"/>
                </a:solidFill>
              </a:rPr>
              <a:t>: shows the evolution over time of the threads of the application.</a:t>
            </a:r>
          </a:p>
          <a:p>
            <a:r>
              <a:rPr lang="en-US" sz="1400" b="1" dirty="0">
                <a:solidFill>
                  <a:srgbClr val="3C5790"/>
                </a:solidFill>
              </a:rPr>
              <a:t>Sampler</a:t>
            </a:r>
            <a:r>
              <a:rPr lang="en-US" sz="1400" dirty="0">
                <a:solidFill>
                  <a:srgbClr val="3C5790"/>
                </a:solidFill>
              </a:rPr>
              <a:t>: shows you information about the utilization of memory and CPU by the application.</a:t>
            </a:r>
          </a:p>
          <a:p>
            <a:r>
              <a:rPr lang="en-US" sz="1400" b="1" dirty="0">
                <a:solidFill>
                  <a:srgbClr val="3C5790"/>
                </a:solidFill>
              </a:rPr>
              <a:t>Profiler</a:t>
            </a:r>
            <a:r>
              <a:rPr lang="en-US" sz="1400" dirty="0">
                <a:solidFill>
                  <a:srgbClr val="3C5790"/>
                </a:solidFill>
              </a:rPr>
              <a:t>: shows you information about the utilization of memory and CPU by the application. </a:t>
            </a:r>
          </a:p>
        </p:txBody>
      </p:sp>
    </p:spTree>
    <p:extLst>
      <p:ext uri="{BB962C8B-B14F-4D97-AF65-F5344CB8AC3E}">
        <p14:creationId xmlns:p14="http://schemas.microsoft.com/office/powerpoint/2010/main" val="912889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b="1" dirty="0">
                <a:solidFill>
                  <a:srgbClr val="3C5790"/>
                </a:solidFill>
              </a:rPr>
              <a:t>Overview</a:t>
            </a:r>
            <a:r>
              <a:rPr lang="en-US" sz="1400" dirty="0">
                <a:solidFill>
                  <a:srgbClr val="3C5790"/>
                </a:solidFill>
              </a:rPr>
              <a:t> tab shows general information about the application.</a:t>
            </a:r>
          </a:p>
        </p:txBody>
      </p:sp>
      <p:pic>
        <p:nvPicPr>
          <p:cNvPr id="2" name="Picture 1"/>
          <p:cNvPicPr>
            <a:picLocks noChangeAspect="1"/>
          </p:cNvPicPr>
          <p:nvPr/>
        </p:nvPicPr>
        <p:blipFill>
          <a:blip r:embed="rId3"/>
          <a:stretch>
            <a:fillRect/>
          </a:stretch>
        </p:blipFill>
        <p:spPr>
          <a:xfrm>
            <a:off x="519113" y="2422040"/>
            <a:ext cx="8320087" cy="4359760"/>
          </a:xfrm>
          <a:prstGeom prst="rect">
            <a:avLst/>
          </a:prstGeom>
        </p:spPr>
      </p:pic>
    </p:spTree>
    <p:extLst>
      <p:ext uri="{BB962C8B-B14F-4D97-AF65-F5344CB8AC3E}">
        <p14:creationId xmlns:p14="http://schemas.microsoft.com/office/powerpoint/2010/main" val="1506836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b="1" dirty="0">
                <a:solidFill>
                  <a:srgbClr val="3C5790"/>
                </a:solidFill>
              </a:rPr>
              <a:t>Monitor</a:t>
            </a:r>
            <a:r>
              <a:rPr lang="en-US" sz="1400" dirty="0">
                <a:solidFill>
                  <a:srgbClr val="3C5790"/>
                </a:solidFill>
              </a:rPr>
              <a:t> tab shows graphical information about the CPU, memory, classes, and threads used by the application.</a:t>
            </a:r>
          </a:p>
          <a:p>
            <a:endParaRPr lang="en-US" sz="1400" dirty="0">
              <a:solidFill>
                <a:srgbClr val="3C5790"/>
              </a:solidFill>
            </a:endParaRPr>
          </a:p>
        </p:txBody>
      </p:sp>
      <p:pic>
        <p:nvPicPr>
          <p:cNvPr id="2" name="Picture 1"/>
          <p:cNvPicPr>
            <a:picLocks noChangeAspect="1"/>
          </p:cNvPicPr>
          <p:nvPr/>
        </p:nvPicPr>
        <p:blipFill>
          <a:blip r:embed="rId3"/>
          <a:stretch>
            <a:fillRect/>
          </a:stretch>
        </p:blipFill>
        <p:spPr>
          <a:xfrm>
            <a:off x="533400" y="2417017"/>
            <a:ext cx="8305800" cy="4364783"/>
          </a:xfrm>
          <a:prstGeom prst="rect">
            <a:avLst/>
          </a:prstGeom>
        </p:spPr>
      </p:pic>
    </p:spTree>
    <p:extLst>
      <p:ext uri="{BB962C8B-B14F-4D97-AF65-F5344CB8AC3E}">
        <p14:creationId xmlns:p14="http://schemas.microsoft.com/office/powerpoint/2010/main" val="2045596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00507"/>
          </a:xfrm>
        </p:spPr>
        <p:txBody>
          <a:bodyPr/>
          <a:lstStyle/>
          <a:p>
            <a:r>
              <a:rPr lang="en-US" sz="1400" b="1" dirty="0">
                <a:solidFill>
                  <a:srgbClr val="3C5790"/>
                </a:solidFill>
              </a:rPr>
              <a:t>Threads </a:t>
            </a:r>
            <a:r>
              <a:rPr lang="en-US" sz="1400" dirty="0">
                <a:solidFill>
                  <a:srgbClr val="3C5790"/>
                </a:solidFill>
              </a:rPr>
              <a:t>tab shows the evolution over time of the threads of the application.</a:t>
            </a:r>
          </a:p>
          <a:p>
            <a:endParaRPr lang="en-US" sz="1400" dirty="0">
              <a:solidFill>
                <a:srgbClr val="3C5790"/>
              </a:solidFill>
            </a:endParaRPr>
          </a:p>
        </p:txBody>
      </p:sp>
      <p:pic>
        <p:nvPicPr>
          <p:cNvPr id="2" name="Picture 1"/>
          <p:cNvPicPr>
            <a:picLocks noChangeAspect="1"/>
          </p:cNvPicPr>
          <p:nvPr/>
        </p:nvPicPr>
        <p:blipFill>
          <a:blip r:embed="rId3"/>
          <a:stretch>
            <a:fillRect/>
          </a:stretch>
        </p:blipFill>
        <p:spPr>
          <a:xfrm>
            <a:off x="533400" y="2305507"/>
            <a:ext cx="8467725" cy="4476293"/>
          </a:xfrm>
          <a:prstGeom prst="rect">
            <a:avLst/>
          </a:prstGeom>
        </p:spPr>
      </p:pic>
    </p:spTree>
    <p:extLst>
      <p:ext uri="{BB962C8B-B14F-4D97-AF65-F5344CB8AC3E}">
        <p14:creationId xmlns:p14="http://schemas.microsoft.com/office/powerpoint/2010/main" val="2592463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b="1" dirty="0">
                <a:solidFill>
                  <a:srgbClr val="3C5790"/>
                </a:solidFill>
              </a:rPr>
              <a:t>Sampler</a:t>
            </a:r>
            <a:r>
              <a:rPr lang="en-US" sz="1400" dirty="0">
                <a:solidFill>
                  <a:srgbClr val="3C5790"/>
                </a:solidFill>
              </a:rPr>
              <a:t> tab shows you information about the utilization of memory and CPU by the application.</a:t>
            </a:r>
          </a:p>
          <a:p>
            <a:endParaRPr lang="en-US" sz="1400" dirty="0">
              <a:solidFill>
                <a:srgbClr val="3C5790"/>
              </a:solidFill>
            </a:endParaRPr>
          </a:p>
        </p:txBody>
      </p:sp>
      <p:pic>
        <p:nvPicPr>
          <p:cNvPr id="2" name="Picture 1"/>
          <p:cNvPicPr>
            <a:picLocks noChangeAspect="1"/>
          </p:cNvPicPr>
          <p:nvPr/>
        </p:nvPicPr>
        <p:blipFill>
          <a:blip r:embed="rId3"/>
          <a:stretch>
            <a:fillRect/>
          </a:stretch>
        </p:blipFill>
        <p:spPr>
          <a:xfrm>
            <a:off x="609600" y="2393946"/>
            <a:ext cx="8334375" cy="4387853"/>
          </a:xfrm>
          <a:prstGeom prst="rect">
            <a:avLst/>
          </a:prstGeom>
        </p:spPr>
      </p:pic>
    </p:spTree>
    <p:extLst>
      <p:ext uri="{BB962C8B-B14F-4D97-AF65-F5344CB8AC3E}">
        <p14:creationId xmlns:p14="http://schemas.microsoft.com/office/powerpoint/2010/main" val="1874653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Testing</a:t>
            </a:r>
            <a:r>
              <a:rPr lang="fr-CA" dirty="0">
                <a:solidFill>
                  <a:schemeClr val="bg1"/>
                </a:solidFill>
              </a:rPr>
              <a:t> and 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b="1" dirty="0">
                <a:solidFill>
                  <a:srgbClr val="3C5790"/>
                </a:solidFill>
              </a:rPr>
              <a:t>Profiler</a:t>
            </a:r>
            <a:r>
              <a:rPr lang="en-US" sz="1400" dirty="0">
                <a:solidFill>
                  <a:srgbClr val="3C5790"/>
                </a:solidFill>
              </a:rPr>
              <a:t> tab shows you information about the utilization of memory and CPU by the application. </a:t>
            </a:r>
          </a:p>
          <a:p>
            <a:endParaRPr lang="en-US" sz="1400" dirty="0">
              <a:solidFill>
                <a:srgbClr val="3C5790"/>
              </a:solidFill>
            </a:endParaRPr>
          </a:p>
        </p:txBody>
      </p:sp>
      <p:pic>
        <p:nvPicPr>
          <p:cNvPr id="2" name="Picture 1"/>
          <p:cNvPicPr>
            <a:picLocks noChangeAspect="1"/>
          </p:cNvPicPr>
          <p:nvPr/>
        </p:nvPicPr>
        <p:blipFill>
          <a:blip r:embed="rId3"/>
          <a:stretch>
            <a:fillRect/>
          </a:stretch>
        </p:blipFill>
        <p:spPr>
          <a:xfrm>
            <a:off x="381000" y="2286000"/>
            <a:ext cx="8477250" cy="4454881"/>
          </a:xfrm>
          <a:prstGeom prst="rect">
            <a:avLst/>
          </a:prstGeom>
        </p:spPr>
      </p:pic>
    </p:spTree>
    <p:extLst>
      <p:ext uri="{BB962C8B-B14F-4D97-AF65-F5344CB8AC3E}">
        <p14:creationId xmlns:p14="http://schemas.microsoft.com/office/powerpoint/2010/main" val="4216244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Mastering Concurrency Programming with Java 8</a:t>
            </a:r>
            <a:endParaRPr lang="fr-C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37338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r>
              <a:rPr lang="en-US" sz="1500" dirty="0">
                <a:solidFill>
                  <a:srgbClr val="3C5790"/>
                </a:solidFill>
              </a:rPr>
              <a:t>Java SE 9 – planned for 2016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The Java distribution comes in different flavors: </a:t>
            </a:r>
          </a:p>
          <a:p>
            <a:r>
              <a:rPr lang="en-US" sz="1400" b="1" dirty="0">
                <a:solidFill>
                  <a:srgbClr val="3C5790"/>
                </a:solidFill>
              </a:rPr>
              <a:t>Java Card </a:t>
            </a:r>
            <a:r>
              <a:rPr lang="en-US" sz="1400" dirty="0">
                <a:solidFill>
                  <a:srgbClr val="3C5790"/>
                </a:solidFill>
                <a:sym typeface="Wingdings" pitchFamily="2" charset="2"/>
              </a:rPr>
              <a:t></a:t>
            </a:r>
            <a:r>
              <a:rPr lang="en-US" sz="1400" dirty="0">
                <a:solidFill>
                  <a:srgbClr val="3C5790"/>
                </a:solidFill>
              </a:rPr>
              <a:t>run securely on smart cards and similar small-memory devices.</a:t>
            </a:r>
          </a:p>
          <a:p>
            <a:r>
              <a:rPr lang="en-US" sz="1400" b="1" dirty="0">
                <a:solidFill>
                  <a:srgbClr val="3C5790"/>
                </a:solidFill>
              </a:rPr>
              <a:t>Java ME</a:t>
            </a:r>
            <a:r>
              <a:rPr lang="en-US" sz="1400" dirty="0">
                <a:solidFill>
                  <a:srgbClr val="3C5790"/>
                </a:solidFill>
              </a:rPr>
              <a:t>(Micro Edition) </a:t>
            </a:r>
            <a:r>
              <a:rPr lang="en-US" sz="1400" dirty="0">
                <a:solidFill>
                  <a:srgbClr val="3C5790"/>
                </a:solidFill>
                <a:sym typeface="Wingdings" pitchFamily="2" charset="2"/>
              </a:rPr>
              <a:t> Specifies several different sets of libraries (known as profiles) for devices with limited storage, display, and power capacities.</a:t>
            </a:r>
          </a:p>
          <a:p>
            <a:r>
              <a:rPr lang="en-US" sz="1400" b="1" dirty="0">
                <a:solidFill>
                  <a:srgbClr val="3C5790"/>
                </a:solidFill>
                <a:sym typeface="Wingdings" pitchFamily="2" charset="2"/>
              </a:rPr>
              <a:t>Java SE</a:t>
            </a:r>
            <a:r>
              <a:rPr lang="en-US" sz="1400" dirty="0">
                <a:solidFill>
                  <a:srgbClr val="3C5790"/>
                </a:solidFill>
                <a:sym typeface="Wingdings" pitchFamily="2" charset="2"/>
              </a:rPr>
              <a:t>(Standard Edition)  for general-purpose use on desktop PCs, servers and similar devices.</a:t>
            </a:r>
          </a:p>
          <a:p>
            <a:r>
              <a:rPr lang="en-US" sz="1400" b="1" dirty="0">
                <a:solidFill>
                  <a:srgbClr val="3C5790"/>
                </a:solidFill>
                <a:sym typeface="Wingdings" pitchFamily="2" charset="2"/>
              </a:rPr>
              <a:t>Java EE</a:t>
            </a:r>
            <a:r>
              <a:rPr lang="en-US" sz="1400" dirty="0">
                <a:solidFill>
                  <a:srgbClr val="3C5790"/>
                </a:solidFill>
                <a:sym typeface="Wingdings" pitchFamily="2" charset="2"/>
              </a:rPr>
              <a:t>(Enterprise Edition)  </a:t>
            </a:r>
            <a:r>
              <a:rPr lang="fr-FR" sz="1400" dirty="0">
                <a:solidFill>
                  <a:srgbClr val="3C5790"/>
                </a:solidFill>
                <a:sym typeface="Wingdings" pitchFamily="2" charset="2"/>
              </a:rPr>
              <a:t>Java SE plus </a:t>
            </a:r>
            <a:r>
              <a:rPr lang="fr-FR" sz="1400" dirty="0" err="1">
                <a:solidFill>
                  <a:srgbClr val="3C5790"/>
                </a:solidFill>
                <a:sym typeface="Wingdings" pitchFamily="2" charset="2"/>
              </a:rPr>
              <a:t>various</a:t>
            </a:r>
            <a:r>
              <a:rPr lang="fr-FR" sz="1400" dirty="0">
                <a:solidFill>
                  <a:srgbClr val="3C5790"/>
                </a:solidFill>
                <a:sym typeface="Wingdings" pitchFamily="2" charset="2"/>
              </a:rPr>
              <a:t> APIs </a:t>
            </a:r>
            <a:r>
              <a:rPr lang="fr-FR" sz="1400" dirty="0" err="1">
                <a:solidFill>
                  <a:srgbClr val="3C5790"/>
                </a:solidFill>
                <a:sym typeface="Wingdings" pitchFamily="2" charset="2"/>
              </a:rPr>
              <a:t>useful</a:t>
            </a:r>
            <a:r>
              <a:rPr lang="fr-FR" sz="1400" dirty="0">
                <a:solidFill>
                  <a:srgbClr val="3C5790"/>
                </a:solidFill>
                <a:sym typeface="Wingdings" pitchFamily="2" charset="2"/>
              </a:rPr>
              <a:t> for multi-</a:t>
            </a:r>
            <a:r>
              <a:rPr lang="fr-FR" sz="1400" dirty="0" err="1">
                <a:solidFill>
                  <a:srgbClr val="3C5790"/>
                </a:solidFill>
                <a:sym typeface="Wingdings" pitchFamily="2" charset="2"/>
              </a:rPr>
              <a:t>tier</a:t>
            </a:r>
            <a:r>
              <a:rPr lang="fr-FR" sz="1400" dirty="0">
                <a:solidFill>
                  <a:srgbClr val="3C5790"/>
                </a:solidFill>
                <a:sym typeface="Wingdings" pitchFamily="2" charset="2"/>
              </a:rPr>
              <a:t> client–server </a:t>
            </a:r>
            <a:r>
              <a:rPr lang="fr-FR" sz="1400" dirty="0" err="1">
                <a:solidFill>
                  <a:srgbClr val="3C5790"/>
                </a:solidFill>
                <a:sym typeface="Wingdings" pitchFamily="2" charset="2"/>
              </a:rPr>
              <a:t>enterprise</a:t>
            </a:r>
            <a:r>
              <a:rPr lang="fr-FR" sz="1400" dirty="0">
                <a:solidFill>
                  <a:srgbClr val="3C5790"/>
                </a:solidFill>
                <a:sym typeface="Wingdings" pitchFamily="2" charset="2"/>
              </a:rPr>
              <a:t> applications.</a:t>
            </a:r>
            <a:endParaRPr lang="en-US" sz="1400" dirty="0">
              <a:solidFill>
                <a:srgbClr val="3C5790"/>
              </a:solidFill>
              <a:sym typeface="Wingdings" pitchFamily="2" charset="2"/>
            </a:endParaRPr>
          </a:p>
        </p:txBody>
      </p:sp>
    </p:spTree>
    <p:extLst>
      <p:ext uri="{BB962C8B-B14F-4D97-AF65-F5344CB8AC3E}">
        <p14:creationId xmlns:p14="http://schemas.microsoft.com/office/powerpoint/2010/main" val="183228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Concurrent programming includes all the tools and techniques to have multiple tasks or processes running at the same time in a computer.</a:t>
            </a:r>
          </a:p>
          <a:p>
            <a:r>
              <a:rPr lang="en-US" sz="1400" dirty="0">
                <a:solidFill>
                  <a:srgbClr val="3C5790"/>
                </a:solidFill>
              </a:rPr>
              <a:t>Concurrency and parallelism are very similar concepts.</a:t>
            </a:r>
          </a:p>
          <a:p>
            <a:r>
              <a:rPr lang="en-US" sz="1400" dirty="0">
                <a:solidFill>
                  <a:srgbClr val="3C5790"/>
                </a:solidFill>
              </a:rPr>
              <a:t>We can discuss about parallelism when we have more than one task that runs simultaneously in the system.</a:t>
            </a:r>
          </a:p>
          <a:p>
            <a:r>
              <a:rPr lang="en-US" sz="1400" dirty="0">
                <a:solidFill>
                  <a:srgbClr val="3C5790"/>
                </a:solidFill>
              </a:rPr>
              <a:t>There are different techniques and mechanisms how to synchronize tasks and their access to shared resources.</a:t>
            </a:r>
          </a:p>
        </p:txBody>
      </p:sp>
    </p:spTree>
    <p:extLst>
      <p:ext uri="{BB962C8B-B14F-4D97-AF65-F5344CB8AC3E}">
        <p14:creationId xmlns:p14="http://schemas.microsoft.com/office/powerpoint/2010/main" val="144720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In concurrency, we can define </a:t>
            </a:r>
            <a:r>
              <a:rPr lang="en-US" sz="1400" b="1" dirty="0">
                <a:solidFill>
                  <a:srgbClr val="3C5790"/>
                </a:solidFill>
              </a:rPr>
              <a:t>synchronization</a:t>
            </a:r>
            <a:r>
              <a:rPr lang="en-US" sz="1400" dirty="0">
                <a:solidFill>
                  <a:srgbClr val="3C5790"/>
                </a:solidFill>
              </a:rPr>
              <a:t> as the coordination of 2 or more tasks to get the desired results:</a:t>
            </a:r>
          </a:p>
          <a:p>
            <a:pPr lvl="1"/>
            <a:r>
              <a:rPr lang="en-US" sz="1400" b="1" dirty="0">
                <a:solidFill>
                  <a:srgbClr val="3C5790"/>
                </a:solidFill>
              </a:rPr>
              <a:t>Control</a:t>
            </a:r>
            <a:r>
              <a:rPr lang="en-US" sz="1400" dirty="0">
                <a:solidFill>
                  <a:srgbClr val="3C5790"/>
                </a:solidFill>
              </a:rPr>
              <a:t> </a:t>
            </a:r>
            <a:r>
              <a:rPr lang="en-US" sz="1400" b="1" dirty="0">
                <a:solidFill>
                  <a:srgbClr val="3C5790"/>
                </a:solidFill>
              </a:rPr>
              <a:t>synchronization</a:t>
            </a:r>
            <a:r>
              <a:rPr lang="en-US" sz="1400" dirty="0">
                <a:solidFill>
                  <a:srgbClr val="3C5790"/>
                </a:solidFill>
              </a:rPr>
              <a:t>: one task depends on the end of another task, the second task can’t start before the first has finished.</a:t>
            </a:r>
          </a:p>
          <a:p>
            <a:pPr lvl="1"/>
            <a:r>
              <a:rPr lang="en-US" sz="1400" b="1" dirty="0">
                <a:solidFill>
                  <a:srgbClr val="3C5790"/>
                </a:solidFill>
              </a:rPr>
              <a:t>Data</a:t>
            </a:r>
            <a:r>
              <a:rPr lang="en-US" sz="1400" dirty="0">
                <a:solidFill>
                  <a:srgbClr val="3C5790"/>
                </a:solidFill>
              </a:rPr>
              <a:t> </a:t>
            </a:r>
            <a:r>
              <a:rPr lang="en-US" sz="1400" b="1" dirty="0">
                <a:solidFill>
                  <a:srgbClr val="3C5790"/>
                </a:solidFill>
              </a:rPr>
              <a:t>access</a:t>
            </a:r>
            <a:r>
              <a:rPr lang="en-US" sz="1400" dirty="0">
                <a:solidFill>
                  <a:srgbClr val="3C5790"/>
                </a:solidFill>
              </a:rPr>
              <a:t> </a:t>
            </a:r>
            <a:r>
              <a:rPr lang="en-US" sz="1400" b="1" dirty="0">
                <a:solidFill>
                  <a:srgbClr val="3C5790"/>
                </a:solidFill>
              </a:rPr>
              <a:t>synchronization</a:t>
            </a:r>
            <a:r>
              <a:rPr lang="en-US" sz="1400" dirty="0">
                <a:solidFill>
                  <a:srgbClr val="3C5790"/>
                </a:solidFill>
              </a:rPr>
              <a:t>: 2 or more tasks have access to a shared variable and only one of the tasks can access the variable at any given time.</a:t>
            </a:r>
          </a:p>
        </p:txBody>
      </p:sp>
    </p:spTree>
    <p:extLst>
      <p:ext uri="{BB962C8B-B14F-4D97-AF65-F5344CB8AC3E}">
        <p14:creationId xmlns:p14="http://schemas.microsoft.com/office/powerpoint/2010/main" val="200312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Conccurency</a:t>
            </a:r>
            <a:r>
              <a:rPr lang="fr-CA" dirty="0">
                <a:solidFill>
                  <a:schemeClr val="bg1"/>
                </a:solidFill>
              </a:rPr>
              <a:t> 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A concept closely related to synchronization is </a:t>
            </a:r>
            <a:r>
              <a:rPr lang="en-US" sz="1400" b="1" dirty="0">
                <a:solidFill>
                  <a:srgbClr val="3C5790"/>
                </a:solidFill>
              </a:rPr>
              <a:t>critical</a:t>
            </a:r>
            <a:r>
              <a:rPr lang="en-US" sz="1400" dirty="0">
                <a:solidFill>
                  <a:srgbClr val="3C5790"/>
                </a:solidFill>
              </a:rPr>
              <a:t> </a:t>
            </a:r>
            <a:r>
              <a:rPr lang="en-US" sz="1400" b="1" dirty="0">
                <a:solidFill>
                  <a:srgbClr val="3C5790"/>
                </a:solidFill>
              </a:rPr>
              <a:t>section</a:t>
            </a:r>
            <a:r>
              <a:rPr lang="en-US" sz="1400" dirty="0">
                <a:solidFill>
                  <a:srgbClr val="3C5790"/>
                </a:solidFill>
              </a:rPr>
              <a:t>. </a:t>
            </a:r>
          </a:p>
          <a:p>
            <a:r>
              <a:rPr lang="en-US" sz="1400" dirty="0">
                <a:solidFill>
                  <a:srgbClr val="3C5790"/>
                </a:solidFill>
              </a:rPr>
              <a:t>A critical section is a piece of code that can be only executed by a task at any given time because of its access to a shared resource. </a:t>
            </a:r>
          </a:p>
          <a:p>
            <a:r>
              <a:rPr lang="en-US" sz="1400" b="1" dirty="0">
                <a:solidFill>
                  <a:srgbClr val="3C5790"/>
                </a:solidFill>
              </a:rPr>
              <a:t>Mutual</a:t>
            </a:r>
            <a:r>
              <a:rPr lang="en-US" sz="1400" dirty="0">
                <a:solidFill>
                  <a:srgbClr val="3C5790"/>
                </a:solidFill>
              </a:rPr>
              <a:t> </a:t>
            </a:r>
            <a:r>
              <a:rPr lang="en-US" sz="1400" b="1" dirty="0">
                <a:solidFill>
                  <a:srgbClr val="3C5790"/>
                </a:solidFill>
              </a:rPr>
              <a:t>exclusion</a:t>
            </a:r>
            <a:r>
              <a:rPr lang="en-US" sz="1400" dirty="0">
                <a:solidFill>
                  <a:srgbClr val="3C5790"/>
                </a:solidFill>
              </a:rPr>
              <a:t> is the mechanism used to guarantee this requirement and can be implemented by different ways.</a:t>
            </a:r>
          </a:p>
          <a:p>
            <a:endParaRPr lang="en-US" sz="1400" dirty="0">
              <a:solidFill>
                <a:srgbClr val="3C5790"/>
              </a:solidFill>
            </a:endParaRPr>
          </a:p>
        </p:txBody>
      </p:sp>
    </p:spTree>
    <p:extLst>
      <p:ext uri="{BB962C8B-B14F-4D97-AF65-F5344CB8AC3E}">
        <p14:creationId xmlns:p14="http://schemas.microsoft.com/office/powerpoint/2010/main" val="2479542853"/>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6387</TotalTime>
  <Words>3508</Words>
  <Application>Microsoft Office PowerPoint</Application>
  <PresentationFormat>On-screen Show (4:3)</PresentationFormat>
  <Paragraphs>301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143</vt:lpstr>
      <vt:lpstr>Java Concurrency</vt:lpstr>
      <vt:lpstr>Contents</vt:lpstr>
      <vt:lpstr>What is Java?</vt:lpstr>
      <vt:lpstr>What is Java? (cont.)</vt:lpstr>
      <vt:lpstr>History</vt:lpstr>
      <vt:lpstr>Java Flavors</vt:lpstr>
      <vt:lpstr>Conccurency Concepts</vt:lpstr>
      <vt:lpstr>Conccurency Concepts (cont.)</vt:lpstr>
      <vt:lpstr>Conccurency Concepts (cont.)</vt:lpstr>
      <vt:lpstr>Conccurency Concepts (cont.)</vt:lpstr>
      <vt:lpstr>Conccurency Concepts (cont.)</vt:lpstr>
      <vt:lpstr>Conccurency Concepts (cont.)</vt:lpstr>
      <vt:lpstr>Conccurency Concepts (cont.)</vt:lpstr>
      <vt:lpstr>Conccurency Concepts (cont.)</vt:lpstr>
      <vt:lpstr>Conccurency Concepts (cont.)</vt:lpstr>
      <vt:lpstr>Conccurency Concepts (cont.)</vt:lpstr>
      <vt:lpstr>Conccurency Concepts (cont.)</vt:lpstr>
      <vt:lpstr>Conccurency Concepts (cont.)</vt:lpstr>
      <vt:lpstr>Java Conccurency</vt:lpstr>
      <vt:lpstr>Java Conccurency (cont.)</vt:lpstr>
      <vt:lpstr>Java Conccurency (cont.)</vt:lpstr>
      <vt:lpstr>Java Conccurency (cont.)</vt:lpstr>
      <vt:lpstr>Java Conccurency (cont.)</vt:lpstr>
      <vt:lpstr>Java Conccurency (cont.)</vt:lpstr>
      <vt:lpstr>Java Conccurency (cont.)</vt:lpstr>
      <vt:lpstr>Java Conccurency (cont.)</vt:lpstr>
      <vt:lpstr>Java Conccurency (cont.)</vt:lpstr>
      <vt:lpstr>Java Conccurency (cont.)</vt:lpstr>
      <vt:lpstr>Design Patterns</vt:lpstr>
      <vt:lpstr>Design Patterns (cont.)</vt:lpstr>
      <vt:lpstr>Design Patterns (cont.)</vt:lpstr>
      <vt:lpstr>Design Patterns (cont.)</vt:lpstr>
      <vt:lpstr>Design Patterns (cont.)</vt:lpstr>
      <vt:lpstr>Design Patterns (cont.)</vt:lpstr>
      <vt:lpstr>Design Patterns (cont.)</vt:lpstr>
      <vt:lpstr>Design Patterns (cont.)</vt:lpstr>
      <vt:lpstr>Testing and Monitoring</vt:lpstr>
      <vt:lpstr>Testing and Monitoring (cont.)</vt:lpstr>
      <vt:lpstr>Testing and Monitoring (cont.)</vt:lpstr>
      <vt:lpstr>Testing and Monitoring (cont.)</vt:lpstr>
      <vt:lpstr>Testing and Monitoring (cont.)</vt:lpstr>
      <vt:lpstr>Testing and Monitoring (cont.)</vt:lpstr>
      <vt:lpstr>Testing and Monitoring (cont.)</vt:lpstr>
      <vt:lpstr>Testing and Monitoring (cont.)</vt:lpstr>
      <vt:lpstr>Testing and Monitoring (cont.)</vt:lpstr>
      <vt:lpstr>Testing and Monitoring (cont.)</vt:lpstr>
      <vt:lpstr>Testing and Monitoring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769</cp:revision>
  <dcterms:created xsi:type="dcterms:W3CDTF">2012-04-12T06:19:17Z</dcterms:created>
  <dcterms:modified xsi:type="dcterms:W3CDTF">2016-07-16T09:13:09Z</dcterms:modified>
</cp:coreProperties>
</file>