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26" r:id="rId5"/>
    <p:sldId id="427" r:id="rId6"/>
    <p:sldId id="432" r:id="rId7"/>
    <p:sldId id="433" r:id="rId8"/>
    <p:sldId id="428" r:id="rId9"/>
    <p:sldId id="429" r:id="rId10"/>
    <p:sldId id="445" r:id="rId11"/>
    <p:sldId id="435" r:id="rId12"/>
    <p:sldId id="444" r:id="rId13"/>
    <p:sldId id="446" r:id="rId14"/>
    <p:sldId id="430" r:id="rId15"/>
    <p:sldId id="431" r:id="rId16"/>
    <p:sldId id="443" r:id="rId17"/>
    <p:sldId id="436" r:id="rId18"/>
    <p:sldId id="442" r:id="rId19"/>
    <p:sldId id="437" r:id="rId20"/>
    <p:sldId id="438" r:id="rId21"/>
    <p:sldId id="439" r:id="rId22"/>
    <p:sldId id="440" r:id="rId23"/>
    <p:sldId id="441" r:id="rId24"/>
    <p:sldId id="434" r:id="rId25"/>
    <p:sldId id="450" r:id="rId26"/>
    <p:sldId id="451" r:id="rId27"/>
    <p:sldId id="449" r:id="rId28"/>
    <p:sldId id="452" r:id="rId29"/>
    <p:sldId id="455" r:id="rId30"/>
    <p:sldId id="453" r:id="rId31"/>
    <p:sldId id="454" r:id="rId32"/>
    <p:sldId id="448" r:id="rId33"/>
    <p:sldId id="456" r:id="rId34"/>
    <p:sldId id="457" r:id="rId35"/>
    <p:sldId id="458" r:id="rId36"/>
    <p:sldId id="459" r:id="rId37"/>
    <p:sldId id="460" r:id="rId38"/>
    <p:sldId id="461" r:id="rId39"/>
    <p:sldId id="447" r:id="rId40"/>
    <p:sldId id="389" r:id="rId41"/>
    <p:sldId id="259" r:id="rId4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2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30/05/2015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30/05/2015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30/05/2015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30/05/2015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30/05/2015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30/05/2015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30/05/2015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30/05/2015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30/05/2015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30/05/2015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30/05/2015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30/05/2015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AngularJS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Controller communicates with the view  using the </a:t>
            </a:r>
            <a:r>
              <a:rPr lang="en-US" sz="1400" b="1" dirty="0" smtClean="0">
                <a:solidFill>
                  <a:srgbClr val="3C5790"/>
                </a:solidFill>
              </a:rPr>
              <a:t>$scope</a:t>
            </a:r>
            <a:r>
              <a:rPr lang="en-US" sz="1400" dirty="0" smtClean="0">
                <a:solidFill>
                  <a:srgbClr val="3C5790"/>
                </a:solidFill>
              </a:rPr>
              <a:t> variable.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primary responsibility of the controller is to create the $scope.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71800"/>
            <a:ext cx="36576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88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Directives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908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AngularJS</a:t>
            </a:r>
            <a:r>
              <a:rPr lang="en-US" sz="1400" dirty="0">
                <a:solidFill>
                  <a:srgbClr val="3C5790"/>
                </a:solidFill>
              </a:rPr>
              <a:t> uses directives to augment HTML with extra functionality.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Directives are a convenient way to </a:t>
            </a:r>
            <a:r>
              <a:rPr lang="en-US" sz="1400" dirty="0" smtClean="0">
                <a:solidFill>
                  <a:srgbClr val="3C5790"/>
                </a:solidFill>
              </a:rPr>
              <a:t>declaratively </a:t>
            </a:r>
            <a:r>
              <a:rPr lang="en-US" sz="1400" dirty="0">
                <a:solidFill>
                  <a:srgbClr val="3C5790"/>
                </a:solidFill>
              </a:rPr>
              <a:t>call JavaScript functions. 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Directives, in Angular JS, are essentially JavaScript functions that are invoked when the Document Object </a:t>
            </a:r>
            <a:r>
              <a:rPr lang="en-US" sz="1400" dirty="0" smtClean="0">
                <a:solidFill>
                  <a:srgbClr val="3C5790"/>
                </a:solidFill>
              </a:rPr>
              <a:t>Model (DOM</a:t>
            </a:r>
            <a:r>
              <a:rPr lang="en-US" sz="1400" dirty="0">
                <a:solidFill>
                  <a:srgbClr val="3C5790"/>
                </a:solidFill>
              </a:rPr>
              <a:t>) is compiled by the Angular JS framework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</a:t>
            </a:r>
            <a:r>
              <a:rPr lang="en-US" sz="1400" dirty="0" err="1">
                <a:solidFill>
                  <a:srgbClr val="3C5790"/>
                </a:solidFill>
              </a:rPr>
              <a:t>AngularJS</a:t>
            </a:r>
            <a:r>
              <a:rPr lang="en-US" sz="1400" dirty="0">
                <a:solidFill>
                  <a:srgbClr val="3C5790"/>
                </a:solidFill>
              </a:rPr>
              <a:t>, expressions are not evaluated against the global window object; instead, they are evaluated against a scope object.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Directives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90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Directives can be declared as: 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As an </a:t>
            </a:r>
            <a:r>
              <a:rPr lang="en-US" sz="1400" b="1" dirty="0">
                <a:solidFill>
                  <a:srgbClr val="3C5790"/>
                </a:solidFill>
              </a:rPr>
              <a:t>attribute</a:t>
            </a:r>
            <a:r>
              <a:rPr lang="en-US" sz="1400" dirty="0">
                <a:solidFill>
                  <a:srgbClr val="3C5790"/>
                </a:solidFill>
              </a:rPr>
              <a:t>: &lt;span my-directive&gt;&lt;/span&gt;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As an </a:t>
            </a:r>
            <a:r>
              <a:rPr lang="en-US" sz="1400" b="1" dirty="0">
                <a:solidFill>
                  <a:srgbClr val="3C5790"/>
                </a:solidFill>
              </a:rPr>
              <a:t>element</a:t>
            </a:r>
            <a:r>
              <a:rPr lang="en-US" sz="1400" dirty="0">
                <a:solidFill>
                  <a:srgbClr val="3C5790"/>
                </a:solidFill>
              </a:rPr>
              <a:t>: &lt;my-directive&gt;&lt;/my-directive&gt;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As a </a:t>
            </a:r>
            <a:r>
              <a:rPr lang="en-US" sz="1400" b="1" dirty="0">
                <a:solidFill>
                  <a:srgbClr val="3C5790"/>
                </a:solidFill>
              </a:rPr>
              <a:t>class</a:t>
            </a:r>
            <a:r>
              <a:rPr lang="en-US" sz="1400" dirty="0">
                <a:solidFill>
                  <a:srgbClr val="3C5790"/>
                </a:solidFill>
              </a:rPr>
              <a:t>: &lt;span class="my-directive: expression;"&gt;&lt;/span&gt;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As a </a:t>
            </a:r>
            <a:r>
              <a:rPr lang="en-US" sz="1400" b="1" dirty="0">
                <a:solidFill>
                  <a:srgbClr val="3C5790"/>
                </a:solidFill>
              </a:rPr>
              <a:t>comment</a:t>
            </a:r>
            <a:r>
              <a:rPr lang="en-US" sz="1400" dirty="0">
                <a:solidFill>
                  <a:srgbClr val="3C5790"/>
                </a:solidFill>
              </a:rPr>
              <a:t>: &lt;!-- directive: my-directive expression --&gt;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0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Directives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90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Event directives: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ngClick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ngDblClick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ngMousedown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ngMouseenter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ngMouseleave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ngMousemove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ngMouseover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ngMouseup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ngChange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Directives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ng</a:t>
            </a:r>
            <a:r>
              <a:rPr lang="en-US" sz="1400" b="1" dirty="0">
                <a:solidFill>
                  <a:srgbClr val="3C5790"/>
                </a:solidFill>
              </a:rPr>
              <a:t>-app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 </a:t>
            </a:r>
            <a:r>
              <a:rPr lang="en-US" sz="1400" dirty="0" smtClean="0">
                <a:solidFill>
                  <a:srgbClr val="3C5790"/>
                </a:solidFill>
              </a:rPr>
              <a:t>Declares </a:t>
            </a:r>
            <a:r>
              <a:rPr lang="en-US" sz="1400" dirty="0">
                <a:solidFill>
                  <a:srgbClr val="3C5790"/>
                </a:solidFill>
              </a:rPr>
              <a:t>the root element of an </a:t>
            </a:r>
            <a:r>
              <a:rPr lang="en-US" sz="1400" dirty="0" err="1">
                <a:solidFill>
                  <a:srgbClr val="3C5790"/>
                </a:solidFill>
              </a:rPr>
              <a:t>AngularJS</a:t>
            </a:r>
            <a:r>
              <a:rPr lang="en-US" sz="1400" dirty="0">
                <a:solidFill>
                  <a:srgbClr val="3C5790"/>
                </a:solidFill>
              </a:rPr>
              <a:t> application, under which directives can be used to declare bindings and define behavior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ng</a:t>
            </a:r>
            <a:r>
              <a:rPr lang="en-US" sz="1400" b="1" dirty="0" smtClean="0">
                <a:solidFill>
                  <a:srgbClr val="3C5790"/>
                </a:solidFill>
              </a:rPr>
              <a:t>-bind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 Sets the text of a DOM element to the value of an expression.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ng</a:t>
            </a:r>
            <a:r>
              <a:rPr lang="en-US" sz="1400" b="1" dirty="0" smtClean="0">
                <a:solidFill>
                  <a:srgbClr val="3C5790"/>
                </a:solidFill>
              </a:rPr>
              <a:t>-model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Similar to </a:t>
            </a:r>
            <a:r>
              <a:rPr lang="en-US" sz="1400" dirty="0" err="1">
                <a:solidFill>
                  <a:srgbClr val="3C5790"/>
                </a:solidFill>
                <a:sym typeface="Wingdings" pitchFamily="2" charset="2"/>
              </a:rPr>
              <a:t>ng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-bind, but establishes a two-way data binding between the view and the scope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ng</a:t>
            </a:r>
            <a:r>
              <a:rPr lang="en-US" sz="1400" dirty="0" smtClean="0">
                <a:solidFill>
                  <a:srgbClr val="3C5790"/>
                </a:solidFill>
              </a:rPr>
              <a:t>-model-options 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 Allows tuning how model updates are done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ng</a:t>
            </a:r>
            <a:r>
              <a:rPr lang="en-US" sz="1400" b="1" dirty="0" smtClean="0">
                <a:solidFill>
                  <a:srgbClr val="3C5790"/>
                </a:solidFill>
              </a:rPr>
              <a:t>-class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Allows class attributes to be dynamically loaded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ng</a:t>
            </a:r>
            <a:r>
              <a:rPr lang="en-US" sz="1400" b="1" dirty="0" smtClean="0">
                <a:solidFill>
                  <a:srgbClr val="3C5790"/>
                </a:solidFill>
              </a:rPr>
              <a:t>-controller 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Specifies a JavaScript controller class that evaluates HTML expressions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ng</a:t>
            </a:r>
            <a:r>
              <a:rPr lang="en-US" sz="1400" b="1" dirty="0" smtClean="0">
                <a:solidFill>
                  <a:srgbClr val="3C5790"/>
                </a:solidFill>
              </a:rPr>
              <a:t>-repeat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Instantiate an element once per item from a collection.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0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Directives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ng</a:t>
            </a:r>
            <a:r>
              <a:rPr lang="en-US" sz="1400" b="1" dirty="0">
                <a:solidFill>
                  <a:srgbClr val="3C5790"/>
                </a:solidFill>
              </a:rPr>
              <a:t>-show </a:t>
            </a:r>
            <a:r>
              <a:rPr lang="en-US" sz="1400" dirty="0">
                <a:solidFill>
                  <a:srgbClr val="3C5790"/>
                </a:solidFill>
              </a:rPr>
              <a:t>&amp;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ng</a:t>
            </a:r>
            <a:r>
              <a:rPr lang="en-US" sz="1400" b="1" dirty="0">
                <a:solidFill>
                  <a:srgbClr val="3C5790"/>
                </a:solidFill>
              </a:rPr>
              <a:t>-hide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3C5790"/>
                </a:solidFill>
              </a:rPr>
              <a:t>Conditionally show or hide an </a:t>
            </a:r>
            <a:r>
              <a:rPr lang="en-US" sz="1400" dirty="0" smtClean="0">
                <a:solidFill>
                  <a:srgbClr val="3C5790"/>
                </a:solidFill>
              </a:rPr>
              <a:t>element.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ng</a:t>
            </a:r>
            <a:r>
              <a:rPr lang="en-US" sz="1400" b="1" dirty="0" smtClean="0">
                <a:solidFill>
                  <a:srgbClr val="3C5790"/>
                </a:solidFill>
              </a:rPr>
              <a:t>-switch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Conditionally instantiate one template from a set of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choices.</a:t>
            </a:r>
          </a:p>
          <a:p>
            <a:r>
              <a:rPr lang="en-US" sz="1400" b="1" dirty="0" err="1" smtClean="0">
                <a:solidFill>
                  <a:srgbClr val="3C5790"/>
                </a:solidFill>
                <a:sym typeface="Wingdings" pitchFamily="2" charset="2"/>
              </a:rPr>
              <a:t>ng</a:t>
            </a:r>
            <a:r>
              <a:rPr lang="en-US" sz="1400" b="1" dirty="0" smtClean="0">
                <a:solidFill>
                  <a:srgbClr val="3C5790"/>
                </a:solidFill>
                <a:sym typeface="Wingdings" pitchFamily="2" charset="2"/>
              </a:rPr>
              <a:t>-view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 The base directive responsible for handling routes that resolve JSON before rendering templates driven by specified controllers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  <a:sym typeface="Wingdings" pitchFamily="2" charset="2"/>
              </a:rPr>
              <a:t>ng</a:t>
            </a:r>
            <a:r>
              <a:rPr lang="en-US" sz="1400" b="1" dirty="0" smtClean="0">
                <a:solidFill>
                  <a:srgbClr val="3C5790"/>
                </a:solidFill>
                <a:sym typeface="Wingdings" pitchFamily="2" charset="2"/>
              </a:rPr>
              <a:t>-if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 Basic if statement directive that allow to show the following element if the conditions are true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  <a:sym typeface="Wingdings" pitchFamily="2" charset="2"/>
              </a:rPr>
              <a:t>ng</a:t>
            </a:r>
            <a:r>
              <a:rPr lang="en-US" sz="1400" b="1" dirty="0" smtClean="0">
                <a:solidFill>
                  <a:srgbClr val="3C5790"/>
                </a:solidFill>
                <a:sym typeface="Wingdings" pitchFamily="2" charset="2"/>
              </a:rPr>
              <a:t>-aria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 A module for accessibility support of common ARIA attributes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  <a:sym typeface="Wingdings" pitchFamily="2" charset="2"/>
              </a:rPr>
              <a:t>ng</a:t>
            </a:r>
            <a:r>
              <a:rPr lang="en-US" sz="1400" b="1" dirty="0" smtClean="0">
                <a:solidFill>
                  <a:srgbClr val="3C5790"/>
                </a:solidFill>
                <a:sym typeface="Wingdings" pitchFamily="2" charset="2"/>
              </a:rPr>
              <a:t>-animate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 A module provides support for JavaScript, CSS3 transition and CSS3 </a:t>
            </a:r>
            <a:r>
              <a:rPr lang="en-US" sz="1400" dirty="0" err="1">
                <a:solidFill>
                  <a:srgbClr val="3C5790"/>
                </a:solidFill>
                <a:sym typeface="Wingdings" pitchFamily="2" charset="2"/>
              </a:rPr>
              <a:t>keyframe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 animation hooks within existing core and custom directives</a:t>
            </a:r>
            <a:endParaRPr lang="en-US" sz="1400" dirty="0" smtClean="0">
              <a:solidFill>
                <a:srgbClr val="3C5790"/>
              </a:solidFill>
              <a:sym typeface="Wingdings" pitchFamily="2" charset="2"/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Directives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90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ng</a:t>
            </a:r>
            <a:r>
              <a:rPr lang="en-US" sz="1400" b="1" dirty="0" smtClean="0">
                <a:solidFill>
                  <a:srgbClr val="3C5790"/>
                </a:solidFill>
              </a:rPr>
              <a:t>-show</a:t>
            </a:r>
            <a:r>
              <a:rPr lang="en-US" sz="1400" dirty="0" smtClean="0">
                <a:solidFill>
                  <a:srgbClr val="3C5790"/>
                </a:solidFill>
              </a:rPr>
              <a:t> directive can display or hide content.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dirty="0">
                <a:solidFill>
                  <a:srgbClr val="3C5790"/>
                </a:solidFill>
              </a:rPr>
              <a:t>p </a:t>
            </a:r>
            <a:r>
              <a:rPr lang="en-US" sz="1400" dirty="0" err="1">
                <a:solidFill>
                  <a:srgbClr val="3C5790"/>
                </a:solidFill>
              </a:rPr>
              <a:t>ng</a:t>
            </a:r>
            <a:r>
              <a:rPr lang="en-US" sz="1400" dirty="0">
                <a:solidFill>
                  <a:srgbClr val="3C5790"/>
                </a:solidFill>
              </a:rPr>
              <a:t>-show="true"&gt;Visible 1&lt;/p&gt;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&lt;p </a:t>
            </a:r>
            <a:r>
              <a:rPr lang="en-US" sz="1400" dirty="0" err="1">
                <a:solidFill>
                  <a:srgbClr val="3C5790"/>
                </a:solidFill>
              </a:rPr>
              <a:t>ng</a:t>
            </a:r>
            <a:r>
              <a:rPr lang="en-US" sz="1400" dirty="0">
                <a:solidFill>
                  <a:srgbClr val="3C5790"/>
                </a:solidFill>
              </a:rPr>
              <a:t>-show="false"&gt;Not visible 2&lt;/p&gt;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&lt;p </a:t>
            </a:r>
            <a:r>
              <a:rPr lang="en-US" sz="1400" dirty="0" err="1">
                <a:solidFill>
                  <a:srgbClr val="3C5790"/>
                </a:solidFill>
              </a:rPr>
              <a:t>ng</a:t>
            </a:r>
            <a:r>
              <a:rPr lang="en-US" sz="1400" dirty="0">
                <a:solidFill>
                  <a:srgbClr val="3C5790"/>
                </a:solidFill>
              </a:rPr>
              <a:t>-show="1 == 1"&gt;Visible 3&lt;/p&gt;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&lt;p </a:t>
            </a:r>
            <a:r>
              <a:rPr lang="en-US" sz="1400" dirty="0" err="1">
                <a:solidFill>
                  <a:srgbClr val="3C5790"/>
                </a:solidFill>
              </a:rPr>
              <a:t>ng</a:t>
            </a:r>
            <a:r>
              <a:rPr lang="en-US" sz="1400" dirty="0">
                <a:solidFill>
                  <a:srgbClr val="3C5790"/>
                </a:solidFill>
              </a:rPr>
              <a:t>-show="1 == 2"&gt;Not visible 4&lt;/p&gt;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94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Directives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86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Every time user clicks the button the count variable incremented.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&lt;!</a:t>
            </a:r>
            <a:r>
              <a:rPr lang="en-US" sz="1400" dirty="0" err="1">
                <a:solidFill>
                  <a:srgbClr val="3C5790"/>
                </a:solidFill>
              </a:rPr>
              <a:t>doctype</a:t>
            </a:r>
            <a:r>
              <a:rPr lang="en-US" sz="1400" dirty="0">
                <a:solidFill>
                  <a:srgbClr val="3C5790"/>
                </a:solidFill>
              </a:rPr>
              <a:t> html&gt;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&lt;html </a:t>
            </a:r>
            <a:r>
              <a:rPr lang="en-US" sz="1400" dirty="0" err="1">
                <a:solidFill>
                  <a:srgbClr val="3C5790"/>
                </a:solidFill>
              </a:rPr>
              <a:t>ng</a:t>
            </a:r>
            <a:r>
              <a:rPr lang="en-US" sz="1400" dirty="0">
                <a:solidFill>
                  <a:srgbClr val="3C5790"/>
                </a:solidFill>
              </a:rPr>
              <a:t>-app&gt;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&lt;head&gt;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&lt;script </a:t>
            </a:r>
            <a:r>
              <a:rPr lang="en-US" sz="1400" dirty="0" err="1">
                <a:solidFill>
                  <a:srgbClr val="3C5790"/>
                </a:solidFill>
              </a:rPr>
              <a:t>src</a:t>
            </a:r>
            <a:r>
              <a:rPr lang="en-US" sz="1400" dirty="0">
                <a:solidFill>
                  <a:srgbClr val="3C5790"/>
                </a:solidFill>
              </a:rPr>
              <a:t>="</a:t>
            </a:r>
            <a:r>
              <a:rPr lang="en-US" sz="1400" dirty="0" err="1">
                <a:solidFill>
                  <a:srgbClr val="3C5790"/>
                </a:solidFill>
              </a:rPr>
              <a:t>js</a:t>
            </a:r>
            <a:r>
              <a:rPr lang="en-US" sz="1400" dirty="0">
                <a:solidFill>
                  <a:srgbClr val="3C5790"/>
                </a:solidFill>
              </a:rPr>
              <a:t>/angular.min.js"&gt;&lt;/script&gt;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&lt;/head&gt;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&lt;body&gt;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&lt;button </a:t>
            </a:r>
            <a:r>
              <a:rPr lang="en-US" sz="1400" b="1" dirty="0" err="1">
                <a:solidFill>
                  <a:srgbClr val="3C5790"/>
                </a:solidFill>
              </a:rPr>
              <a:t>ng</a:t>
            </a:r>
            <a:r>
              <a:rPr lang="en-US" sz="1400" b="1" dirty="0">
                <a:solidFill>
                  <a:srgbClr val="3C5790"/>
                </a:solidFill>
              </a:rPr>
              <a:t>-click</a:t>
            </a:r>
            <a:r>
              <a:rPr lang="en-US" sz="1400" dirty="0">
                <a:solidFill>
                  <a:srgbClr val="3C5790"/>
                </a:solidFill>
              </a:rPr>
              <a:t>="count = count + 1" </a:t>
            </a:r>
            <a:r>
              <a:rPr lang="en-US" sz="1400" b="1" dirty="0" err="1">
                <a:solidFill>
                  <a:srgbClr val="3C5790"/>
                </a:solidFill>
              </a:rPr>
              <a:t>ng-init</a:t>
            </a:r>
            <a:r>
              <a:rPr lang="en-US" sz="1400" dirty="0">
                <a:solidFill>
                  <a:srgbClr val="3C5790"/>
                </a:solidFill>
              </a:rPr>
              <a:t>="count = 0"&gt;Increment&lt;/button&gt;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count: {{count}}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&lt;/body&gt;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&lt;/html</a:t>
            </a:r>
            <a:r>
              <a:rPr lang="en-US" sz="1400" dirty="0" smtClean="0">
                <a:solidFill>
                  <a:srgbClr val="3C5790"/>
                </a:solidFill>
              </a:rPr>
              <a:t>&gt;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943600"/>
            <a:ext cx="147637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37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Directives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86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Every time </a:t>
            </a:r>
            <a:r>
              <a:rPr lang="en-US" sz="1400" dirty="0" smtClean="0">
                <a:solidFill>
                  <a:srgbClr val="3C5790"/>
                </a:solidFill>
              </a:rPr>
              <a:t>user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Filter</a:t>
            </a:r>
            <a:r>
              <a:rPr lang="fr-CA" dirty="0" smtClean="0">
                <a:solidFill>
                  <a:schemeClr val="bg1"/>
                </a:solidFill>
              </a:rPr>
              <a:t> and Modules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4196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AngularJS</a:t>
            </a:r>
            <a:r>
              <a:rPr lang="en-US" sz="1400" dirty="0">
                <a:solidFill>
                  <a:srgbClr val="3C5790"/>
                </a:solidFill>
              </a:rPr>
              <a:t> filters format the value of an expression for display to the end user.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They don’t actually change the underlying data, but they do change how it is displayed in the particular case in which the filter is applied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AngularJS</a:t>
            </a:r>
            <a:r>
              <a:rPr lang="en-US" sz="1400" dirty="0">
                <a:solidFill>
                  <a:srgbClr val="3C5790"/>
                </a:solidFill>
              </a:rPr>
              <a:t> ships with a very handy set of </a:t>
            </a:r>
            <a:r>
              <a:rPr lang="en-US" sz="1400" dirty="0" smtClean="0">
                <a:solidFill>
                  <a:srgbClr val="3C5790"/>
                </a:solidFill>
              </a:rPr>
              <a:t>filters: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number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lowercase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date</a:t>
            </a:r>
          </a:p>
          <a:p>
            <a:pPr lvl="1"/>
            <a:r>
              <a:rPr lang="en-US" sz="1400" b="1" dirty="0" err="1" smtClean="0">
                <a:solidFill>
                  <a:srgbClr val="3C5790"/>
                </a:solidFill>
              </a:rPr>
              <a:t>limitTo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400" b="1" dirty="0" err="1" smtClean="0">
                <a:solidFill>
                  <a:srgbClr val="3C5790"/>
                </a:solidFill>
              </a:rPr>
              <a:t>json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44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AngularJS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Goals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Directives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Filter</a:t>
            </a:r>
            <a:r>
              <a:rPr lang="fr-CA" sz="1600" dirty="0" smtClean="0">
                <a:solidFill>
                  <a:srgbClr val="3C5790"/>
                </a:solidFill>
              </a:rPr>
              <a:t> and Modules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Forms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Services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Routing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Testing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Filter</a:t>
            </a:r>
            <a:r>
              <a:rPr lang="fr-CA" dirty="0" smtClean="0">
                <a:solidFill>
                  <a:schemeClr val="bg1"/>
                </a:solidFill>
              </a:rPr>
              <a:t> and Modules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495800"/>
          </a:xfrm>
        </p:spPr>
        <p:txBody>
          <a:bodyPr/>
          <a:lstStyle/>
          <a:p>
            <a:r>
              <a:rPr lang="en-US" sz="1200" dirty="0" smtClean="0">
                <a:solidFill>
                  <a:srgbClr val="3C5790"/>
                </a:solidFill>
              </a:rPr>
              <a:t>&lt;</a:t>
            </a:r>
            <a:r>
              <a:rPr lang="en-US" sz="1200" dirty="0">
                <a:solidFill>
                  <a:srgbClr val="3C5790"/>
                </a:solidFill>
              </a:rPr>
              <a:t>html</a:t>
            </a:r>
            <a:r>
              <a:rPr lang="en-US" sz="1200" dirty="0" smtClean="0">
                <a:solidFill>
                  <a:srgbClr val="3C5790"/>
                </a:solidFill>
              </a:rPr>
              <a:t>&gt;&lt;</a:t>
            </a:r>
            <a:r>
              <a:rPr lang="en-US" sz="1200" dirty="0">
                <a:solidFill>
                  <a:srgbClr val="3C5790"/>
                </a:solidFill>
              </a:rPr>
              <a:t>head&gt;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&lt;script </a:t>
            </a:r>
            <a:r>
              <a:rPr lang="en-US" sz="1200" dirty="0" err="1">
                <a:solidFill>
                  <a:srgbClr val="3C5790"/>
                </a:solidFill>
              </a:rPr>
              <a:t>src</a:t>
            </a:r>
            <a:r>
              <a:rPr lang="en-US" sz="1200" dirty="0">
                <a:solidFill>
                  <a:srgbClr val="3C5790"/>
                </a:solidFill>
              </a:rPr>
              <a:t>="</a:t>
            </a:r>
            <a:r>
              <a:rPr lang="en-US" sz="1200" dirty="0" err="1">
                <a:solidFill>
                  <a:srgbClr val="3C5790"/>
                </a:solidFill>
              </a:rPr>
              <a:t>js</a:t>
            </a:r>
            <a:r>
              <a:rPr lang="en-US" sz="1200" dirty="0">
                <a:solidFill>
                  <a:srgbClr val="3C5790"/>
                </a:solidFill>
              </a:rPr>
              <a:t>/angular.min.js"&gt;&lt;/script&gt;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&lt;script&gt;</a:t>
            </a:r>
          </a:p>
          <a:p>
            <a:r>
              <a:rPr lang="en-US" sz="1200" dirty="0" err="1">
                <a:solidFill>
                  <a:srgbClr val="3C5790"/>
                </a:solidFill>
              </a:rPr>
              <a:t>var</a:t>
            </a:r>
            <a:r>
              <a:rPr lang="en-US" sz="1200" dirty="0">
                <a:solidFill>
                  <a:srgbClr val="3C5790"/>
                </a:solidFill>
              </a:rPr>
              <a:t> </a:t>
            </a:r>
            <a:r>
              <a:rPr lang="en-US" sz="1200" dirty="0" err="1">
                <a:solidFill>
                  <a:srgbClr val="3C5790"/>
                </a:solidFill>
              </a:rPr>
              <a:t>someData</a:t>
            </a:r>
            <a:r>
              <a:rPr lang="en-US" sz="1200" dirty="0">
                <a:solidFill>
                  <a:srgbClr val="3C5790"/>
                </a:solidFill>
              </a:rPr>
              <a:t> = {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firstName</a:t>
            </a:r>
            <a:r>
              <a:rPr lang="en-US" sz="1200" dirty="0" smtClean="0">
                <a:solidFill>
                  <a:srgbClr val="3C5790"/>
                </a:solidFill>
              </a:rPr>
              <a:t>: 'JENNA',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surname: 'GRANT',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dateJoined</a:t>
            </a:r>
            <a:r>
              <a:rPr lang="en-US" sz="1200" dirty="0" smtClean="0">
                <a:solidFill>
                  <a:srgbClr val="3C5790"/>
                </a:solidFill>
              </a:rPr>
              <a:t>: new Date(2010, 2, 23),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consumption: 123.659855,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plan: 'super-basic-plan'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};</a:t>
            </a:r>
            <a:endParaRPr lang="en-US" sz="1200" dirty="0">
              <a:solidFill>
                <a:srgbClr val="3C5790"/>
              </a:solidFill>
            </a:endParaRPr>
          </a:p>
          <a:p>
            <a:r>
              <a:rPr lang="en-US" sz="1200" dirty="0" err="1">
                <a:solidFill>
                  <a:srgbClr val="3C5790"/>
                </a:solidFill>
              </a:rPr>
              <a:t>angular.module</a:t>
            </a:r>
            <a:r>
              <a:rPr lang="en-US" sz="1200" dirty="0">
                <a:solidFill>
                  <a:srgbClr val="3C5790"/>
                </a:solidFill>
              </a:rPr>
              <a:t>('</a:t>
            </a:r>
            <a:r>
              <a:rPr lang="en-US" sz="1200" dirty="0" err="1">
                <a:solidFill>
                  <a:srgbClr val="3C5790"/>
                </a:solidFill>
              </a:rPr>
              <a:t>myAppName</a:t>
            </a:r>
            <a:r>
              <a:rPr lang="en-US" sz="1200" dirty="0">
                <a:solidFill>
                  <a:srgbClr val="3C5790"/>
                </a:solidFill>
              </a:rPr>
              <a:t>', [])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  .controller('</a:t>
            </a:r>
            <a:r>
              <a:rPr lang="en-US" sz="1200" dirty="0" err="1">
                <a:solidFill>
                  <a:srgbClr val="3C5790"/>
                </a:solidFill>
              </a:rPr>
              <a:t>FirstCtrl</a:t>
            </a:r>
            <a:r>
              <a:rPr lang="en-US" sz="1200" dirty="0">
                <a:solidFill>
                  <a:srgbClr val="3C5790"/>
                </a:solidFill>
              </a:rPr>
              <a:t>', function($scope) {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       $</a:t>
            </a:r>
            <a:r>
              <a:rPr lang="en-US" sz="1200" dirty="0" err="1">
                <a:solidFill>
                  <a:srgbClr val="3C5790"/>
                </a:solidFill>
              </a:rPr>
              <a:t>scope.data</a:t>
            </a:r>
            <a:r>
              <a:rPr lang="en-US" sz="1200" dirty="0">
                <a:solidFill>
                  <a:srgbClr val="3C5790"/>
                </a:solidFill>
              </a:rPr>
              <a:t> = </a:t>
            </a:r>
            <a:r>
              <a:rPr lang="en-US" sz="1200" dirty="0" err="1">
                <a:solidFill>
                  <a:srgbClr val="3C5790"/>
                </a:solidFill>
              </a:rPr>
              <a:t>someData</a:t>
            </a:r>
            <a:r>
              <a:rPr lang="en-US" sz="1200" dirty="0">
                <a:solidFill>
                  <a:srgbClr val="3C5790"/>
                </a:solidFill>
              </a:rPr>
              <a:t>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  });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&lt;/script&gt;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&lt;/head&gt;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&lt;body </a:t>
            </a:r>
            <a:r>
              <a:rPr lang="en-US" sz="1200" dirty="0" err="1">
                <a:solidFill>
                  <a:srgbClr val="3C5790"/>
                </a:solidFill>
              </a:rPr>
              <a:t>ng</a:t>
            </a:r>
            <a:r>
              <a:rPr lang="en-US" sz="1200" dirty="0">
                <a:solidFill>
                  <a:srgbClr val="3C5790"/>
                </a:solidFill>
              </a:rPr>
              <a:t>-controller="</a:t>
            </a:r>
            <a:r>
              <a:rPr lang="en-US" sz="1200" dirty="0" err="1">
                <a:solidFill>
                  <a:srgbClr val="3C5790"/>
                </a:solidFill>
              </a:rPr>
              <a:t>FirstCtrl</a:t>
            </a:r>
            <a:r>
              <a:rPr lang="en-US" sz="1200" dirty="0">
                <a:solidFill>
                  <a:srgbClr val="3C5790"/>
                </a:solidFill>
              </a:rPr>
              <a:t>"&gt;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&lt;</a:t>
            </a:r>
            <a:r>
              <a:rPr lang="en-US" sz="1200" dirty="0" smtClean="0">
                <a:solidFill>
                  <a:srgbClr val="3C5790"/>
                </a:solidFill>
              </a:rPr>
              <a:t>p&gt;Consumption</a:t>
            </a:r>
            <a:r>
              <a:rPr lang="en-US" sz="1200" dirty="0">
                <a:solidFill>
                  <a:srgbClr val="3C5790"/>
                </a:solidFill>
              </a:rPr>
              <a:t>: {{</a:t>
            </a:r>
            <a:r>
              <a:rPr lang="en-US" sz="1200" dirty="0" err="1">
                <a:solidFill>
                  <a:srgbClr val="3C5790"/>
                </a:solidFill>
              </a:rPr>
              <a:t>data.consumption</a:t>
            </a:r>
            <a:r>
              <a:rPr lang="en-US" sz="1200" dirty="0">
                <a:solidFill>
                  <a:srgbClr val="3C5790"/>
                </a:solidFill>
              </a:rPr>
              <a:t> | </a:t>
            </a:r>
            <a:r>
              <a:rPr lang="en-US" sz="1200" b="1" dirty="0">
                <a:solidFill>
                  <a:srgbClr val="3C5790"/>
                </a:solidFill>
              </a:rPr>
              <a:t>number</a:t>
            </a:r>
            <a:r>
              <a:rPr lang="en-US" sz="1200" dirty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}}&lt;/</a:t>
            </a:r>
            <a:r>
              <a:rPr lang="en-US" sz="1200" dirty="0">
                <a:solidFill>
                  <a:srgbClr val="3C5790"/>
                </a:solidFill>
              </a:rPr>
              <a:t>p&gt;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&lt;/body</a:t>
            </a:r>
            <a:r>
              <a:rPr lang="en-US" sz="1200" dirty="0" smtClean="0">
                <a:solidFill>
                  <a:srgbClr val="3C5790"/>
                </a:solidFill>
              </a:rPr>
              <a:t>&gt;&lt;/</a:t>
            </a:r>
            <a:r>
              <a:rPr lang="en-US" sz="1200" dirty="0">
                <a:solidFill>
                  <a:srgbClr val="3C5790"/>
                </a:solidFill>
              </a:rPr>
              <a:t>html</a:t>
            </a:r>
            <a:r>
              <a:rPr lang="en-US" sz="1200" dirty="0" smtClean="0">
                <a:solidFill>
                  <a:srgbClr val="3C5790"/>
                </a:solidFill>
              </a:rPr>
              <a:t>&gt;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Filter</a:t>
            </a:r>
            <a:r>
              <a:rPr lang="fr-CA" dirty="0" smtClean="0">
                <a:solidFill>
                  <a:schemeClr val="bg1"/>
                </a:solidFill>
              </a:rPr>
              <a:t> and Modules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495800"/>
          </a:xfrm>
        </p:spPr>
        <p:txBody>
          <a:bodyPr/>
          <a:lstStyle/>
          <a:p>
            <a:r>
              <a:rPr lang="en-US" sz="1200" dirty="0" smtClean="0">
                <a:solidFill>
                  <a:srgbClr val="3C5790"/>
                </a:solidFill>
              </a:rPr>
              <a:t>&lt;</a:t>
            </a:r>
            <a:r>
              <a:rPr lang="en-US" sz="1200" dirty="0">
                <a:solidFill>
                  <a:srgbClr val="3C5790"/>
                </a:solidFill>
              </a:rPr>
              <a:t>html</a:t>
            </a:r>
            <a:r>
              <a:rPr lang="en-US" sz="1200" dirty="0" smtClean="0">
                <a:solidFill>
                  <a:srgbClr val="3C5790"/>
                </a:solidFill>
              </a:rPr>
              <a:t>&gt;&lt;</a:t>
            </a:r>
            <a:r>
              <a:rPr lang="en-US" sz="1200" dirty="0">
                <a:solidFill>
                  <a:srgbClr val="3C5790"/>
                </a:solidFill>
              </a:rPr>
              <a:t>head&gt;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&lt;script </a:t>
            </a:r>
            <a:r>
              <a:rPr lang="en-US" sz="1200" dirty="0" err="1">
                <a:solidFill>
                  <a:srgbClr val="3C5790"/>
                </a:solidFill>
              </a:rPr>
              <a:t>src</a:t>
            </a:r>
            <a:r>
              <a:rPr lang="en-US" sz="1200" dirty="0">
                <a:solidFill>
                  <a:srgbClr val="3C5790"/>
                </a:solidFill>
              </a:rPr>
              <a:t>="</a:t>
            </a:r>
            <a:r>
              <a:rPr lang="en-US" sz="1200" dirty="0" err="1">
                <a:solidFill>
                  <a:srgbClr val="3C5790"/>
                </a:solidFill>
              </a:rPr>
              <a:t>js</a:t>
            </a:r>
            <a:r>
              <a:rPr lang="en-US" sz="1200" dirty="0">
                <a:solidFill>
                  <a:srgbClr val="3C5790"/>
                </a:solidFill>
              </a:rPr>
              <a:t>/angular.min.js"&gt;&lt;/script&gt;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&lt;script&gt;</a:t>
            </a:r>
          </a:p>
          <a:p>
            <a:r>
              <a:rPr lang="en-US" sz="1200" dirty="0" err="1">
                <a:solidFill>
                  <a:srgbClr val="3C5790"/>
                </a:solidFill>
              </a:rPr>
              <a:t>var</a:t>
            </a:r>
            <a:r>
              <a:rPr lang="en-US" sz="1200" dirty="0">
                <a:solidFill>
                  <a:srgbClr val="3C5790"/>
                </a:solidFill>
              </a:rPr>
              <a:t> </a:t>
            </a:r>
            <a:r>
              <a:rPr lang="en-US" sz="1200" dirty="0" err="1">
                <a:solidFill>
                  <a:srgbClr val="3C5790"/>
                </a:solidFill>
              </a:rPr>
              <a:t>someData</a:t>
            </a:r>
            <a:r>
              <a:rPr lang="en-US" sz="1200" dirty="0">
                <a:solidFill>
                  <a:srgbClr val="3C5790"/>
                </a:solidFill>
              </a:rPr>
              <a:t> = {</a:t>
            </a:r>
          </a:p>
          <a:p>
            <a:r>
              <a:rPr lang="en-US" sz="1200" dirty="0">
                <a:solidFill>
                  <a:srgbClr val="3C5790"/>
                </a:solidFill>
              </a:rPr>
              <a:t>	</a:t>
            </a:r>
            <a:r>
              <a:rPr lang="en-US" sz="1200" dirty="0" err="1">
                <a:solidFill>
                  <a:srgbClr val="3C5790"/>
                </a:solidFill>
              </a:rPr>
              <a:t>monthlyUsageHistory</a:t>
            </a:r>
            <a:r>
              <a:rPr lang="en-US" sz="1200" dirty="0">
                <a:solidFill>
                  <a:srgbClr val="3C5790"/>
                </a:solidFill>
              </a:rPr>
              <a:t>:[1,2,3,4,5,6]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};</a:t>
            </a:r>
          </a:p>
          <a:p>
            <a:r>
              <a:rPr lang="en-US" sz="1200" dirty="0" err="1" smtClean="0">
                <a:solidFill>
                  <a:srgbClr val="3C5790"/>
                </a:solidFill>
              </a:rPr>
              <a:t>angular.module</a:t>
            </a:r>
            <a:r>
              <a:rPr lang="en-US" sz="1200" dirty="0">
                <a:solidFill>
                  <a:srgbClr val="3C5790"/>
                </a:solidFill>
              </a:rPr>
              <a:t>('</a:t>
            </a:r>
            <a:r>
              <a:rPr lang="en-US" sz="1200" dirty="0" err="1">
                <a:solidFill>
                  <a:srgbClr val="3C5790"/>
                </a:solidFill>
              </a:rPr>
              <a:t>myAppName</a:t>
            </a:r>
            <a:r>
              <a:rPr lang="en-US" sz="1200" dirty="0">
                <a:solidFill>
                  <a:srgbClr val="3C5790"/>
                </a:solidFill>
              </a:rPr>
              <a:t>', [])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  .controller('</a:t>
            </a:r>
            <a:r>
              <a:rPr lang="en-US" sz="1200" dirty="0" err="1">
                <a:solidFill>
                  <a:srgbClr val="3C5790"/>
                </a:solidFill>
              </a:rPr>
              <a:t>FirstCtrl</a:t>
            </a:r>
            <a:r>
              <a:rPr lang="en-US" sz="1200" dirty="0">
                <a:solidFill>
                  <a:srgbClr val="3C5790"/>
                </a:solidFill>
              </a:rPr>
              <a:t>', function($scope) {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       $</a:t>
            </a:r>
            <a:r>
              <a:rPr lang="en-US" sz="1200" dirty="0" err="1">
                <a:solidFill>
                  <a:srgbClr val="3C5790"/>
                </a:solidFill>
              </a:rPr>
              <a:t>scope.data</a:t>
            </a:r>
            <a:r>
              <a:rPr lang="en-US" sz="1200" dirty="0">
                <a:solidFill>
                  <a:srgbClr val="3C5790"/>
                </a:solidFill>
              </a:rPr>
              <a:t> = </a:t>
            </a:r>
            <a:r>
              <a:rPr lang="en-US" sz="1200" dirty="0" err="1">
                <a:solidFill>
                  <a:srgbClr val="3C5790"/>
                </a:solidFill>
              </a:rPr>
              <a:t>someData</a:t>
            </a:r>
            <a:r>
              <a:rPr lang="en-US" sz="1200" dirty="0">
                <a:solidFill>
                  <a:srgbClr val="3C5790"/>
                </a:solidFill>
              </a:rPr>
              <a:t>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  });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&lt;/script&gt;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&lt;/head&gt;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&lt;body </a:t>
            </a:r>
            <a:r>
              <a:rPr lang="en-US" sz="1200" dirty="0" err="1">
                <a:solidFill>
                  <a:srgbClr val="3C5790"/>
                </a:solidFill>
              </a:rPr>
              <a:t>ng</a:t>
            </a:r>
            <a:r>
              <a:rPr lang="en-US" sz="1200" dirty="0">
                <a:solidFill>
                  <a:srgbClr val="3C5790"/>
                </a:solidFill>
              </a:rPr>
              <a:t>-controller="</a:t>
            </a:r>
            <a:r>
              <a:rPr lang="en-US" sz="1200" dirty="0" err="1">
                <a:solidFill>
                  <a:srgbClr val="3C5790"/>
                </a:solidFill>
              </a:rPr>
              <a:t>FirstCtrl</a:t>
            </a:r>
            <a:r>
              <a:rPr lang="en-US" sz="1200" dirty="0">
                <a:solidFill>
                  <a:srgbClr val="3C5790"/>
                </a:solidFill>
              </a:rPr>
              <a:t>"&gt;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&lt;</a:t>
            </a:r>
            <a:r>
              <a:rPr lang="en-US" sz="1200" dirty="0" err="1">
                <a:solidFill>
                  <a:srgbClr val="3C5790"/>
                </a:solidFill>
              </a:rPr>
              <a:t>ul</a:t>
            </a:r>
            <a:r>
              <a:rPr lang="en-US" sz="1200" dirty="0">
                <a:solidFill>
                  <a:srgbClr val="3C5790"/>
                </a:solidFill>
              </a:rPr>
              <a:t>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&lt;li </a:t>
            </a:r>
            <a:r>
              <a:rPr lang="en-US" sz="1200" b="1" dirty="0" err="1">
                <a:solidFill>
                  <a:srgbClr val="3C5790"/>
                </a:solidFill>
              </a:rPr>
              <a:t>ng</a:t>
            </a:r>
            <a:r>
              <a:rPr lang="en-US" sz="1200" b="1" dirty="0">
                <a:solidFill>
                  <a:srgbClr val="3C5790"/>
                </a:solidFill>
              </a:rPr>
              <a:t>-repeat</a:t>
            </a:r>
            <a:r>
              <a:rPr lang="en-US" sz="1200" dirty="0">
                <a:solidFill>
                  <a:srgbClr val="3C5790"/>
                </a:solidFill>
              </a:rPr>
              <a:t>="</a:t>
            </a:r>
            <a:r>
              <a:rPr lang="en-US" sz="1200" b="1" dirty="0">
                <a:solidFill>
                  <a:srgbClr val="FF0000"/>
                </a:solidFill>
              </a:rPr>
              <a:t>gigabytes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in </a:t>
            </a:r>
            <a:r>
              <a:rPr lang="en-US" sz="1200" dirty="0" err="1" smtClean="0">
                <a:solidFill>
                  <a:srgbClr val="3C5790"/>
                </a:solidFill>
              </a:rPr>
              <a:t>data.monthlyUsageHistory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| </a:t>
            </a:r>
            <a:r>
              <a:rPr lang="en-US" sz="1200" b="1" dirty="0">
                <a:solidFill>
                  <a:srgbClr val="3C5790"/>
                </a:solidFill>
              </a:rPr>
              <a:t>limitTo:5</a:t>
            </a:r>
            <a:r>
              <a:rPr lang="en-US" sz="1200" dirty="0">
                <a:solidFill>
                  <a:srgbClr val="3C5790"/>
                </a:solidFill>
              </a:rPr>
              <a:t>"&gt;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{{ </a:t>
            </a:r>
            <a:r>
              <a:rPr lang="en-US" sz="1200" b="1" dirty="0">
                <a:solidFill>
                  <a:srgbClr val="FF0000"/>
                </a:solidFill>
              </a:rPr>
              <a:t>gigabytes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| number:3}}</a:t>
            </a:r>
          </a:p>
          <a:p>
            <a:r>
              <a:rPr lang="en-US" sz="1200" dirty="0">
                <a:solidFill>
                  <a:srgbClr val="3C5790"/>
                </a:solidFill>
              </a:rPr>
              <a:t>&lt;/li&gt;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&lt;/</a:t>
            </a:r>
            <a:r>
              <a:rPr lang="en-US" sz="1200" dirty="0" err="1">
                <a:solidFill>
                  <a:srgbClr val="3C5790"/>
                </a:solidFill>
              </a:rPr>
              <a:t>ul</a:t>
            </a:r>
            <a:r>
              <a:rPr lang="en-US" sz="1200" dirty="0" smtClean="0">
                <a:solidFill>
                  <a:srgbClr val="3C5790"/>
                </a:solidFill>
              </a:rPr>
              <a:t>&gt;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&lt;/</a:t>
            </a:r>
            <a:r>
              <a:rPr lang="en-US" sz="1200" dirty="0">
                <a:solidFill>
                  <a:srgbClr val="3C5790"/>
                </a:solidFill>
              </a:rPr>
              <a:t>body</a:t>
            </a:r>
            <a:r>
              <a:rPr lang="en-US" sz="1200" dirty="0" smtClean="0">
                <a:solidFill>
                  <a:srgbClr val="3C5790"/>
                </a:solidFill>
              </a:rPr>
              <a:t>&gt;&lt;/</a:t>
            </a:r>
            <a:r>
              <a:rPr lang="en-US" sz="1200" dirty="0">
                <a:solidFill>
                  <a:srgbClr val="3C5790"/>
                </a:solidFill>
              </a:rPr>
              <a:t>html</a:t>
            </a:r>
            <a:r>
              <a:rPr lang="en-US" sz="1200" dirty="0" smtClean="0">
                <a:solidFill>
                  <a:srgbClr val="3C5790"/>
                </a:solidFill>
              </a:rPr>
              <a:t>&gt;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Filter</a:t>
            </a:r>
            <a:r>
              <a:rPr lang="fr-CA" dirty="0" smtClean="0">
                <a:solidFill>
                  <a:schemeClr val="bg1"/>
                </a:solidFill>
              </a:rPr>
              <a:t> and Modules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49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module is a collection of controllers, directives, filters, services, and other configuration information.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default module is the module that </a:t>
            </a:r>
            <a:r>
              <a:rPr lang="en-US" sz="1400" dirty="0" err="1">
                <a:solidFill>
                  <a:srgbClr val="3C5790"/>
                </a:solidFill>
              </a:rPr>
              <a:t>AngularJS</a:t>
            </a:r>
            <a:r>
              <a:rPr lang="en-US" sz="1400" dirty="0">
                <a:solidFill>
                  <a:srgbClr val="3C5790"/>
                </a:solidFill>
              </a:rPr>
              <a:t> will use as the entry point into your application.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// Create a new module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var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myAppModule</a:t>
            </a:r>
            <a:r>
              <a:rPr lang="en-US" sz="1400" dirty="0">
                <a:solidFill>
                  <a:srgbClr val="3C5790"/>
                </a:solidFill>
              </a:rPr>
              <a:t> = </a:t>
            </a:r>
            <a:r>
              <a:rPr lang="en-US" sz="1400" dirty="0" err="1" smtClean="0">
                <a:solidFill>
                  <a:srgbClr val="3C5790"/>
                </a:solidFill>
              </a:rPr>
              <a:t>angular.module</a:t>
            </a:r>
            <a:r>
              <a:rPr lang="en-US" sz="1400" dirty="0">
                <a:solidFill>
                  <a:srgbClr val="3C5790"/>
                </a:solidFill>
              </a:rPr>
              <a:t>('</a:t>
            </a:r>
            <a:r>
              <a:rPr lang="en-US" sz="1400" dirty="0" err="1">
                <a:solidFill>
                  <a:srgbClr val="3C5790"/>
                </a:solidFill>
              </a:rPr>
              <a:t>myAppModule</a:t>
            </a:r>
            <a:r>
              <a:rPr lang="en-US" sz="1400" dirty="0">
                <a:solidFill>
                  <a:srgbClr val="3C5790"/>
                </a:solidFill>
              </a:rPr>
              <a:t>', </a:t>
            </a:r>
            <a:r>
              <a:rPr lang="en-US" sz="1400" dirty="0" smtClean="0">
                <a:solidFill>
                  <a:srgbClr val="3C5790"/>
                </a:solidFill>
              </a:rPr>
              <a:t>[]);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// configure the module with a controller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myAppModule.controller</a:t>
            </a:r>
            <a:r>
              <a:rPr lang="en-US" sz="1400" dirty="0">
                <a:solidFill>
                  <a:srgbClr val="3C5790"/>
                </a:solidFill>
              </a:rPr>
              <a:t>('</a:t>
            </a:r>
            <a:r>
              <a:rPr lang="en-US" sz="1400" dirty="0" err="1">
                <a:solidFill>
                  <a:srgbClr val="3C5790"/>
                </a:solidFill>
              </a:rPr>
              <a:t>MyFilterDemoCtrl</a:t>
            </a:r>
            <a:r>
              <a:rPr lang="en-US" sz="1400" dirty="0">
                <a:solidFill>
                  <a:srgbClr val="3C5790"/>
                </a:solidFill>
              </a:rPr>
              <a:t>', function ($scope) {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  // </a:t>
            </a:r>
            <a:r>
              <a:rPr lang="en-US" sz="1400" dirty="0">
                <a:solidFill>
                  <a:srgbClr val="3C5790"/>
                </a:solidFill>
              </a:rPr>
              <a:t>controller code would go here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});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0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Filter</a:t>
            </a:r>
            <a:r>
              <a:rPr lang="fr-CA" dirty="0" smtClean="0">
                <a:solidFill>
                  <a:schemeClr val="bg1"/>
                </a:solidFill>
              </a:rPr>
              <a:t> and Modules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create an angular module and import it in an html page for usage.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590800"/>
            <a:ext cx="4476609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971800"/>
            <a:ext cx="36766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3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Forms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AngularJS</a:t>
            </a:r>
            <a:r>
              <a:rPr lang="en-US" sz="1400" dirty="0">
                <a:solidFill>
                  <a:srgbClr val="3C5790"/>
                </a:solidFill>
              </a:rPr>
              <a:t> relies upon some relatively new, though well supported, HTML5 features when working with forms.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form element defines the form and contains input elements.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Input elements can be of type: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button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checkbox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file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hidden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image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password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radio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reset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submit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text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1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Forms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bind data in </a:t>
            </a:r>
            <a:r>
              <a:rPr lang="en-US" sz="1400" dirty="0" smtClean="0">
                <a:solidFill>
                  <a:srgbClr val="3C5790"/>
                </a:solidFill>
              </a:rPr>
              <a:t>Angular </a:t>
            </a:r>
            <a:r>
              <a:rPr lang="en-US" sz="1400" dirty="0">
                <a:solidFill>
                  <a:srgbClr val="3C5790"/>
                </a:solidFill>
              </a:rPr>
              <a:t>using the </a:t>
            </a:r>
            <a:r>
              <a:rPr lang="en-US" sz="1400" b="1" dirty="0" err="1">
                <a:solidFill>
                  <a:srgbClr val="3C5790"/>
                </a:solidFill>
              </a:rPr>
              <a:t>ng</a:t>
            </a:r>
            <a:r>
              <a:rPr lang="en-US" sz="1400" b="1" dirty="0">
                <a:solidFill>
                  <a:srgbClr val="3C5790"/>
                </a:solidFill>
              </a:rPr>
              <a:t>-model</a:t>
            </a:r>
            <a:r>
              <a:rPr lang="en-US" sz="1400" dirty="0">
                <a:solidFill>
                  <a:srgbClr val="3C5790"/>
                </a:solidFill>
              </a:rPr>
              <a:t> directive.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&lt;input type="text" name="</a:t>
            </a:r>
            <a:r>
              <a:rPr lang="en-US" sz="1400" dirty="0" err="1">
                <a:solidFill>
                  <a:srgbClr val="3C5790"/>
                </a:solidFill>
              </a:rPr>
              <a:t>firstName</a:t>
            </a:r>
            <a:r>
              <a:rPr lang="en-US" sz="1400" dirty="0">
                <a:solidFill>
                  <a:srgbClr val="3C5790"/>
                </a:solidFill>
              </a:rPr>
              <a:t>" </a:t>
            </a:r>
            <a:r>
              <a:rPr lang="en-US" sz="1400" b="1" dirty="0" err="1">
                <a:solidFill>
                  <a:srgbClr val="3C5790"/>
                </a:solidFill>
              </a:rPr>
              <a:t>ng</a:t>
            </a:r>
            <a:r>
              <a:rPr lang="en-US" sz="1400" b="1" dirty="0">
                <a:solidFill>
                  <a:srgbClr val="3C5790"/>
                </a:solidFill>
              </a:rPr>
              <a:t>-model</a:t>
            </a:r>
            <a:r>
              <a:rPr lang="en-US" sz="1400" dirty="0">
                <a:solidFill>
                  <a:srgbClr val="3C5790"/>
                </a:solidFill>
              </a:rPr>
              <a:t>="</a:t>
            </a:r>
            <a:r>
              <a:rPr lang="en-US" sz="1400" dirty="0" err="1">
                <a:solidFill>
                  <a:srgbClr val="3C5790"/>
                </a:solidFill>
              </a:rPr>
              <a:t>firstName</a:t>
            </a:r>
            <a:r>
              <a:rPr lang="en-US" sz="1400" dirty="0">
                <a:solidFill>
                  <a:srgbClr val="3C5790"/>
                </a:solidFill>
              </a:rPr>
              <a:t>"/&gt;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dirty="0">
                <a:solidFill>
                  <a:srgbClr val="3C5790"/>
                </a:solidFill>
              </a:rPr>
              <a:t>form name="</a:t>
            </a:r>
            <a:r>
              <a:rPr lang="en-US" sz="1400" dirty="0" err="1">
                <a:solidFill>
                  <a:srgbClr val="3C5790"/>
                </a:solidFill>
              </a:rPr>
              <a:t>registrationForm</a:t>
            </a:r>
            <a:r>
              <a:rPr lang="en-US" sz="1400" dirty="0">
                <a:solidFill>
                  <a:srgbClr val="3C5790"/>
                </a:solidFill>
              </a:rPr>
              <a:t>" 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err="1" smtClean="0">
                <a:solidFill>
                  <a:srgbClr val="3C5790"/>
                </a:solidFill>
              </a:rPr>
              <a:t>ng</a:t>
            </a:r>
            <a:r>
              <a:rPr lang="en-US" sz="1400" b="1" dirty="0" smtClean="0">
                <a:solidFill>
                  <a:srgbClr val="3C5790"/>
                </a:solidFill>
              </a:rPr>
              <a:t>-submit</a:t>
            </a:r>
            <a:r>
              <a:rPr lang="en-US" sz="1400" dirty="0">
                <a:solidFill>
                  <a:srgbClr val="3C5790"/>
                </a:solidFill>
              </a:rPr>
              <a:t>="</a:t>
            </a:r>
            <a:r>
              <a:rPr lang="en-US" sz="1400" dirty="0" err="1">
                <a:solidFill>
                  <a:srgbClr val="3C5790"/>
                </a:solidFill>
              </a:rPr>
              <a:t>person.register</a:t>
            </a:r>
            <a:r>
              <a:rPr lang="en-US" sz="1400" dirty="0">
                <a:solidFill>
                  <a:srgbClr val="3C5790"/>
                </a:solidFill>
              </a:rPr>
              <a:t>()"&gt;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On </a:t>
            </a:r>
            <a:r>
              <a:rPr lang="en-US" sz="1400" dirty="0">
                <a:solidFill>
                  <a:srgbClr val="3C5790"/>
                </a:solidFill>
              </a:rPr>
              <a:t>submit button the register function will be called.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$</a:t>
            </a:r>
            <a:r>
              <a:rPr lang="en-US" sz="1400" dirty="0" err="1">
                <a:solidFill>
                  <a:srgbClr val="3C5790"/>
                </a:solidFill>
              </a:rPr>
              <a:t>scope.person.register</a:t>
            </a:r>
            <a:r>
              <a:rPr lang="en-US" sz="1400" dirty="0">
                <a:solidFill>
                  <a:srgbClr val="3C5790"/>
                </a:solidFill>
              </a:rPr>
              <a:t> = function ()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&lt;!-- pending implementation --&gt;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557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Forms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need to validate the data that users enter into our forms.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Validation can and should be done on the server, and that server-side processes are usually capable of handling much </a:t>
            </a:r>
            <a:r>
              <a:rPr lang="en-US" sz="1400" dirty="0" smtClean="0">
                <a:solidFill>
                  <a:srgbClr val="3C5790"/>
                </a:solidFill>
              </a:rPr>
              <a:t>more complex </a:t>
            </a:r>
            <a:r>
              <a:rPr lang="en-US" sz="1400" dirty="0">
                <a:solidFill>
                  <a:srgbClr val="3C5790"/>
                </a:solidFill>
              </a:rPr>
              <a:t>validation rules, we still have to perform first-line-of-defense validation in the web browser.</a:t>
            </a:r>
          </a:p>
          <a:p>
            <a:pPr marL="0" indent="0">
              <a:buNone/>
            </a:pP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3276600"/>
            <a:ext cx="63436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8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Services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Service encapsulates business </a:t>
            </a:r>
            <a:r>
              <a:rPr lang="en-US" sz="1400" dirty="0" smtClean="0">
                <a:solidFill>
                  <a:srgbClr val="3C5790"/>
                </a:solidFill>
              </a:rPr>
              <a:t>logic, it's </a:t>
            </a:r>
            <a:r>
              <a:rPr lang="en-US" sz="1400" dirty="0">
                <a:solidFill>
                  <a:srgbClr val="3C5790"/>
                </a:solidFill>
              </a:rPr>
              <a:t>a worker object.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Services are often </a:t>
            </a:r>
            <a:r>
              <a:rPr lang="en-US" sz="1400" dirty="0" smtClean="0">
                <a:solidFill>
                  <a:srgbClr val="3C5790"/>
                </a:solidFill>
              </a:rPr>
              <a:t>stateless.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Services aren't necessarily over-the wire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Services are reusable, easy to maintain.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SRP(Single Responsibility principles).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Services can be </a:t>
            </a:r>
            <a:r>
              <a:rPr lang="en-US" sz="1400" dirty="0" smtClean="0">
                <a:solidFill>
                  <a:srgbClr val="3C5790"/>
                </a:solidFill>
              </a:rPr>
              <a:t>injected (in </a:t>
            </a:r>
            <a:r>
              <a:rPr lang="en-US" sz="1400" dirty="0" err="1" smtClean="0">
                <a:solidFill>
                  <a:srgbClr val="3C5790"/>
                </a:solidFill>
              </a:rPr>
              <a:t>controllers,filters</a:t>
            </a:r>
            <a:r>
              <a:rPr lang="en-US" sz="1400" dirty="0" smtClean="0">
                <a:solidFill>
                  <a:srgbClr val="3C5790"/>
                </a:solidFill>
              </a:rPr>
              <a:t>).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Services are easy to test.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Services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$window service is essentially a reference to the browser’s window object.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$location Service is based on </a:t>
            </a:r>
            <a:r>
              <a:rPr lang="en-US" sz="1400" dirty="0" err="1">
                <a:solidFill>
                  <a:srgbClr val="3C5790"/>
                </a:solidFill>
              </a:rPr>
              <a:t>window.location</a:t>
            </a:r>
            <a:r>
              <a:rPr lang="en-US" sz="1400" dirty="0">
                <a:solidFill>
                  <a:srgbClr val="3C5790"/>
                </a:solidFill>
              </a:rPr>
              <a:t> object.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$document Service refers to the </a:t>
            </a:r>
            <a:r>
              <a:rPr lang="en-US" sz="1400" dirty="0" err="1">
                <a:solidFill>
                  <a:srgbClr val="3C5790"/>
                </a:solidFill>
              </a:rPr>
              <a:t>window.document</a:t>
            </a:r>
            <a:r>
              <a:rPr lang="en-US" sz="1400" dirty="0">
                <a:solidFill>
                  <a:srgbClr val="3C5790"/>
                </a:solidFill>
              </a:rPr>
              <a:t> object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$resource service  is similar to $http, but is for REST calls.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$compile </a:t>
            </a:r>
            <a:r>
              <a:rPr lang="en-US" sz="1400" dirty="0">
                <a:solidFill>
                  <a:srgbClr val="3C5790"/>
                </a:solidFill>
              </a:rPr>
              <a:t>service </a:t>
            </a:r>
            <a:r>
              <a:rPr lang="en-US" sz="1400" dirty="0" smtClean="0">
                <a:solidFill>
                  <a:srgbClr val="3C5790"/>
                </a:solidFill>
              </a:rPr>
              <a:t>used internally by </a:t>
            </a:r>
            <a:r>
              <a:rPr lang="en-US" sz="1400" dirty="0" err="1" smtClean="0">
                <a:solidFill>
                  <a:srgbClr val="3C5790"/>
                </a:solidFill>
              </a:rPr>
              <a:t>AngularJs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$parse service  similar to </a:t>
            </a:r>
            <a:r>
              <a:rPr lang="en-US" sz="1400" dirty="0" smtClean="0">
                <a:solidFill>
                  <a:srgbClr val="3C5790"/>
                </a:solidFill>
              </a:rPr>
              <a:t>$compiler service.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1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Services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smtClean="0">
                <a:solidFill>
                  <a:srgbClr val="3C5790"/>
                </a:solidFill>
              </a:rPr>
              <a:t>$</a:t>
            </a:r>
            <a:r>
              <a:rPr lang="en-US" sz="1400" dirty="0" err="1" smtClean="0">
                <a:solidFill>
                  <a:srgbClr val="3C5790"/>
                </a:solidFill>
              </a:rPr>
              <a:t>cacheFactory</a:t>
            </a:r>
            <a:r>
              <a:rPr lang="en-US" sz="1400" dirty="0" smtClean="0">
                <a:solidFill>
                  <a:srgbClr val="3C5790"/>
                </a:solidFill>
              </a:rPr>
              <a:t> service used for caching features.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smtClean="0">
                <a:solidFill>
                  <a:srgbClr val="3C5790"/>
                </a:solidFill>
              </a:rPr>
              <a:t>$</a:t>
            </a:r>
            <a:r>
              <a:rPr lang="en-US" sz="1400" dirty="0" err="1" smtClean="0">
                <a:solidFill>
                  <a:srgbClr val="3C5790"/>
                </a:solidFill>
              </a:rPr>
              <a:t>anchorScroll</a:t>
            </a:r>
            <a:r>
              <a:rPr lang="en-US" sz="1400" dirty="0" smtClean="0">
                <a:solidFill>
                  <a:srgbClr val="3C5790"/>
                </a:solidFill>
              </a:rPr>
              <a:t>  service is used to scrolling(, using anchors).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$local service used for localization </a:t>
            </a:r>
            <a:r>
              <a:rPr lang="en-US" sz="1400" dirty="0" err="1" smtClean="0">
                <a:solidFill>
                  <a:srgbClr val="3C5790"/>
                </a:solidFill>
              </a:rPr>
              <a:t>date,time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$timeout service to launch timeouts.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$filter service has access to custom filters.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$</a:t>
            </a:r>
            <a:r>
              <a:rPr lang="en-US" sz="1400" dirty="0" err="1" smtClean="0">
                <a:solidFill>
                  <a:srgbClr val="3C5790"/>
                </a:solidFill>
              </a:rPr>
              <a:t>cookieStore</a:t>
            </a:r>
            <a:r>
              <a:rPr lang="en-US" sz="1400" dirty="0" smtClean="0">
                <a:solidFill>
                  <a:srgbClr val="3C5790"/>
                </a:solidFill>
              </a:rPr>
              <a:t> service used for cookies.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smtClean="0">
                <a:solidFill>
                  <a:srgbClr val="3C5790"/>
                </a:solidFill>
              </a:rPr>
              <a:t>$</a:t>
            </a:r>
            <a:r>
              <a:rPr lang="en-US" sz="1400" dirty="0" err="1" smtClean="0">
                <a:solidFill>
                  <a:srgbClr val="3C5790"/>
                </a:solidFill>
              </a:rPr>
              <a:t>exceptionHandler</a:t>
            </a:r>
            <a:r>
              <a:rPr lang="en-US" sz="1400" dirty="0" smtClean="0">
                <a:solidFill>
                  <a:srgbClr val="3C5790"/>
                </a:solidFill>
              </a:rPr>
              <a:t> service used for error handling.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3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AngularJS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AngularJS</a:t>
            </a:r>
            <a:r>
              <a:rPr lang="en-US" sz="1500" dirty="0">
                <a:solidFill>
                  <a:srgbClr val="3C5790"/>
                </a:solidFill>
              </a:rPr>
              <a:t> is an </a:t>
            </a:r>
            <a:r>
              <a:rPr lang="en-US" sz="1500" dirty="0" smtClean="0">
                <a:solidFill>
                  <a:srgbClr val="3C5790"/>
                </a:solidFill>
              </a:rPr>
              <a:t>JS open-source </a:t>
            </a:r>
            <a:r>
              <a:rPr lang="en-US" sz="1500" dirty="0">
                <a:solidFill>
                  <a:srgbClr val="3C5790"/>
                </a:solidFill>
              </a:rPr>
              <a:t>web application framework maintained by </a:t>
            </a:r>
            <a:r>
              <a:rPr lang="en-US" sz="1500" dirty="0" smtClean="0">
                <a:solidFill>
                  <a:srgbClr val="3C5790"/>
                </a:solidFill>
              </a:rPr>
              <a:t>Google.</a:t>
            </a:r>
            <a:endParaRPr lang="en-US" sz="1500" dirty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Provides a framework for client-side model–view–controller (MVC) architecture along with components commonly used in rich Internet applications.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AngularJS</a:t>
            </a:r>
            <a:r>
              <a:rPr lang="en-US" sz="1500" dirty="0">
                <a:solidFill>
                  <a:srgbClr val="3C5790"/>
                </a:solidFill>
              </a:rPr>
              <a:t> de-emphasizes DOM manipulation with the goal of improving testability and performance.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Services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05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Angular services provide a mechanism for keeping data around for the lifetime of an application and for communicating across controllers in a consistent manner.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err="1" smtClean="0">
                <a:solidFill>
                  <a:srgbClr val="3C5790"/>
                </a:solidFill>
              </a:rPr>
              <a:t>myAppName.factory</a:t>
            </a:r>
            <a:r>
              <a:rPr lang="en-US" sz="1400" dirty="0">
                <a:solidFill>
                  <a:srgbClr val="3C5790"/>
                </a:solidFill>
              </a:rPr>
              <a:t>('</a:t>
            </a:r>
            <a:r>
              <a:rPr lang="en-US" sz="1400" b="1" dirty="0" err="1">
                <a:solidFill>
                  <a:srgbClr val="3C5790"/>
                </a:solidFill>
              </a:rPr>
              <a:t>dateTimeService</a:t>
            </a:r>
            <a:r>
              <a:rPr lang="en-US" sz="1400" dirty="0">
                <a:solidFill>
                  <a:srgbClr val="3C5790"/>
                </a:solidFill>
              </a:rPr>
              <a:t>', function () {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var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dateTimeSvc</a:t>
            </a:r>
            <a:r>
              <a:rPr lang="en-US" sz="1400" dirty="0">
                <a:solidFill>
                  <a:srgbClr val="3C5790"/>
                </a:solidFill>
              </a:rPr>
              <a:t> = {};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dateTimeSvc.getDate</a:t>
            </a:r>
            <a:r>
              <a:rPr lang="en-US" sz="1400" dirty="0">
                <a:solidFill>
                  <a:srgbClr val="3C5790"/>
                </a:solidFill>
              </a:rPr>
              <a:t> = function ()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return new Date().</a:t>
            </a:r>
            <a:r>
              <a:rPr lang="en-US" sz="1400" dirty="0" err="1">
                <a:solidFill>
                  <a:srgbClr val="3C5790"/>
                </a:solidFill>
              </a:rPr>
              <a:t>toDateString</a:t>
            </a:r>
            <a:r>
              <a:rPr lang="en-US" sz="1400" dirty="0">
                <a:solidFill>
                  <a:srgbClr val="3C5790"/>
                </a:solidFill>
              </a:rPr>
              <a:t>();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dateTimeSvc.getTime</a:t>
            </a:r>
            <a:r>
              <a:rPr lang="en-US" sz="1400" dirty="0">
                <a:solidFill>
                  <a:srgbClr val="3C5790"/>
                </a:solidFill>
              </a:rPr>
              <a:t> = function ()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return new Date().</a:t>
            </a:r>
            <a:r>
              <a:rPr lang="en-US" sz="1400" dirty="0" err="1">
                <a:solidFill>
                  <a:srgbClr val="3C5790"/>
                </a:solidFill>
              </a:rPr>
              <a:t>toTimeString</a:t>
            </a:r>
            <a:r>
              <a:rPr lang="en-US" sz="1400" dirty="0">
                <a:solidFill>
                  <a:srgbClr val="3C5790"/>
                </a:solidFill>
              </a:rPr>
              <a:t>();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return </a:t>
            </a:r>
            <a:r>
              <a:rPr lang="en-US" sz="1400" dirty="0" err="1">
                <a:solidFill>
                  <a:srgbClr val="3C5790"/>
                </a:solidFill>
              </a:rPr>
              <a:t>dateTimeSvc</a:t>
            </a:r>
            <a:r>
              <a:rPr lang="en-US" sz="1400" dirty="0">
                <a:solidFill>
                  <a:srgbClr val="3C5790"/>
                </a:solidFill>
              </a:rPr>
              <a:t>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});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30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Services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$http service can be use to simulate the </a:t>
            </a:r>
            <a:r>
              <a:rPr lang="en-US" sz="1400" dirty="0" err="1">
                <a:solidFill>
                  <a:srgbClr val="3C5790"/>
                </a:solidFill>
              </a:rPr>
              <a:t>XMLHttpRequest</a:t>
            </a:r>
            <a:r>
              <a:rPr lang="en-US" sz="1400" dirty="0">
                <a:solidFill>
                  <a:srgbClr val="3C5790"/>
                </a:solidFill>
              </a:rPr>
              <a:t> object, for communicating with servers. 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Ajax is a technique for communicating asynchronously with servers.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2819400"/>
            <a:ext cx="69056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79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Routing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1336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AngularJS</a:t>
            </a:r>
            <a:r>
              <a:rPr lang="en-US" sz="1400" dirty="0">
                <a:solidFill>
                  <a:srgbClr val="3C5790"/>
                </a:solidFill>
              </a:rPr>
              <a:t> excels when it comes to the creation of single-page applications(SPAs).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an SPA: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- we can provide a much more responsive user experience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- decrease the load on our web </a:t>
            </a:r>
            <a:r>
              <a:rPr lang="en-US" sz="1400" dirty="0" smtClean="0">
                <a:solidFill>
                  <a:srgbClr val="3C5790"/>
                </a:solidFill>
              </a:rPr>
              <a:t>servers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9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Routing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As the Angular routing system is defined within an optional module called </a:t>
            </a:r>
            <a:r>
              <a:rPr lang="en-US" sz="1400" b="1" dirty="0" err="1">
                <a:solidFill>
                  <a:srgbClr val="3C5790"/>
                </a:solidFill>
              </a:rPr>
              <a:t>ngRoute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34480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94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Routing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93497"/>
            <a:ext cx="4572000" cy="51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6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Routing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28825"/>
            <a:ext cx="68865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7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Testing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Karma 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testing </a:t>
            </a:r>
            <a:r>
              <a:rPr lang="en-US" sz="1400" dirty="0">
                <a:solidFill>
                  <a:srgbClr val="3C5790"/>
                </a:solidFill>
              </a:rPr>
              <a:t>automation tool, former name as "</a:t>
            </a:r>
            <a:r>
              <a:rPr lang="en-US" sz="1400" dirty="0" err="1">
                <a:solidFill>
                  <a:srgbClr val="3C5790"/>
                </a:solidFill>
              </a:rPr>
              <a:t>Testacular</a:t>
            </a:r>
            <a:r>
              <a:rPr lang="en-US" sz="1400" dirty="0">
                <a:solidFill>
                  <a:srgbClr val="3C5790"/>
                </a:solidFill>
              </a:rPr>
              <a:t>"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independent </a:t>
            </a:r>
            <a:r>
              <a:rPr lang="en-US" sz="1400" dirty="0">
                <a:solidFill>
                  <a:srgbClr val="3C5790"/>
                </a:solidFill>
              </a:rPr>
              <a:t>of Angular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very </a:t>
            </a:r>
            <a:r>
              <a:rPr lang="en-US" sz="1400" dirty="0">
                <a:solidFill>
                  <a:srgbClr val="3C5790"/>
                </a:solidFill>
              </a:rPr>
              <a:t>fast, specially when using Chrome.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Karma can be installed using </a:t>
            </a:r>
            <a:r>
              <a:rPr lang="en-US" sz="1400" dirty="0" err="1">
                <a:solidFill>
                  <a:srgbClr val="3C5790"/>
                </a:solidFill>
              </a:rPr>
              <a:t>npm</a:t>
            </a:r>
            <a:r>
              <a:rPr lang="en-US" sz="1400" dirty="0">
                <a:solidFill>
                  <a:srgbClr val="3C5790"/>
                </a:solidFill>
              </a:rPr>
              <a:t>(node </a:t>
            </a:r>
            <a:r>
              <a:rPr lang="en-US" sz="1400" dirty="0" err="1">
                <a:solidFill>
                  <a:srgbClr val="3C5790"/>
                </a:solidFill>
              </a:rPr>
              <a:t>js</a:t>
            </a:r>
            <a:r>
              <a:rPr lang="en-US" sz="1400" dirty="0">
                <a:solidFill>
                  <a:srgbClr val="3C5790"/>
                </a:solidFill>
              </a:rPr>
              <a:t> package manager);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1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Testing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 order to install </a:t>
            </a:r>
            <a:r>
              <a:rPr lang="en-US" sz="1400" dirty="0" err="1" smtClean="0">
                <a:solidFill>
                  <a:srgbClr val="3C5790"/>
                </a:solidFill>
              </a:rPr>
              <a:t>deps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  <a:r>
              <a:rPr lang="en-US" sz="1400" dirty="0" err="1" smtClean="0">
                <a:solidFill>
                  <a:srgbClr val="3C5790"/>
                </a:solidFill>
              </a:rPr>
              <a:t>npm</a:t>
            </a:r>
            <a:r>
              <a:rPr lang="en-US" sz="1400" dirty="0" smtClean="0">
                <a:solidFill>
                  <a:srgbClr val="3C5790"/>
                </a:solidFill>
              </a:rPr>
              <a:t> instal</a:t>
            </a:r>
            <a:r>
              <a:rPr lang="en-US" sz="1400" dirty="0" smtClean="0">
                <a:solidFill>
                  <a:srgbClr val="3C5790"/>
                </a:solidFill>
              </a:rPr>
              <a:t>l –g karma karma-chrome-launcher karma-jasmine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8534400" cy="174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2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Testing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0" y="2057400"/>
            <a:ext cx="2895600" cy="2667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 order to start testing use </a:t>
            </a:r>
            <a:r>
              <a:rPr lang="en-US" sz="1400" b="1" dirty="0" smtClean="0">
                <a:solidFill>
                  <a:srgbClr val="3C5790"/>
                </a:solidFill>
              </a:rPr>
              <a:t>karma start </a:t>
            </a:r>
            <a:r>
              <a:rPr lang="en-US" sz="1400" b="1" dirty="0" err="1" smtClean="0">
                <a:solidFill>
                  <a:srgbClr val="3C5790"/>
                </a:solidFill>
              </a:rPr>
              <a:t>karma.conf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Karma will open the browser and start testing the files.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661" y="1676400"/>
            <a:ext cx="2894339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8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Angular is developed by Google.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Angular has lots of features, extensions.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Angular it’s comprehensive.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Goals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decouple DOM manipulation from application logic.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decouple the client side of an application from the server side.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provides structure for the building an application: from designing the UI, through writing the business logic, to testing.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</a:t>
            </a:r>
            <a:r>
              <a:rPr lang="en-US" sz="1600" dirty="0" smtClean="0">
                <a:solidFill>
                  <a:schemeClr val="bg1"/>
                </a:solidFill>
              </a:rPr>
              <a:t>en.wikipedia.org/wiki/AngularJS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Apress</a:t>
            </a:r>
            <a:r>
              <a:rPr lang="en-US" sz="1600" dirty="0" smtClean="0">
                <a:solidFill>
                  <a:schemeClr val="bg1"/>
                </a:solidFill>
              </a:rPr>
              <a:t> – Beginning </a:t>
            </a:r>
            <a:r>
              <a:rPr lang="en-US" sz="1600" dirty="0" err="1" smtClean="0">
                <a:solidFill>
                  <a:schemeClr val="bg1"/>
                </a:solidFill>
              </a:rPr>
              <a:t>AngularJS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Pluralsight</a:t>
            </a:r>
            <a:r>
              <a:rPr lang="en-US" sz="1600" dirty="0" smtClean="0">
                <a:solidFill>
                  <a:schemeClr val="bg1"/>
                </a:solidFill>
              </a:rPr>
              <a:t> - </a:t>
            </a:r>
            <a:r>
              <a:rPr lang="en-US" sz="1600" dirty="0" err="1" smtClean="0">
                <a:solidFill>
                  <a:schemeClr val="bg1"/>
                </a:solidFill>
              </a:rPr>
              <a:t>AngularJS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Fundamentals by Eames, Cooper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View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presentation of data in a particular format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b="1" dirty="0" smtClean="0">
                <a:solidFill>
                  <a:srgbClr val="3C5790"/>
                </a:solidFill>
              </a:rPr>
              <a:t>Model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responsible for managing application data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b="1" dirty="0" smtClean="0">
                <a:solidFill>
                  <a:srgbClr val="3C5790"/>
                </a:solidFill>
              </a:rPr>
              <a:t>Controller</a:t>
            </a:r>
            <a:r>
              <a:rPr lang="en-US" sz="1400" dirty="0" smtClean="0">
                <a:solidFill>
                  <a:srgbClr val="3C5790"/>
                </a:solidFill>
              </a:rPr>
              <a:t> 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 responds to user input and performs interactions on the data model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19400"/>
            <a:ext cx="40290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6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AngularJS</a:t>
            </a:r>
            <a:r>
              <a:rPr lang="en-US" sz="1400" b="1" dirty="0" smtClean="0">
                <a:solidFill>
                  <a:srgbClr val="3C5790"/>
                </a:solidFill>
              </a:rPr>
              <a:t> components: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Controllers </a:t>
            </a:r>
            <a:r>
              <a:rPr lang="en-US" sz="1400" b="1" dirty="0">
                <a:solidFill>
                  <a:srgbClr val="3C5790"/>
                </a:solidFill>
              </a:rPr>
              <a:t>- </a:t>
            </a:r>
            <a:r>
              <a:rPr lang="en-US" sz="1400" dirty="0">
                <a:solidFill>
                  <a:srgbClr val="3C5790"/>
                </a:solidFill>
              </a:rPr>
              <a:t>essential component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View/Directives - </a:t>
            </a:r>
            <a:r>
              <a:rPr lang="en-US" sz="1400" dirty="0">
                <a:solidFill>
                  <a:srgbClr val="3C5790"/>
                </a:solidFill>
              </a:rPr>
              <a:t>communicate with user interaction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Services - </a:t>
            </a:r>
            <a:r>
              <a:rPr lang="en-US" sz="1400" dirty="0">
                <a:solidFill>
                  <a:srgbClr val="3C5790"/>
                </a:solidFill>
              </a:rPr>
              <a:t>contain real business logic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11" y="3581400"/>
            <a:ext cx="5994689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0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AngularJS</a:t>
            </a:r>
            <a:r>
              <a:rPr lang="en-US" sz="1400" dirty="0" smtClean="0">
                <a:solidFill>
                  <a:srgbClr val="3C5790"/>
                </a:solidFill>
              </a:rPr>
              <a:t> features: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Two way bindings </a:t>
            </a:r>
            <a:r>
              <a:rPr lang="en-US" sz="1400" b="1" dirty="0" smtClean="0">
                <a:solidFill>
                  <a:srgbClr val="3C5790"/>
                </a:solidFill>
              </a:rPr>
              <a:t>– merging data between Model and HTML elements</a:t>
            </a:r>
            <a:endParaRPr lang="en-US" sz="1400" b="1" dirty="0">
              <a:solidFill>
                <a:srgbClr val="3C5790"/>
              </a:solidFill>
            </a:endParaRP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Dirty checking - allows Angular to watch for variables that may or may not exist.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Dependency Injection </a:t>
            </a:r>
            <a:r>
              <a:rPr lang="en-US" sz="1400" b="1" dirty="0" smtClean="0">
                <a:solidFill>
                  <a:srgbClr val="3C5790"/>
                </a:solidFill>
              </a:rPr>
              <a:t>– resolves and injects dependencies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Directives – for writing templates in HTML</a:t>
            </a:r>
          </a:p>
        </p:txBody>
      </p:sp>
    </p:spTree>
    <p:extLst>
      <p:ext uri="{BB962C8B-B14F-4D97-AF65-F5344CB8AC3E}">
        <p14:creationId xmlns:p14="http://schemas.microsoft.com/office/powerpoint/2010/main" val="2210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HTML code that tells Angular we want our page to be dynamically controlled is 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&lt;html </a:t>
            </a:r>
            <a:r>
              <a:rPr lang="en-US" sz="1400" b="1" dirty="0" err="1">
                <a:solidFill>
                  <a:srgbClr val="3C5790"/>
                </a:solidFill>
              </a:rPr>
              <a:t>ng</a:t>
            </a:r>
            <a:r>
              <a:rPr lang="en-US" sz="1400" b="1" dirty="0">
                <a:solidFill>
                  <a:srgbClr val="3C5790"/>
                </a:solidFill>
              </a:rPr>
              <a:t>-app="</a:t>
            </a:r>
            <a:r>
              <a:rPr lang="en-US" sz="1400" b="1" dirty="0" err="1">
                <a:solidFill>
                  <a:srgbClr val="3C5790"/>
                </a:solidFill>
              </a:rPr>
              <a:t>myApp</a:t>
            </a:r>
            <a:r>
              <a:rPr lang="en-US" sz="1400" b="1" dirty="0">
                <a:solidFill>
                  <a:srgbClr val="3C5790"/>
                </a:solidFill>
              </a:rPr>
              <a:t>"&gt;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&lt;head&gt;&lt;/head&gt;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&lt;body&gt;&lt;/body&gt;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&lt;/html</a:t>
            </a:r>
            <a:r>
              <a:rPr lang="en-US" sz="1400" b="1" dirty="0" smtClean="0">
                <a:solidFill>
                  <a:srgbClr val="3C5790"/>
                </a:solidFill>
              </a:rPr>
              <a:t>&gt;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The tasks performed by the </a:t>
            </a:r>
            <a:r>
              <a:rPr lang="en-US" sz="1400" dirty="0" err="1" smtClean="0">
                <a:solidFill>
                  <a:srgbClr val="3C5790"/>
                </a:solidFill>
              </a:rPr>
              <a:t>bootstrapper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occur in three phases after the DOM has been loaded: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Creation </a:t>
            </a:r>
            <a:r>
              <a:rPr lang="en-US" sz="1200" dirty="0">
                <a:solidFill>
                  <a:srgbClr val="3C5790"/>
                </a:solidFill>
              </a:rPr>
              <a:t>of a new Injector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Compilation </a:t>
            </a:r>
            <a:r>
              <a:rPr lang="en-US" sz="1200" dirty="0">
                <a:solidFill>
                  <a:srgbClr val="3C5790"/>
                </a:solidFill>
              </a:rPr>
              <a:t>of the directives that decorate the DOM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Linking </a:t>
            </a:r>
            <a:r>
              <a:rPr lang="en-US" sz="1200" dirty="0">
                <a:solidFill>
                  <a:srgbClr val="3C5790"/>
                </a:solidFill>
              </a:rPr>
              <a:t>of all directives to scope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 err="1">
                <a:solidFill>
                  <a:srgbClr val="3C5790"/>
                </a:solidFill>
              </a:rPr>
              <a:t>AngularJS</a:t>
            </a:r>
            <a:r>
              <a:rPr lang="en-US" sz="1400" dirty="0">
                <a:solidFill>
                  <a:srgbClr val="3C5790"/>
                </a:solidFill>
              </a:rPr>
              <a:t> directives allow the developer to specify custom and reusable HTML-like elements and attributes that define data bindings and the behavior of presentation components.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8698</TotalTime>
  <Words>1751</Words>
  <Application>Microsoft Office PowerPoint</Application>
  <PresentationFormat>On-screen Show (4:3)</PresentationFormat>
  <Paragraphs>273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143</vt:lpstr>
      <vt:lpstr>AngularJS</vt:lpstr>
      <vt:lpstr>Contents</vt:lpstr>
      <vt:lpstr>What is AngularJS?</vt:lpstr>
      <vt:lpstr>Goals</vt:lpstr>
      <vt:lpstr>Architecture</vt:lpstr>
      <vt:lpstr>Architecture (cont.)</vt:lpstr>
      <vt:lpstr>Features</vt:lpstr>
      <vt:lpstr>Core</vt:lpstr>
      <vt:lpstr>Core (cont.)</vt:lpstr>
      <vt:lpstr>Core (cont.)</vt:lpstr>
      <vt:lpstr>Directives</vt:lpstr>
      <vt:lpstr>Directives (cont.)</vt:lpstr>
      <vt:lpstr>Directives (cont.)</vt:lpstr>
      <vt:lpstr>Directives (cont.)</vt:lpstr>
      <vt:lpstr>Directives (cont.)</vt:lpstr>
      <vt:lpstr>Directives (cont.)</vt:lpstr>
      <vt:lpstr>Directives (cont.)</vt:lpstr>
      <vt:lpstr>Directives (cont.)</vt:lpstr>
      <vt:lpstr>Filter and Modules</vt:lpstr>
      <vt:lpstr>Filter and Modules (cont.)</vt:lpstr>
      <vt:lpstr>Filter and Modules (cont.)</vt:lpstr>
      <vt:lpstr>Filter and Modules (cont.)</vt:lpstr>
      <vt:lpstr>Filter and Modules (cont.)</vt:lpstr>
      <vt:lpstr>Forms</vt:lpstr>
      <vt:lpstr>Forms (cont.)</vt:lpstr>
      <vt:lpstr>Forms (cont.)</vt:lpstr>
      <vt:lpstr>Services</vt:lpstr>
      <vt:lpstr>Services (cont.)</vt:lpstr>
      <vt:lpstr>Services (cont.)</vt:lpstr>
      <vt:lpstr>Services (cont.)</vt:lpstr>
      <vt:lpstr>Services (cont.)</vt:lpstr>
      <vt:lpstr>Routing</vt:lpstr>
      <vt:lpstr>Routing (cont.)</vt:lpstr>
      <vt:lpstr>Routing (cont.)</vt:lpstr>
      <vt:lpstr>Routing (cont.)</vt:lpstr>
      <vt:lpstr>Testing</vt:lpstr>
      <vt:lpstr>Testing (cont.)</vt:lpstr>
      <vt:lpstr>Testing (cont.)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1015</cp:revision>
  <dcterms:created xsi:type="dcterms:W3CDTF">2012-04-12T06:19:17Z</dcterms:created>
  <dcterms:modified xsi:type="dcterms:W3CDTF">2015-05-30T17:29:34Z</dcterms:modified>
</cp:coreProperties>
</file>