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91" r:id="rId5"/>
    <p:sldId id="372" r:id="rId6"/>
    <p:sldId id="415" r:id="rId7"/>
    <p:sldId id="411" r:id="rId8"/>
    <p:sldId id="392" r:id="rId9"/>
    <p:sldId id="420" r:id="rId10"/>
    <p:sldId id="419" r:id="rId11"/>
    <p:sldId id="383" r:id="rId12"/>
    <p:sldId id="414" r:id="rId13"/>
    <p:sldId id="416" r:id="rId14"/>
    <p:sldId id="418" r:id="rId15"/>
    <p:sldId id="422" r:id="rId16"/>
    <p:sldId id="424" r:id="rId17"/>
    <p:sldId id="440" r:id="rId18"/>
    <p:sldId id="441" r:id="rId19"/>
    <p:sldId id="423" r:id="rId20"/>
    <p:sldId id="443" r:id="rId21"/>
    <p:sldId id="444" r:id="rId22"/>
    <p:sldId id="445" r:id="rId23"/>
    <p:sldId id="446" r:id="rId24"/>
    <p:sldId id="448" r:id="rId25"/>
    <p:sldId id="447" r:id="rId26"/>
    <p:sldId id="450" r:id="rId27"/>
    <p:sldId id="449" r:id="rId28"/>
    <p:sldId id="452" r:id="rId29"/>
    <p:sldId id="451" r:id="rId30"/>
    <p:sldId id="425" r:id="rId31"/>
    <p:sldId id="426" r:id="rId32"/>
    <p:sldId id="439" r:id="rId33"/>
    <p:sldId id="438" r:id="rId34"/>
    <p:sldId id="429" r:id="rId35"/>
    <p:sldId id="428" r:id="rId36"/>
    <p:sldId id="427" r:id="rId37"/>
    <p:sldId id="430" r:id="rId38"/>
    <p:sldId id="431" r:id="rId39"/>
    <p:sldId id="421" r:id="rId40"/>
    <p:sldId id="417" r:id="rId41"/>
    <p:sldId id="432" r:id="rId42"/>
    <p:sldId id="433" r:id="rId43"/>
    <p:sldId id="434" r:id="rId44"/>
    <p:sldId id="435" r:id="rId45"/>
    <p:sldId id="406" r:id="rId46"/>
    <p:sldId id="408" r:id="rId47"/>
    <p:sldId id="409" r:id="rId48"/>
    <p:sldId id="300" r:id="rId49"/>
    <p:sldId id="412" r:id="rId50"/>
    <p:sldId id="410" r:id="rId51"/>
    <p:sldId id="259" r:id="rId52"/>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94660"/>
  </p:normalViewPr>
  <p:slideViewPr>
    <p:cSldViewPr>
      <p:cViewPr>
        <p:scale>
          <a:sx n="66" d="100"/>
          <a:sy n="66" d="100"/>
        </p:scale>
        <p:origin x="1268" y="-2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05/02/2024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05/02/2024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05/02/2024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05/02/2024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05/02/2024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05/02/2024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05/02/2024</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05/02/2024</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05/02/2024</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05/02/2024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05/02/2024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05/02/2024</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atatracker.ietf.org/doc/html/rfc9002"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iana.org/go/rfc9221"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datatracker.ietf.org/doc/draft-ietf-quic-multipath/05/" TargetMode="External"/><Relationship Id="rId5" Type="http://schemas.openxmlformats.org/officeDocument/2006/relationships/hyperlink" Target="https://www.iana.org/go/draft-ietf-quic-multipath-05" TargetMode="External"/><Relationship Id="rId4" Type="http://schemas.openxmlformats.org/officeDocument/2006/relationships/hyperlink" Target="https://www.iana.org/go/draft-ietf-quic-ack-frequency-07"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HTTP 3</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7651DFAF-DECA-9A4F-B62B-0CBA02E4E988}"/>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5372F30D-2837-0B7D-4C8A-93E8D7CE7F8C}"/>
              </a:ext>
            </a:extLst>
          </p:cNvPr>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a:extLst>
              <a:ext uri="{FF2B5EF4-FFF2-40B4-BE49-F238E27FC236}">
                <a16:creationId xmlns:a16="http://schemas.microsoft.com/office/drawing/2014/main" id="{5211A229-80EA-CE2D-D6A6-3730F8989CE7}"/>
              </a:ext>
            </a:extLst>
          </p:cNvPr>
          <p:cNvSpPr>
            <a:spLocks noGrp="1"/>
          </p:cNvSpPr>
          <p:nvPr>
            <p:ph idx="1"/>
          </p:nvPr>
        </p:nvSpPr>
        <p:spPr>
          <a:xfrm>
            <a:off x="304800" y="1905000"/>
            <a:ext cx="8534400" cy="4114800"/>
          </a:xfrm>
        </p:spPr>
        <p:txBody>
          <a:bodyPr/>
          <a:lstStyle/>
          <a:p>
            <a:r>
              <a:rPr lang="en-US" sz="2000" dirty="0">
                <a:solidFill>
                  <a:srgbClr val="3C5790"/>
                </a:solidFill>
              </a:rPr>
              <a:t>HTTP/3 uses similar semantics compared to earlier revisions of the protocol, including the same request methods, status codes, and message fields, but encodes them and maintains session state differently. HTTP/3 has lower latency and loads more quickly in real-world usage when compared with previous versions: in some cases, over four times as fast than with HTTP/1.1.</a:t>
            </a:r>
          </a:p>
          <a:p>
            <a:r>
              <a:rPr lang="en-US" sz="2000" dirty="0">
                <a:solidFill>
                  <a:srgbClr val="3C5790"/>
                </a:solidFill>
              </a:rPr>
              <a:t>HTTP/3 is (at least partially) supported by 97% of tracked web browser installations (thereof of 98% of "tracked mobile" web browsers), and 29% of the top 10 million websites.</a:t>
            </a:r>
          </a:p>
        </p:txBody>
      </p:sp>
    </p:spTree>
    <p:extLst>
      <p:ext uri="{BB962C8B-B14F-4D97-AF65-F5344CB8AC3E}">
        <p14:creationId xmlns:p14="http://schemas.microsoft.com/office/powerpoint/2010/main" val="1260160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438400"/>
          </a:xfrm>
        </p:spPr>
        <p:txBody>
          <a:bodyPr/>
          <a:lstStyle/>
          <a:p>
            <a:r>
              <a:rPr lang="en-US" sz="2000" dirty="0">
                <a:solidFill>
                  <a:srgbClr val="3C5790"/>
                </a:solidFill>
              </a:rPr>
              <a:t>HTTP/3 establishes efficient connections and reduces latency by reducing the number of handshakes required to establish a connection.</a:t>
            </a:r>
          </a:p>
          <a:p>
            <a:r>
              <a:rPr lang="en-US" sz="2000" dirty="0">
                <a:solidFill>
                  <a:srgbClr val="3C5790"/>
                </a:solidFill>
              </a:rPr>
              <a:t>In HTTP/2, establishing a connection involves a series of handshakes between the client and server.</a:t>
            </a:r>
          </a:p>
          <a:p>
            <a:r>
              <a:rPr lang="en-US" sz="2000" dirty="0">
                <a:solidFill>
                  <a:srgbClr val="3C5790"/>
                </a:solidFill>
              </a:rPr>
              <a:t>These handshakes introduce additional round trips, increasing the latency of establishing a connection.</a:t>
            </a:r>
          </a:p>
        </p:txBody>
      </p:sp>
    </p:spTree>
    <p:extLst>
      <p:ext uri="{BB962C8B-B14F-4D97-AF65-F5344CB8AC3E}">
        <p14:creationId xmlns:p14="http://schemas.microsoft.com/office/powerpoint/2010/main" val="302365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861514DA-B43F-2A70-07D4-7CDFD3F290DB}"/>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E882D1A9-8312-7C0B-27EA-4C38E14A8589}"/>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59460AEE-0A6F-4132-160A-19CA762DC9CA}"/>
              </a:ext>
            </a:extLst>
          </p:cNvPr>
          <p:cNvSpPr>
            <a:spLocks noGrp="1"/>
          </p:cNvSpPr>
          <p:nvPr>
            <p:ph idx="1"/>
          </p:nvPr>
        </p:nvSpPr>
        <p:spPr>
          <a:xfrm>
            <a:off x="304800" y="1905000"/>
            <a:ext cx="8534400" cy="2438400"/>
          </a:xfrm>
        </p:spPr>
        <p:txBody>
          <a:bodyPr/>
          <a:lstStyle/>
          <a:p>
            <a:r>
              <a:rPr lang="en-US" sz="2000" dirty="0">
                <a:solidFill>
                  <a:srgbClr val="3C5790"/>
                </a:solidFill>
              </a:rPr>
              <a:t>The connection ID (CID) feature in HTTP/3 eases migration whenever a client switches networks or devices.</a:t>
            </a:r>
          </a:p>
          <a:p>
            <a:r>
              <a:rPr lang="en-US" sz="2000" dirty="0">
                <a:solidFill>
                  <a:srgbClr val="3C5790"/>
                </a:solidFill>
              </a:rPr>
              <a:t>Thanks to the CID feature, clients can maintain a stable connection without requiring new handshakes.</a:t>
            </a:r>
          </a:p>
          <a:p>
            <a:r>
              <a:rPr lang="en-US" sz="2000" dirty="0">
                <a:solidFill>
                  <a:srgbClr val="3C5790"/>
                </a:solidFill>
              </a:rPr>
              <a:t>CID works by assigning a unique identifier to each connection, and when the client switches networks or devices, it simply updates the network information associated with the connection while keeping the same CID.</a:t>
            </a:r>
          </a:p>
        </p:txBody>
      </p:sp>
    </p:spTree>
    <p:extLst>
      <p:ext uri="{BB962C8B-B14F-4D97-AF65-F5344CB8AC3E}">
        <p14:creationId xmlns:p14="http://schemas.microsoft.com/office/powerpoint/2010/main" val="44966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DCE6A27D-4982-34E7-6FED-C7294B16E4E1}"/>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BB284BC8-F560-62FC-801B-3B689E249525}"/>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FE366F6A-1162-FA78-E9B8-C84519C78BAA}"/>
              </a:ext>
            </a:extLst>
          </p:cNvPr>
          <p:cNvSpPr>
            <a:spLocks noGrp="1"/>
          </p:cNvSpPr>
          <p:nvPr>
            <p:ph idx="1"/>
          </p:nvPr>
        </p:nvSpPr>
        <p:spPr>
          <a:xfrm>
            <a:off x="304800" y="1905000"/>
            <a:ext cx="8534400" cy="3276600"/>
          </a:xfrm>
        </p:spPr>
        <p:txBody>
          <a:bodyPr/>
          <a:lstStyle/>
          <a:p>
            <a:r>
              <a:rPr lang="en-US" sz="2000" dirty="0">
                <a:solidFill>
                  <a:srgbClr val="3C5790"/>
                </a:solidFill>
              </a:rPr>
              <a:t>QUIC is a connection-oriented protocol that creates a stateful interaction between a client and server.</a:t>
            </a:r>
          </a:p>
          <a:p>
            <a:r>
              <a:rPr lang="en-US" sz="2000" dirty="0">
                <a:solidFill>
                  <a:srgbClr val="3C5790"/>
                </a:solidFill>
              </a:rPr>
              <a:t>QUIC integrates the TLS handshake, although using a customized framing for protecting packets.</a:t>
            </a:r>
          </a:p>
          <a:p>
            <a:r>
              <a:rPr lang="en-US" sz="2000" dirty="0">
                <a:solidFill>
                  <a:srgbClr val="3C5790"/>
                </a:solidFill>
              </a:rPr>
              <a:t>QUIC packets are carried in </a:t>
            </a:r>
            <a:r>
              <a:rPr lang="en-US" sz="2000" b="1" dirty="0">
                <a:solidFill>
                  <a:srgbClr val="3C5790"/>
                </a:solidFill>
              </a:rPr>
              <a:t>UDP</a:t>
            </a:r>
            <a:r>
              <a:rPr lang="en-US" sz="2000" dirty="0">
                <a:solidFill>
                  <a:srgbClr val="3C5790"/>
                </a:solidFill>
              </a:rPr>
              <a:t> datagrams to better facilitate deployment in existing systems and networks.</a:t>
            </a:r>
          </a:p>
          <a:p>
            <a:r>
              <a:rPr lang="en-US" sz="2000" dirty="0">
                <a:solidFill>
                  <a:srgbClr val="3C5790"/>
                </a:solidFill>
              </a:rPr>
              <a:t>Application protocols exchange information over a QUIC connection via streams, which are ordered sequences of bytes.</a:t>
            </a:r>
          </a:p>
          <a:p>
            <a:r>
              <a:rPr lang="en-US" sz="2000" dirty="0">
                <a:solidFill>
                  <a:srgbClr val="3C5790"/>
                </a:solidFill>
              </a:rPr>
              <a:t>2 types of streams can be created: </a:t>
            </a:r>
            <a:r>
              <a:rPr lang="en-US" sz="2000" b="1" dirty="0">
                <a:solidFill>
                  <a:srgbClr val="3C5790"/>
                </a:solidFill>
              </a:rPr>
              <a:t>unidirectional</a:t>
            </a:r>
            <a:r>
              <a:rPr lang="en-US" sz="2000" dirty="0">
                <a:solidFill>
                  <a:srgbClr val="3C5790"/>
                </a:solidFill>
              </a:rPr>
              <a:t> and </a:t>
            </a:r>
            <a:r>
              <a:rPr lang="en-US" sz="2000" b="1" dirty="0">
                <a:solidFill>
                  <a:srgbClr val="3C5790"/>
                </a:solidFill>
              </a:rPr>
              <a:t>bidirectional</a:t>
            </a:r>
            <a:r>
              <a:rPr lang="en-US" sz="2000" dirty="0">
                <a:solidFill>
                  <a:srgbClr val="3C5790"/>
                </a:solidFill>
              </a:rPr>
              <a:t> streams.</a:t>
            </a:r>
          </a:p>
        </p:txBody>
      </p:sp>
    </p:spTree>
    <p:extLst>
      <p:ext uri="{BB962C8B-B14F-4D97-AF65-F5344CB8AC3E}">
        <p14:creationId xmlns:p14="http://schemas.microsoft.com/office/powerpoint/2010/main" val="3199358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DB88EA69-6E27-F009-2291-D41A37F82D17}"/>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E2C0A326-4C28-9369-A6BD-DF833E2E2742}"/>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F74B7B52-BF28-1B0B-39BF-E303E6DAB651}"/>
              </a:ext>
            </a:extLst>
          </p:cNvPr>
          <p:cNvSpPr>
            <a:spLocks noGrp="1"/>
          </p:cNvSpPr>
          <p:nvPr>
            <p:ph idx="1"/>
          </p:nvPr>
        </p:nvSpPr>
        <p:spPr>
          <a:xfrm>
            <a:off x="304800" y="1905000"/>
            <a:ext cx="8534400" cy="2438400"/>
          </a:xfrm>
        </p:spPr>
        <p:txBody>
          <a:bodyPr/>
          <a:lstStyle/>
          <a:p>
            <a:r>
              <a:rPr lang="en-US" sz="2000" dirty="0">
                <a:solidFill>
                  <a:srgbClr val="3C5790"/>
                </a:solidFill>
              </a:rPr>
              <a:t>Streams in QUIC provide a lightweight, ordered byte-stream abstraction to an application.  </a:t>
            </a:r>
          </a:p>
          <a:p>
            <a:r>
              <a:rPr lang="en-US" sz="2000" dirty="0">
                <a:solidFill>
                  <a:srgbClr val="3C5790"/>
                </a:solidFill>
              </a:rPr>
              <a:t>Streams can be unidirectional or bidirectional.</a:t>
            </a:r>
          </a:p>
          <a:p>
            <a:r>
              <a:rPr lang="en-US" sz="2000" dirty="0">
                <a:solidFill>
                  <a:srgbClr val="3C5790"/>
                </a:solidFill>
              </a:rPr>
              <a:t>Streams can be created by sending data. </a:t>
            </a:r>
          </a:p>
          <a:p>
            <a:r>
              <a:rPr lang="en-US" sz="2000" dirty="0">
                <a:solidFill>
                  <a:srgbClr val="3C5790"/>
                </a:solidFill>
              </a:rPr>
              <a:t>Streams are identified within a connection by a numeric value, called </a:t>
            </a:r>
            <a:r>
              <a:rPr lang="en-US" sz="2000" b="1" dirty="0">
                <a:solidFill>
                  <a:srgbClr val="3C5790"/>
                </a:solidFill>
              </a:rPr>
              <a:t>stream ID</a:t>
            </a:r>
            <a:r>
              <a:rPr lang="en-US" sz="2000" dirty="0">
                <a:solidFill>
                  <a:srgbClr val="3C5790"/>
                </a:solidFill>
              </a:rPr>
              <a:t>.</a:t>
            </a:r>
          </a:p>
          <a:p>
            <a:r>
              <a:rPr lang="en-US" sz="2000" u="sng" dirty="0">
                <a:solidFill>
                  <a:srgbClr val="3C5790"/>
                </a:solidFill>
              </a:rPr>
              <a:t>A QUIC endpoint MUST NOT reuse a stream ID within a connection</a:t>
            </a:r>
            <a:r>
              <a:rPr lang="en-US" sz="2000" dirty="0">
                <a:solidFill>
                  <a:srgbClr val="3C5790"/>
                </a:solidFill>
              </a:rPr>
              <a:t>.</a:t>
            </a:r>
          </a:p>
        </p:txBody>
      </p:sp>
    </p:spTree>
    <p:extLst>
      <p:ext uri="{BB962C8B-B14F-4D97-AF65-F5344CB8AC3E}">
        <p14:creationId xmlns:p14="http://schemas.microsoft.com/office/powerpoint/2010/main" val="2378153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D655B1FE-BDD4-3F97-5F4F-BB8F3F5137D1}"/>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6C0B3054-9B63-A9C2-2D1A-86FEB926961D}"/>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52AE272E-A747-D59A-4EE3-F55C9261C69B}"/>
              </a:ext>
            </a:extLst>
          </p:cNvPr>
          <p:cNvSpPr>
            <a:spLocks noGrp="1"/>
          </p:cNvSpPr>
          <p:nvPr>
            <p:ph idx="1"/>
          </p:nvPr>
        </p:nvSpPr>
        <p:spPr>
          <a:xfrm>
            <a:off x="304800" y="1905000"/>
            <a:ext cx="8534400" cy="762000"/>
          </a:xfrm>
        </p:spPr>
        <p:txBody>
          <a:bodyPr/>
          <a:lstStyle/>
          <a:p>
            <a:r>
              <a:rPr lang="en-US" sz="2000" dirty="0">
                <a:solidFill>
                  <a:srgbClr val="3C5790"/>
                </a:solidFill>
              </a:rPr>
              <a:t>The two least significant bits from a stream ID therefore identify a stream as one of four types.</a:t>
            </a:r>
          </a:p>
        </p:txBody>
      </p:sp>
      <p:graphicFrame>
        <p:nvGraphicFramePr>
          <p:cNvPr id="3" name="Table 2">
            <a:extLst>
              <a:ext uri="{FF2B5EF4-FFF2-40B4-BE49-F238E27FC236}">
                <a16:creationId xmlns:a16="http://schemas.microsoft.com/office/drawing/2014/main" id="{4559D7F2-AEE3-D463-236B-48C4F4CE0686}"/>
              </a:ext>
            </a:extLst>
          </p:cNvPr>
          <p:cNvGraphicFramePr>
            <a:graphicFrameLocks noGrp="1"/>
          </p:cNvGraphicFramePr>
          <p:nvPr>
            <p:extLst>
              <p:ext uri="{D42A27DB-BD31-4B8C-83A1-F6EECF244321}">
                <p14:modId xmlns:p14="http://schemas.microsoft.com/office/powerpoint/2010/main" val="498437071"/>
              </p:ext>
            </p:extLst>
          </p:nvPr>
        </p:nvGraphicFramePr>
        <p:xfrm>
          <a:off x="1981200" y="3048001"/>
          <a:ext cx="5181600" cy="2286000"/>
        </p:xfrm>
        <a:graphic>
          <a:graphicData uri="http://schemas.openxmlformats.org/drawingml/2006/table">
            <a:tbl>
              <a:tblPr firstRow="1" bandRow="1">
                <a:tableStyleId>{5C22544A-7EE6-4342-B048-85BDC9FD1C3A}</a:tableStyleId>
              </a:tblPr>
              <a:tblGrid>
                <a:gridCol w="906780">
                  <a:extLst>
                    <a:ext uri="{9D8B030D-6E8A-4147-A177-3AD203B41FA5}">
                      <a16:colId xmlns:a16="http://schemas.microsoft.com/office/drawing/2014/main" val="1497888687"/>
                    </a:ext>
                  </a:extLst>
                </a:gridCol>
                <a:gridCol w="4274820">
                  <a:extLst>
                    <a:ext uri="{9D8B030D-6E8A-4147-A177-3AD203B41FA5}">
                      <a16:colId xmlns:a16="http://schemas.microsoft.com/office/drawing/2014/main" val="4068851730"/>
                    </a:ext>
                  </a:extLst>
                </a:gridCol>
              </a:tblGrid>
              <a:tr h="243840">
                <a:tc>
                  <a:txBody>
                    <a:bodyPr/>
                    <a:lstStyle/>
                    <a:p>
                      <a:pPr algn="ctr"/>
                      <a:r>
                        <a:rPr lang="en-US" sz="2000" dirty="0"/>
                        <a:t>Bits</a:t>
                      </a:r>
                    </a:p>
                  </a:txBody>
                  <a:tcPr/>
                </a:tc>
                <a:tc>
                  <a:txBody>
                    <a:bodyPr/>
                    <a:lstStyle/>
                    <a:p>
                      <a:pPr algn="ctr"/>
                      <a:r>
                        <a:rPr lang="en-US" sz="2000" dirty="0"/>
                        <a:t>Stream Type</a:t>
                      </a:r>
                    </a:p>
                  </a:txBody>
                  <a:tcPr/>
                </a:tc>
                <a:extLst>
                  <a:ext uri="{0D108BD9-81ED-4DB2-BD59-A6C34878D82A}">
                    <a16:rowId xmlns:a16="http://schemas.microsoft.com/office/drawing/2014/main" val="1013584200"/>
                  </a:ext>
                </a:extLst>
              </a:tr>
              <a:tr h="472440">
                <a:tc>
                  <a:txBody>
                    <a:bodyPr/>
                    <a:lstStyle/>
                    <a:p>
                      <a:r>
                        <a:rPr lang="en-US" sz="2000" dirty="0"/>
                        <a:t>0x00</a:t>
                      </a:r>
                    </a:p>
                  </a:txBody>
                  <a:tcPr/>
                </a:tc>
                <a:tc>
                  <a:txBody>
                    <a:bodyPr/>
                    <a:lstStyle/>
                    <a:p>
                      <a:r>
                        <a:rPr lang="en-US" sz="2000" dirty="0"/>
                        <a:t>Client initiated, bidirectional</a:t>
                      </a:r>
                    </a:p>
                  </a:txBody>
                  <a:tcPr/>
                </a:tc>
                <a:extLst>
                  <a:ext uri="{0D108BD9-81ED-4DB2-BD59-A6C34878D82A}">
                    <a16:rowId xmlns:a16="http://schemas.microsoft.com/office/drawing/2014/main" val="1602508140"/>
                  </a:ext>
                </a:extLst>
              </a:tr>
              <a:tr h="472440">
                <a:tc>
                  <a:txBody>
                    <a:bodyPr/>
                    <a:lstStyle/>
                    <a:p>
                      <a:r>
                        <a:rPr lang="en-US" sz="2000" dirty="0"/>
                        <a:t>0x01</a:t>
                      </a:r>
                    </a:p>
                  </a:txBody>
                  <a:tcPr/>
                </a:tc>
                <a:tc>
                  <a:txBody>
                    <a:bodyPr/>
                    <a:lstStyle/>
                    <a:p>
                      <a:r>
                        <a:rPr lang="en-US" sz="2000" dirty="0"/>
                        <a:t>Server initiated, bidirectional</a:t>
                      </a:r>
                    </a:p>
                  </a:txBody>
                  <a:tcPr/>
                </a:tc>
                <a:extLst>
                  <a:ext uri="{0D108BD9-81ED-4DB2-BD59-A6C34878D82A}">
                    <a16:rowId xmlns:a16="http://schemas.microsoft.com/office/drawing/2014/main" val="2276061002"/>
                  </a:ext>
                </a:extLst>
              </a:tr>
              <a:tr h="472440">
                <a:tc>
                  <a:txBody>
                    <a:bodyPr/>
                    <a:lstStyle/>
                    <a:p>
                      <a:r>
                        <a:rPr lang="en-US" sz="2000" dirty="0"/>
                        <a:t>0x02</a:t>
                      </a:r>
                    </a:p>
                  </a:txBody>
                  <a:tcPr/>
                </a:tc>
                <a:tc>
                  <a:txBody>
                    <a:bodyPr/>
                    <a:lstStyle/>
                    <a:p>
                      <a:r>
                        <a:rPr lang="en-US" sz="2000" dirty="0"/>
                        <a:t>Client initiated, unidirectional</a:t>
                      </a:r>
                    </a:p>
                  </a:txBody>
                  <a:tcPr/>
                </a:tc>
                <a:extLst>
                  <a:ext uri="{0D108BD9-81ED-4DB2-BD59-A6C34878D82A}">
                    <a16:rowId xmlns:a16="http://schemas.microsoft.com/office/drawing/2014/main" val="1107676804"/>
                  </a:ext>
                </a:extLst>
              </a:tr>
              <a:tr h="472440">
                <a:tc>
                  <a:txBody>
                    <a:bodyPr/>
                    <a:lstStyle/>
                    <a:p>
                      <a:r>
                        <a:rPr lang="en-US" sz="2000" dirty="0"/>
                        <a:t>0x03</a:t>
                      </a:r>
                    </a:p>
                  </a:txBody>
                  <a:tcPr/>
                </a:tc>
                <a:tc>
                  <a:txBody>
                    <a:bodyPr/>
                    <a:lstStyle/>
                    <a:p>
                      <a:r>
                        <a:rPr lang="en-US" sz="2000" dirty="0"/>
                        <a:t>Server initiated, unidirectional</a:t>
                      </a:r>
                    </a:p>
                  </a:txBody>
                  <a:tcPr/>
                </a:tc>
                <a:extLst>
                  <a:ext uri="{0D108BD9-81ED-4DB2-BD59-A6C34878D82A}">
                    <a16:rowId xmlns:a16="http://schemas.microsoft.com/office/drawing/2014/main" val="1969951195"/>
                  </a:ext>
                </a:extLst>
              </a:tr>
            </a:tbl>
          </a:graphicData>
        </a:graphic>
      </p:graphicFrame>
    </p:spTree>
    <p:extLst>
      <p:ext uri="{BB962C8B-B14F-4D97-AF65-F5344CB8AC3E}">
        <p14:creationId xmlns:p14="http://schemas.microsoft.com/office/powerpoint/2010/main" val="435832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422698C0-8046-6C20-553C-4260B6A9FE04}"/>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35127F4D-623D-834B-A4AF-9A5B7C42765B}"/>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3056210D-3CDD-F44A-C652-3895024A047B}"/>
              </a:ext>
            </a:extLst>
          </p:cNvPr>
          <p:cNvSpPr>
            <a:spLocks noGrp="1"/>
          </p:cNvSpPr>
          <p:nvPr>
            <p:ph idx="1"/>
          </p:nvPr>
        </p:nvSpPr>
        <p:spPr>
          <a:xfrm>
            <a:off x="304800" y="1905000"/>
            <a:ext cx="8534400" cy="609600"/>
          </a:xfrm>
        </p:spPr>
        <p:txBody>
          <a:bodyPr/>
          <a:lstStyle/>
          <a:p>
            <a:r>
              <a:rPr lang="en-US" sz="2000" dirty="0">
                <a:solidFill>
                  <a:srgbClr val="3C5790"/>
                </a:solidFill>
              </a:rPr>
              <a:t>Network anatomy of QUIC</a:t>
            </a:r>
          </a:p>
        </p:txBody>
      </p:sp>
      <p:pic>
        <p:nvPicPr>
          <p:cNvPr id="3" name="Picture 2">
            <a:extLst>
              <a:ext uri="{FF2B5EF4-FFF2-40B4-BE49-F238E27FC236}">
                <a16:creationId xmlns:a16="http://schemas.microsoft.com/office/drawing/2014/main" id="{485BB50A-C00F-5806-CF86-2D70B64097B7}"/>
              </a:ext>
            </a:extLst>
          </p:cNvPr>
          <p:cNvPicPr>
            <a:picLocks noChangeAspect="1"/>
          </p:cNvPicPr>
          <p:nvPr/>
        </p:nvPicPr>
        <p:blipFill>
          <a:blip r:embed="rId3"/>
          <a:stretch>
            <a:fillRect/>
          </a:stretch>
        </p:blipFill>
        <p:spPr>
          <a:xfrm>
            <a:off x="304800" y="2438401"/>
            <a:ext cx="8750085" cy="3810000"/>
          </a:xfrm>
          <a:prstGeom prst="rect">
            <a:avLst/>
          </a:prstGeom>
        </p:spPr>
      </p:pic>
    </p:spTree>
    <p:extLst>
      <p:ext uri="{BB962C8B-B14F-4D97-AF65-F5344CB8AC3E}">
        <p14:creationId xmlns:p14="http://schemas.microsoft.com/office/powerpoint/2010/main" val="550185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7F3F9320-17D9-EC44-2485-1E2B2667F792}"/>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9A5DD318-82A7-D70B-6F48-BECAFF0C9853}"/>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45ADFF56-6C1C-E53C-8ED1-3DC6D85104B9}"/>
              </a:ext>
            </a:extLst>
          </p:cNvPr>
          <p:cNvSpPr>
            <a:spLocks noGrp="1"/>
          </p:cNvSpPr>
          <p:nvPr>
            <p:ph idx="1"/>
          </p:nvPr>
        </p:nvSpPr>
        <p:spPr>
          <a:xfrm>
            <a:off x="304800" y="1905000"/>
            <a:ext cx="8534400" cy="533400"/>
          </a:xfrm>
        </p:spPr>
        <p:txBody>
          <a:bodyPr/>
          <a:lstStyle/>
          <a:p>
            <a:r>
              <a:rPr lang="en-US" sz="2000" dirty="0">
                <a:solidFill>
                  <a:srgbClr val="3C5790"/>
                </a:solidFill>
              </a:rPr>
              <a:t>QUIC packet format</a:t>
            </a:r>
          </a:p>
        </p:txBody>
      </p:sp>
      <p:pic>
        <p:nvPicPr>
          <p:cNvPr id="4" name="Picture 3">
            <a:extLst>
              <a:ext uri="{FF2B5EF4-FFF2-40B4-BE49-F238E27FC236}">
                <a16:creationId xmlns:a16="http://schemas.microsoft.com/office/drawing/2014/main" id="{F15CE0FF-D481-2258-5B69-EF7A9D1EC601}"/>
              </a:ext>
            </a:extLst>
          </p:cNvPr>
          <p:cNvPicPr>
            <a:picLocks noChangeAspect="1"/>
          </p:cNvPicPr>
          <p:nvPr/>
        </p:nvPicPr>
        <p:blipFill>
          <a:blip r:embed="rId3"/>
          <a:stretch>
            <a:fillRect/>
          </a:stretch>
        </p:blipFill>
        <p:spPr>
          <a:xfrm>
            <a:off x="590726" y="2667000"/>
            <a:ext cx="7962548" cy="1874838"/>
          </a:xfrm>
          <a:prstGeom prst="rect">
            <a:avLst/>
          </a:prstGeom>
        </p:spPr>
      </p:pic>
    </p:spTree>
    <p:extLst>
      <p:ext uri="{BB962C8B-B14F-4D97-AF65-F5344CB8AC3E}">
        <p14:creationId xmlns:p14="http://schemas.microsoft.com/office/powerpoint/2010/main" val="4178649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5C357FAF-C0E3-2668-A5B3-055EE1E03A10}"/>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9CB79759-A74B-6C76-5B4E-681A61D2DB11}"/>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80BCC252-CA10-E157-C8A2-0A6B02DD8B87}"/>
              </a:ext>
            </a:extLst>
          </p:cNvPr>
          <p:cNvSpPr>
            <a:spLocks noGrp="1"/>
          </p:cNvSpPr>
          <p:nvPr>
            <p:ph idx="1"/>
          </p:nvPr>
        </p:nvSpPr>
        <p:spPr>
          <a:xfrm>
            <a:off x="304800" y="1905000"/>
            <a:ext cx="8534400" cy="533400"/>
          </a:xfrm>
        </p:spPr>
        <p:txBody>
          <a:bodyPr/>
          <a:lstStyle/>
          <a:p>
            <a:r>
              <a:rPr lang="en-US" sz="2000" dirty="0">
                <a:solidFill>
                  <a:srgbClr val="3C5790"/>
                </a:solidFill>
              </a:rPr>
              <a:t>QUIC header (IETF QUIC v1) format</a:t>
            </a:r>
          </a:p>
        </p:txBody>
      </p:sp>
      <p:pic>
        <p:nvPicPr>
          <p:cNvPr id="3" name="Picture 2">
            <a:extLst>
              <a:ext uri="{FF2B5EF4-FFF2-40B4-BE49-F238E27FC236}">
                <a16:creationId xmlns:a16="http://schemas.microsoft.com/office/drawing/2014/main" id="{679F54AD-421E-3D66-BC5F-4B5394652240}"/>
              </a:ext>
            </a:extLst>
          </p:cNvPr>
          <p:cNvPicPr>
            <a:picLocks noChangeAspect="1"/>
          </p:cNvPicPr>
          <p:nvPr/>
        </p:nvPicPr>
        <p:blipFill>
          <a:blip r:embed="rId3"/>
          <a:stretch>
            <a:fillRect/>
          </a:stretch>
        </p:blipFill>
        <p:spPr>
          <a:xfrm>
            <a:off x="18836" y="2590800"/>
            <a:ext cx="8896564" cy="2904586"/>
          </a:xfrm>
          <a:prstGeom prst="rect">
            <a:avLst/>
          </a:prstGeom>
        </p:spPr>
      </p:pic>
    </p:spTree>
    <p:extLst>
      <p:ext uri="{BB962C8B-B14F-4D97-AF65-F5344CB8AC3E}">
        <p14:creationId xmlns:p14="http://schemas.microsoft.com/office/powerpoint/2010/main" val="215188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4F30F958-84F8-0050-595D-E040913C75F4}"/>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F59A494A-D6C0-15BF-0BFD-D5963788B6A1}"/>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326C5400-E528-7E5A-40A3-E1CD29B4B5A1}"/>
              </a:ext>
            </a:extLst>
          </p:cNvPr>
          <p:cNvSpPr>
            <a:spLocks noGrp="1"/>
          </p:cNvSpPr>
          <p:nvPr>
            <p:ph idx="1"/>
          </p:nvPr>
        </p:nvSpPr>
        <p:spPr>
          <a:xfrm>
            <a:off x="304800" y="1905000"/>
            <a:ext cx="8534400" cy="2743200"/>
          </a:xfrm>
        </p:spPr>
        <p:txBody>
          <a:bodyPr/>
          <a:lstStyle/>
          <a:p>
            <a:r>
              <a:rPr lang="en-US" sz="2000" b="1" dirty="0">
                <a:solidFill>
                  <a:srgbClr val="3C5790"/>
                </a:solidFill>
              </a:rPr>
              <a:t>Connection Establishment</a:t>
            </a:r>
          </a:p>
          <a:p>
            <a:r>
              <a:rPr lang="en-US" sz="2000" dirty="0">
                <a:solidFill>
                  <a:srgbClr val="3C5790"/>
                </a:solidFill>
              </a:rPr>
              <a:t>For establishing a transport connection, QUIC combines cryptographic and transport handshake. </a:t>
            </a:r>
          </a:p>
          <a:p>
            <a:r>
              <a:rPr lang="en-US" sz="2000" dirty="0">
                <a:solidFill>
                  <a:srgbClr val="3C5790"/>
                </a:solidFill>
              </a:rPr>
              <a:t>In the initial connection, the client doesn't have information about the server.</a:t>
            </a:r>
          </a:p>
          <a:p>
            <a:r>
              <a:rPr lang="en-US" sz="2000" dirty="0">
                <a:solidFill>
                  <a:srgbClr val="3C5790"/>
                </a:solidFill>
              </a:rPr>
              <a:t>After the first successful handshake, the client stores the server information so, in any succeeding connection, the client does not require an extra round-trip time (</a:t>
            </a:r>
            <a:r>
              <a:rPr lang="en-US" sz="2000" b="1" dirty="0">
                <a:solidFill>
                  <a:srgbClr val="3C5790"/>
                </a:solidFill>
              </a:rPr>
              <a:t>RTT</a:t>
            </a:r>
            <a:r>
              <a:rPr lang="en-US" sz="2000" dirty="0">
                <a:solidFill>
                  <a:srgbClr val="3C5790"/>
                </a:solidFill>
              </a:rPr>
              <a:t>).</a:t>
            </a:r>
          </a:p>
        </p:txBody>
      </p:sp>
    </p:spTree>
    <p:extLst>
      <p:ext uri="{BB962C8B-B14F-4D97-AF65-F5344CB8AC3E}">
        <p14:creationId xmlns:p14="http://schemas.microsoft.com/office/powerpoint/2010/main" val="1623750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HTTP/3?</a:t>
            </a:r>
          </a:p>
          <a:p>
            <a:r>
              <a:rPr lang="fr-CA" sz="1600" dirty="0" err="1">
                <a:solidFill>
                  <a:srgbClr val="3C5790"/>
                </a:solidFill>
              </a:rPr>
              <a:t>History</a:t>
            </a:r>
            <a:endParaRPr lang="fr-CA" sz="1600" dirty="0">
              <a:solidFill>
                <a:srgbClr val="3C5790"/>
              </a:solidFill>
            </a:endParaRPr>
          </a:p>
          <a:p>
            <a:r>
              <a:rPr lang="fr-CA" sz="1600" dirty="0">
                <a:solidFill>
                  <a:srgbClr val="3C5790"/>
                </a:solidFill>
              </a:rPr>
              <a:t>Goals</a:t>
            </a:r>
          </a:p>
          <a:p>
            <a:r>
              <a:rPr lang="fr-CA" sz="1600" dirty="0">
                <a:solidFill>
                  <a:srgbClr val="3C5790"/>
                </a:solidFill>
              </a:rPr>
              <a:t>HTTP 3 </a:t>
            </a:r>
            <a:r>
              <a:rPr lang="fr-CA" sz="1600" dirty="0" err="1">
                <a:solidFill>
                  <a:srgbClr val="3C5790"/>
                </a:solidFill>
              </a:rPr>
              <a:t>features</a:t>
            </a:r>
            <a:endParaRPr lang="fr-CA" sz="1600" dirty="0">
              <a:solidFill>
                <a:srgbClr val="3C5790"/>
              </a:solidFill>
            </a:endParaRPr>
          </a:p>
          <a:p>
            <a:r>
              <a:rPr lang="fr-CA" sz="1600" dirty="0">
                <a:solidFill>
                  <a:srgbClr val="3C5790"/>
                </a:solidFill>
              </a:rPr>
              <a:t>Concepts</a:t>
            </a:r>
          </a:p>
          <a:p>
            <a:r>
              <a:rPr lang="fr-CA" sz="1600" dirty="0" err="1">
                <a:solidFill>
                  <a:srgbClr val="3C5790"/>
                </a:solidFill>
              </a:rPr>
              <a:t>Core</a:t>
            </a:r>
            <a:endParaRPr lang="fr-CA" sz="1600" dirty="0">
              <a:solidFill>
                <a:srgbClr val="3C5790"/>
              </a:solidFill>
            </a:endParaRPr>
          </a:p>
          <a:p>
            <a:r>
              <a:rPr lang="fr-CA" sz="1600" dirty="0">
                <a:solidFill>
                  <a:srgbClr val="3C5790"/>
                </a:solidFill>
              </a:rPr>
              <a:t>HTTP/2 vs HTTP/3</a:t>
            </a:r>
          </a:p>
          <a:p>
            <a:r>
              <a:rPr lang="fr-CA" sz="1600" dirty="0">
                <a:solidFill>
                  <a:srgbClr val="3C5790"/>
                </a:solidFill>
              </a:rPr>
              <a:t>Conclusions</a:t>
            </a:r>
          </a:p>
          <a:p>
            <a:r>
              <a:rPr lang="fr-CA" sz="1600" dirty="0" err="1">
                <a:solidFill>
                  <a:srgbClr val="3C5790"/>
                </a:solidFill>
              </a:rPr>
              <a:t>Bibliography</a:t>
            </a:r>
            <a:endParaRPr lang="fr-CA" sz="1600" dirty="0">
              <a:solidFill>
                <a:srgbClr val="3C5790"/>
              </a:solidFill>
            </a:endParaRPr>
          </a:p>
          <a:p>
            <a:pPr marL="0" indent="0">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993AFA38-705B-FC02-5DAB-D9B800242DD5}"/>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F6D71E63-47E3-3C3D-3D9D-4F3B3A58FC0D}"/>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7CE53BE2-C5EC-36B2-507C-C9F871B71A22}"/>
              </a:ext>
            </a:extLst>
          </p:cNvPr>
          <p:cNvSpPr>
            <a:spLocks noGrp="1"/>
          </p:cNvSpPr>
          <p:nvPr>
            <p:ph idx="1"/>
          </p:nvPr>
        </p:nvSpPr>
        <p:spPr>
          <a:xfrm>
            <a:off x="304800" y="1905000"/>
            <a:ext cx="8534400" cy="4191000"/>
          </a:xfrm>
        </p:spPr>
        <p:txBody>
          <a:bodyPr/>
          <a:lstStyle/>
          <a:p>
            <a:r>
              <a:rPr lang="en-US" sz="2000" b="1" dirty="0">
                <a:solidFill>
                  <a:srgbClr val="3C5790"/>
                </a:solidFill>
              </a:rPr>
              <a:t>First-time Connection Establishment</a:t>
            </a:r>
          </a:p>
          <a:p>
            <a:r>
              <a:rPr lang="en-US" sz="2000" dirty="0">
                <a:solidFill>
                  <a:srgbClr val="3C5790"/>
                </a:solidFill>
              </a:rPr>
              <a:t>For the first time a client tries to establish a connection with a server.</a:t>
            </a:r>
          </a:p>
          <a:p>
            <a:r>
              <a:rPr lang="en-US" sz="2000" dirty="0">
                <a:solidFill>
                  <a:srgbClr val="3C5790"/>
                </a:solidFill>
              </a:rPr>
              <a:t>The client will send an inchoate client hello (CHLO) message to the server to receive a reject (REJ) message. </a:t>
            </a:r>
          </a:p>
          <a:p>
            <a:r>
              <a:rPr lang="en-US" sz="2000" dirty="0">
                <a:solidFill>
                  <a:srgbClr val="3C5790"/>
                </a:solidFill>
              </a:rPr>
              <a:t>The REJ message contains the server configuration, authentication certificate, signature for the server certificate, and source-address token. </a:t>
            </a:r>
          </a:p>
          <a:p>
            <a:r>
              <a:rPr lang="en-US" sz="2000" dirty="0">
                <a:solidFill>
                  <a:srgbClr val="3C5790"/>
                </a:solidFill>
              </a:rPr>
              <a:t>The source-address token is used to verify the identity of the client in future communications. </a:t>
            </a:r>
          </a:p>
          <a:p>
            <a:r>
              <a:rPr lang="en-US" sz="2000" dirty="0">
                <a:solidFill>
                  <a:srgbClr val="3C5790"/>
                </a:solidFill>
              </a:rPr>
              <a:t>The client uses the information provided by the REJ message to construct the complete CHLO message.</a:t>
            </a:r>
          </a:p>
          <a:p>
            <a:r>
              <a:rPr lang="en-US" sz="2000" dirty="0">
                <a:solidFill>
                  <a:srgbClr val="3C5790"/>
                </a:solidFill>
              </a:rPr>
              <a:t>Then, the client sends a complete CHLO message that contains a temporary Diffie-Hellman public key for the client .</a:t>
            </a:r>
          </a:p>
        </p:txBody>
      </p:sp>
    </p:spTree>
    <p:extLst>
      <p:ext uri="{BB962C8B-B14F-4D97-AF65-F5344CB8AC3E}">
        <p14:creationId xmlns:p14="http://schemas.microsoft.com/office/powerpoint/2010/main" val="3392995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ED280057-B05C-7F49-D27D-EF47B11C5A72}"/>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A95A9E08-46AA-DEBF-2C74-B7E7AED15BD9}"/>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7FC10385-844E-944C-1F03-A1E399034DF4}"/>
              </a:ext>
            </a:extLst>
          </p:cNvPr>
          <p:cNvSpPr>
            <a:spLocks noGrp="1"/>
          </p:cNvSpPr>
          <p:nvPr>
            <p:ph idx="1"/>
          </p:nvPr>
        </p:nvSpPr>
        <p:spPr>
          <a:xfrm>
            <a:off x="304800" y="1905000"/>
            <a:ext cx="8534400" cy="4191000"/>
          </a:xfrm>
        </p:spPr>
        <p:txBody>
          <a:bodyPr/>
          <a:lstStyle/>
          <a:p>
            <a:r>
              <a:rPr lang="en-US" sz="2000" b="1" dirty="0">
                <a:solidFill>
                  <a:srgbClr val="3C5790"/>
                </a:solidFill>
              </a:rPr>
              <a:t>0-RTT connection establishment</a:t>
            </a:r>
            <a:r>
              <a:rPr lang="en-US" sz="2000" dirty="0">
                <a:solidFill>
                  <a:srgbClr val="3C5790"/>
                </a:solidFill>
              </a:rPr>
              <a:t> </a:t>
            </a:r>
          </a:p>
          <a:p>
            <a:r>
              <a:rPr lang="en-US" sz="2000" dirty="0">
                <a:solidFill>
                  <a:srgbClr val="3C5790"/>
                </a:solidFill>
              </a:rPr>
              <a:t>After the initial handshake, the client has the initial keys for the connection. </a:t>
            </a:r>
          </a:p>
          <a:p>
            <a:r>
              <a:rPr lang="en-US" sz="2000" dirty="0">
                <a:solidFill>
                  <a:srgbClr val="3C5790"/>
                </a:solidFill>
              </a:rPr>
              <a:t>Once the client sends a complete CHLO message to the server, it can start sending data before receiving the Server Hello (SHLO) message. </a:t>
            </a:r>
          </a:p>
          <a:p>
            <a:r>
              <a:rPr lang="en-US" sz="2000" dirty="0">
                <a:solidFill>
                  <a:srgbClr val="3C5790"/>
                </a:solidFill>
              </a:rPr>
              <a:t>This is how QUIC achieves 0-RTT. </a:t>
            </a:r>
          </a:p>
          <a:p>
            <a:r>
              <a:rPr lang="en-US" sz="2000" dirty="0">
                <a:solidFill>
                  <a:srgbClr val="3C5790"/>
                </a:solidFill>
              </a:rPr>
              <a:t>After the client receives SHLO, the client starts sending data using final keys calculated from the information provided in the SHLO message.</a:t>
            </a:r>
          </a:p>
        </p:txBody>
      </p:sp>
    </p:spTree>
    <p:extLst>
      <p:ext uri="{BB962C8B-B14F-4D97-AF65-F5344CB8AC3E}">
        <p14:creationId xmlns:p14="http://schemas.microsoft.com/office/powerpoint/2010/main" val="2945788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50F6DE06-17F1-BBD2-67D2-EC6795592B74}"/>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8A21ACB1-E304-A368-1EB9-B8BFA030C5DD}"/>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9E1CA618-1856-F604-D6AD-5F5FF92AAA0B}"/>
              </a:ext>
            </a:extLst>
          </p:cNvPr>
          <p:cNvPicPr>
            <a:picLocks noChangeAspect="1"/>
          </p:cNvPicPr>
          <p:nvPr/>
        </p:nvPicPr>
        <p:blipFill>
          <a:blip r:embed="rId3"/>
          <a:stretch>
            <a:fillRect/>
          </a:stretch>
        </p:blipFill>
        <p:spPr>
          <a:xfrm>
            <a:off x="33688" y="2362200"/>
            <a:ext cx="8842497" cy="3962400"/>
          </a:xfrm>
          <a:prstGeom prst="rect">
            <a:avLst/>
          </a:prstGeom>
        </p:spPr>
      </p:pic>
    </p:spTree>
    <p:extLst>
      <p:ext uri="{BB962C8B-B14F-4D97-AF65-F5344CB8AC3E}">
        <p14:creationId xmlns:p14="http://schemas.microsoft.com/office/powerpoint/2010/main" val="1689524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7BC9E485-6CC1-A30A-2E06-31FBD58F69E8}"/>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0EB91F45-E3C6-FCD1-1F22-332F18CAAF8F}"/>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6D6447D3-AC7E-29AF-72FB-FB323D23CF10}"/>
              </a:ext>
            </a:extLst>
          </p:cNvPr>
          <p:cNvSpPr>
            <a:spLocks noGrp="1"/>
          </p:cNvSpPr>
          <p:nvPr>
            <p:ph idx="1"/>
          </p:nvPr>
        </p:nvSpPr>
        <p:spPr>
          <a:xfrm>
            <a:off x="304800" y="1905000"/>
            <a:ext cx="8534400" cy="4343400"/>
          </a:xfrm>
        </p:spPr>
        <p:txBody>
          <a:bodyPr/>
          <a:lstStyle/>
          <a:p>
            <a:r>
              <a:rPr lang="en-US" sz="2000" b="1" dirty="0">
                <a:solidFill>
                  <a:srgbClr val="3C5790"/>
                </a:solidFill>
              </a:rPr>
              <a:t>Connection migration</a:t>
            </a:r>
          </a:p>
          <a:p>
            <a:r>
              <a:rPr lang="en-US" sz="2000" dirty="0">
                <a:solidFill>
                  <a:srgbClr val="3C5790"/>
                </a:solidFill>
              </a:rPr>
              <a:t>QUIC allows a connection between a client and a server to remain active even after the client IP or port changes because QUIC uses Connection ID to identify a connection.</a:t>
            </a:r>
          </a:p>
          <a:p>
            <a:r>
              <a:rPr lang="en-US" sz="2000" dirty="0">
                <a:solidFill>
                  <a:srgbClr val="3C5790"/>
                </a:solidFill>
              </a:rPr>
              <a:t>After a change happens to the client's network, the client can use the Connection ID previously initialized from the prior connection to initiate a Connection Migration (CM) request to the server using a probing packet (PATH_CHALLENGE).</a:t>
            </a:r>
          </a:p>
          <a:p>
            <a:r>
              <a:rPr lang="en-US" sz="2000" dirty="0">
                <a:solidFill>
                  <a:srgbClr val="3C5790"/>
                </a:solidFill>
              </a:rPr>
              <a:t>If the server accepts the Connection Migration request, it starts path validation by sending PATH_CHALLENGE and PATH_RESPONSE frames to confirm that the client's ownership of the new address.</a:t>
            </a:r>
          </a:p>
          <a:p>
            <a:r>
              <a:rPr lang="en-US" sz="2000" dirty="0">
                <a:solidFill>
                  <a:srgbClr val="3C5790"/>
                </a:solidFill>
              </a:rPr>
              <a:t>After the path validation, the peers can send and receive data based on the new address.</a:t>
            </a:r>
          </a:p>
        </p:txBody>
      </p:sp>
    </p:spTree>
    <p:extLst>
      <p:ext uri="{BB962C8B-B14F-4D97-AF65-F5344CB8AC3E}">
        <p14:creationId xmlns:p14="http://schemas.microsoft.com/office/powerpoint/2010/main" val="2847367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2A63AD69-F240-7C93-DACB-3F0AB033B1DD}"/>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3BC49CB9-0360-8AB5-01D2-8A7723F9B600}"/>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3F1BB5AC-B7C4-4CD9-3103-427F26114A34}"/>
              </a:ext>
            </a:extLst>
          </p:cNvPr>
          <p:cNvPicPr>
            <a:picLocks noChangeAspect="1"/>
          </p:cNvPicPr>
          <p:nvPr/>
        </p:nvPicPr>
        <p:blipFill>
          <a:blip r:embed="rId3"/>
          <a:stretch>
            <a:fillRect/>
          </a:stretch>
        </p:blipFill>
        <p:spPr>
          <a:xfrm>
            <a:off x="1981200" y="1752600"/>
            <a:ext cx="4040528" cy="4984748"/>
          </a:xfrm>
          <a:prstGeom prst="rect">
            <a:avLst/>
          </a:prstGeom>
        </p:spPr>
      </p:pic>
    </p:spTree>
    <p:extLst>
      <p:ext uri="{BB962C8B-B14F-4D97-AF65-F5344CB8AC3E}">
        <p14:creationId xmlns:p14="http://schemas.microsoft.com/office/powerpoint/2010/main" val="432293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5C1C71A5-1192-164E-20DC-1525F2779CAF}"/>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B9AD31BF-1545-E8CC-A882-22B358F2E864}"/>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6C56BDE6-8935-9BD4-5989-5EAD0013D817}"/>
              </a:ext>
            </a:extLst>
          </p:cNvPr>
          <p:cNvSpPr>
            <a:spLocks noGrp="1"/>
          </p:cNvSpPr>
          <p:nvPr>
            <p:ph idx="1"/>
          </p:nvPr>
        </p:nvSpPr>
        <p:spPr>
          <a:xfrm>
            <a:off x="304800" y="1905000"/>
            <a:ext cx="8534400" cy="2743200"/>
          </a:xfrm>
        </p:spPr>
        <p:txBody>
          <a:bodyPr/>
          <a:lstStyle/>
          <a:p>
            <a:r>
              <a:rPr lang="en-US" sz="2000" dirty="0">
                <a:solidFill>
                  <a:srgbClr val="3C5790"/>
                </a:solidFill>
              </a:rPr>
              <a:t>QUIC Congestion &amp; Recovery:</a:t>
            </a:r>
          </a:p>
          <a:p>
            <a:pPr lvl="1"/>
            <a:r>
              <a:rPr lang="en-US" sz="2000" dirty="0">
                <a:solidFill>
                  <a:srgbClr val="3C5790"/>
                </a:solidFill>
              </a:rPr>
              <a:t>Estimating RTT</a:t>
            </a:r>
          </a:p>
          <a:p>
            <a:pPr lvl="1"/>
            <a:r>
              <a:rPr lang="en-US" sz="2000" dirty="0">
                <a:solidFill>
                  <a:srgbClr val="3C5790"/>
                </a:solidFill>
              </a:rPr>
              <a:t>Loss Detection</a:t>
            </a:r>
          </a:p>
          <a:p>
            <a:pPr lvl="1"/>
            <a:r>
              <a:rPr lang="en-US" sz="2000" dirty="0">
                <a:solidFill>
                  <a:srgbClr val="3C5790"/>
                </a:solidFill>
              </a:rPr>
              <a:t>Congestion Control</a:t>
            </a:r>
          </a:p>
        </p:txBody>
      </p:sp>
    </p:spTree>
    <p:extLst>
      <p:ext uri="{BB962C8B-B14F-4D97-AF65-F5344CB8AC3E}">
        <p14:creationId xmlns:p14="http://schemas.microsoft.com/office/powerpoint/2010/main" val="2797325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C5D45E17-6BAC-F92E-2F47-28FA4F29ADB9}"/>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727A5A61-1250-B599-1CB0-1BCAFD0BEA11}"/>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BC5D9402-DD98-C564-0BE8-6251AE0D7FF6}"/>
              </a:ext>
            </a:extLst>
          </p:cNvPr>
          <p:cNvSpPr>
            <a:spLocks noGrp="1"/>
          </p:cNvSpPr>
          <p:nvPr>
            <p:ph idx="1"/>
          </p:nvPr>
        </p:nvSpPr>
        <p:spPr>
          <a:xfrm>
            <a:off x="304800" y="1905000"/>
            <a:ext cx="8534400" cy="2743200"/>
          </a:xfrm>
        </p:spPr>
        <p:txBody>
          <a:bodyPr/>
          <a:lstStyle/>
          <a:p>
            <a:r>
              <a:rPr lang="en-US" sz="2000" b="1" dirty="0">
                <a:solidFill>
                  <a:srgbClr val="3C5790"/>
                </a:solidFill>
              </a:rPr>
              <a:t>Estimating RTT</a:t>
            </a:r>
          </a:p>
          <a:p>
            <a:r>
              <a:rPr lang="en-US" sz="2000" dirty="0">
                <a:solidFill>
                  <a:srgbClr val="3C5790"/>
                </a:solidFill>
              </a:rPr>
              <a:t>QUIC uses an RTT sample to detect any delay or lost packet in a connection.</a:t>
            </a:r>
          </a:p>
          <a:p>
            <a:r>
              <a:rPr lang="en-US" sz="2000" dirty="0">
                <a:solidFill>
                  <a:srgbClr val="3C5790"/>
                </a:solidFill>
              </a:rPr>
              <a:t>An RTT sample is generated by measuring the time between sending a packet and receiving the acknowledgment.</a:t>
            </a:r>
          </a:p>
          <a:p>
            <a:r>
              <a:rPr lang="en-US" sz="2000" dirty="0">
                <a:solidFill>
                  <a:srgbClr val="3C5790"/>
                </a:solidFill>
              </a:rPr>
              <a:t>Details are found in </a:t>
            </a:r>
            <a:r>
              <a:rPr lang="en-US" sz="2000" dirty="0">
                <a:solidFill>
                  <a:srgbClr val="3C5790"/>
                </a:solidFill>
                <a:hlinkClick r:id="rId3"/>
              </a:rPr>
              <a:t>https://datatracker.ietf.org/doc/html/rfc9002</a:t>
            </a:r>
            <a:r>
              <a:rPr lang="en-US" sz="2000" dirty="0">
                <a:solidFill>
                  <a:srgbClr val="3C5790"/>
                </a:solidFill>
              </a:rPr>
              <a:t> (QUIC Loss Detection and Congestion Control)</a:t>
            </a:r>
          </a:p>
        </p:txBody>
      </p:sp>
    </p:spTree>
    <p:extLst>
      <p:ext uri="{BB962C8B-B14F-4D97-AF65-F5344CB8AC3E}">
        <p14:creationId xmlns:p14="http://schemas.microsoft.com/office/powerpoint/2010/main" val="1773909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735BC535-A7F5-960C-94D0-159250E67D45}"/>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2889986B-A344-9DC9-BC9A-2757A5E59045}"/>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19485CD2-8EA1-9A42-2672-9E3E840943C2}"/>
              </a:ext>
            </a:extLst>
          </p:cNvPr>
          <p:cNvSpPr>
            <a:spLocks noGrp="1"/>
          </p:cNvSpPr>
          <p:nvPr>
            <p:ph idx="1"/>
          </p:nvPr>
        </p:nvSpPr>
        <p:spPr>
          <a:xfrm>
            <a:off x="304800" y="1905000"/>
            <a:ext cx="8534400" cy="2743200"/>
          </a:xfrm>
        </p:spPr>
        <p:txBody>
          <a:bodyPr/>
          <a:lstStyle/>
          <a:p>
            <a:r>
              <a:rPr lang="en-US" sz="2000" b="1" dirty="0">
                <a:solidFill>
                  <a:srgbClr val="3C5790"/>
                </a:solidFill>
              </a:rPr>
              <a:t>Loss Detection</a:t>
            </a:r>
          </a:p>
          <a:p>
            <a:r>
              <a:rPr lang="en-US" sz="2000" dirty="0">
                <a:solidFill>
                  <a:srgbClr val="3C5790"/>
                </a:solidFill>
              </a:rPr>
              <a:t>QUIC uses acknowledgments to discover missing packets.</a:t>
            </a:r>
          </a:p>
          <a:p>
            <a:r>
              <a:rPr lang="en-US" sz="2000" dirty="0">
                <a:solidFill>
                  <a:srgbClr val="3C5790"/>
                </a:solidFill>
              </a:rPr>
              <a:t>If a packet is lost, the QUIC transport must either retransmit the data, deliver an updated frame, or trash the frame to recover from the loss.</a:t>
            </a:r>
          </a:p>
          <a:p>
            <a:r>
              <a:rPr lang="en-US" sz="2000" dirty="0">
                <a:solidFill>
                  <a:srgbClr val="3C5790"/>
                </a:solidFill>
              </a:rPr>
              <a:t>Loss detection is done separately for each packet number space to avoid head-of-line blocking. </a:t>
            </a:r>
          </a:p>
        </p:txBody>
      </p:sp>
    </p:spTree>
    <p:extLst>
      <p:ext uri="{BB962C8B-B14F-4D97-AF65-F5344CB8AC3E}">
        <p14:creationId xmlns:p14="http://schemas.microsoft.com/office/powerpoint/2010/main" val="2176929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647AC12D-C517-342B-FA3F-A93A848FF5CA}"/>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F6DD1899-4C94-A9EA-B91A-79416CD720DE}"/>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E0DF6385-231B-DCDB-A110-0B3A0F8FD6F8}"/>
              </a:ext>
            </a:extLst>
          </p:cNvPr>
          <p:cNvSpPr>
            <a:spLocks noGrp="1"/>
          </p:cNvSpPr>
          <p:nvPr>
            <p:ph idx="1"/>
          </p:nvPr>
        </p:nvSpPr>
        <p:spPr>
          <a:xfrm>
            <a:off x="304800" y="1905000"/>
            <a:ext cx="8534400" cy="2743200"/>
          </a:xfrm>
        </p:spPr>
        <p:txBody>
          <a:bodyPr/>
          <a:lstStyle/>
          <a:p>
            <a:r>
              <a:rPr lang="en-US" sz="2000" b="1" dirty="0">
                <a:solidFill>
                  <a:srgbClr val="3C5790"/>
                </a:solidFill>
              </a:rPr>
              <a:t>Congestion Control</a:t>
            </a:r>
          </a:p>
          <a:p>
            <a:r>
              <a:rPr lang="en-US" sz="2000" dirty="0">
                <a:solidFill>
                  <a:srgbClr val="3C5790"/>
                </a:solidFill>
              </a:rPr>
              <a:t>QUIC offers a different congestion management environment than TCP.</a:t>
            </a:r>
          </a:p>
          <a:p>
            <a:r>
              <a:rPr lang="en-US" sz="2000" dirty="0">
                <a:solidFill>
                  <a:srgbClr val="3C5790"/>
                </a:solidFill>
              </a:rPr>
              <a:t>QUIC incorporates current loss-recovery algorithms like retransmission timeout (RTO), tail loss probe, Forward RTO-Recovery (F-RTO), and Early Retransmit from the start.</a:t>
            </a:r>
          </a:p>
        </p:txBody>
      </p:sp>
    </p:spTree>
    <p:extLst>
      <p:ext uri="{BB962C8B-B14F-4D97-AF65-F5344CB8AC3E}">
        <p14:creationId xmlns:p14="http://schemas.microsoft.com/office/powerpoint/2010/main" val="3818059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13364EA6-05B6-F9C9-E3E5-0220EB7289C6}"/>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D28BFEC7-3A1E-DF39-1818-E98DF08F0727}"/>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CDA1378D-0C6A-C3D1-7274-D64E1496E13D}"/>
              </a:ext>
            </a:extLst>
          </p:cNvPr>
          <p:cNvSpPr>
            <a:spLocks noGrp="1"/>
          </p:cNvSpPr>
          <p:nvPr>
            <p:ph idx="1"/>
          </p:nvPr>
        </p:nvSpPr>
        <p:spPr>
          <a:xfrm>
            <a:off x="304800" y="1905000"/>
            <a:ext cx="8534400" cy="2743200"/>
          </a:xfrm>
        </p:spPr>
        <p:txBody>
          <a:bodyPr/>
          <a:lstStyle/>
          <a:p>
            <a:r>
              <a:rPr lang="en-US" sz="2000" dirty="0">
                <a:solidFill>
                  <a:srgbClr val="3C5790"/>
                </a:solidFill>
              </a:rPr>
              <a:t>STREAM frames encapsulate data sent by an application.</a:t>
            </a:r>
          </a:p>
          <a:p>
            <a:r>
              <a:rPr lang="en-US" sz="2000" dirty="0">
                <a:solidFill>
                  <a:srgbClr val="3C5790"/>
                </a:solidFill>
              </a:rPr>
              <a:t>An endpoint uses the Stream ID and Offset fields in STREAM frames to place data in order.</a:t>
            </a:r>
          </a:p>
          <a:p>
            <a:r>
              <a:rPr lang="en-US" sz="2000" dirty="0">
                <a:solidFill>
                  <a:srgbClr val="3C5790"/>
                </a:solidFill>
              </a:rPr>
              <a:t>An endpoint could receive data for a stream at the same stream offset multiple times.  </a:t>
            </a:r>
          </a:p>
          <a:p>
            <a:r>
              <a:rPr lang="en-US" sz="2000" dirty="0">
                <a:solidFill>
                  <a:srgbClr val="3C5790"/>
                </a:solidFill>
              </a:rPr>
              <a:t>Data that has already been received can be discarded; an endpoint MAY treat receipt of different data at the same offset within a stream as a connection error of type </a:t>
            </a:r>
            <a:r>
              <a:rPr lang="en-US" sz="2000" b="1" dirty="0">
                <a:solidFill>
                  <a:srgbClr val="3C5790"/>
                </a:solidFill>
              </a:rPr>
              <a:t>PROTOCOL_VIOLATION</a:t>
            </a:r>
            <a:r>
              <a:rPr lang="en-US" sz="2000" dirty="0">
                <a:solidFill>
                  <a:srgbClr val="3C5790"/>
                </a:solidFill>
              </a:rPr>
              <a:t>.</a:t>
            </a:r>
          </a:p>
        </p:txBody>
      </p:sp>
    </p:spTree>
    <p:extLst>
      <p:ext uri="{BB962C8B-B14F-4D97-AF65-F5344CB8AC3E}">
        <p14:creationId xmlns:p14="http://schemas.microsoft.com/office/powerpoint/2010/main" val="739427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HTTP/3?</a:t>
            </a:r>
          </a:p>
        </p:txBody>
      </p:sp>
      <p:sp>
        <p:nvSpPr>
          <p:cNvPr id="4099" name="Espace réservé du contenu 4"/>
          <p:cNvSpPr>
            <a:spLocks noGrp="1"/>
          </p:cNvSpPr>
          <p:nvPr>
            <p:ph idx="1"/>
          </p:nvPr>
        </p:nvSpPr>
        <p:spPr>
          <a:xfrm>
            <a:off x="228600" y="2133600"/>
            <a:ext cx="8686800" cy="2133600"/>
          </a:xfrm>
        </p:spPr>
        <p:txBody>
          <a:bodyPr/>
          <a:lstStyle/>
          <a:p>
            <a:r>
              <a:rPr lang="en-US" sz="2000" dirty="0">
                <a:solidFill>
                  <a:srgbClr val="3C5790"/>
                </a:solidFill>
              </a:rPr>
              <a:t>HTTP/3 is the third major version of the Hypertext Transfer Protocol used to exchange information on the World Wide Web.</a:t>
            </a:r>
          </a:p>
          <a:p>
            <a:r>
              <a:rPr lang="en-US" sz="2000" dirty="0">
                <a:solidFill>
                  <a:srgbClr val="3C5790"/>
                </a:solidFill>
              </a:rPr>
              <a:t>HTTP/3 uses QUIC, a multiplexed transport protocol built on UDP</a:t>
            </a:r>
          </a:p>
          <a:p>
            <a:r>
              <a:rPr lang="en-US" sz="2000" dirty="0">
                <a:solidFill>
                  <a:srgbClr val="3C5790"/>
                </a:solidFill>
              </a:rPr>
              <a:t>HTTP/3 specification was published on 6 June 2022, as a Proposed Standard in RFC 9114.</a:t>
            </a:r>
            <a:endParaRPr lang="fr-CA" sz="2000" dirty="0">
              <a:solidFill>
                <a:srgbClr val="3C579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A6B1809A-7126-3BA3-3B33-5C30414E1D33}"/>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6C0BDC65-AF96-6EA4-D8B4-054299CA5AAA}"/>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6A703821-41A5-712C-1CF0-4576FEE88A2E}"/>
              </a:ext>
            </a:extLst>
          </p:cNvPr>
          <p:cNvSpPr>
            <a:spLocks noGrp="1"/>
          </p:cNvSpPr>
          <p:nvPr>
            <p:ph idx="1"/>
          </p:nvPr>
        </p:nvSpPr>
        <p:spPr>
          <a:xfrm>
            <a:off x="304800" y="1905000"/>
            <a:ext cx="8534400" cy="2895600"/>
          </a:xfrm>
        </p:spPr>
        <p:txBody>
          <a:bodyPr/>
          <a:lstStyle/>
          <a:p>
            <a:r>
              <a:rPr lang="en-US" sz="2000" dirty="0">
                <a:solidFill>
                  <a:srgbClr val="3C5790"/>
                </a:solidFill>
              </a:rPr>
              <a:t>Endpoints MUST NOT exceed the limit set by their peer. </a:t>
            </a:r>
          </a:p>
          <a:p>
            <a:r>
              <a:rPr lang="en-US" sz="2000" dirty="0">
                <a:solidFill>
                  <a:srgbClr val="3C5790"/>
                </a:solidFill>
              </a:rPr>
              <a:t>An endpoint that receives a STREAM frame with an ID greater than the limit it has sent MUST treat this as a stream error of type STREAM_ID_ERROR.</a:t>
            </a:r>
          </a:p>
          <a:p>
            <a:r>
              <a:rPr lang="en-US" sz="2000" dirty="0">
                <a:solidFill>
                  <a:srgbClr val="3C5790"/>
                </a:solidFill>
              </a:rPr>
              <a:t>QUIC does not provide a mechanism for exchanging prioritization information.  </a:t>
            </a:r>
          </a:p>
          <a:p>
            <a:r>
              <a:rPr lang="en-US" sz="2000" dirty="0">
                <a:solidFill>
                  <a:srgbClr val="3C5790"/>
                </a:solidFill>
              </a:rPr>
              <a:t>QUIC relies on receiving priority information from the application.</a:t>
            </a:r>
          </a:p>
          <a:p>
            <a:r>
              <a:rPr lang="en-US" sz="2000" dirty="0">
                <a:solidFill>
                  <a:srgbClr val="3C5790"/>
                </a:solidFill>
              </a:rPr>
              <a:t>A QUIC implementation SHOULD provide ways in which an application can indicate the relative priority of streams.</a:t>
            </a:r>
          </a:p>
        </p:txBody>
      </p:sp>
    </p:spTree>
    <p:extLst>
      <p:ext uri="{BB962C8B-B14F-4D97-AF65-F5344CB8AC3E}">
        <p14:creationId xmlns:p14="http://schemas.microsoft.com/office/powerpoint/2010/main" val="2457251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7FDC703E-6324-08A5-4807-FDF1387AB76D}"/>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9A0887AF-8E28-D5FB-41C3-13C5D6EE3C94}"/>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DC669CA0-A10D-D2BA-AC5C-B5E0AD91D9AD}"/>
              </a:ext>
            </a:extLst>
          </p:cNvPr>
          <p:cNvSpPr>
            <a:spLocks noGrp="1"/>
          </p:cNvSpPr>
          <p:nvPr>
            <p:ph idx="1"/>
          </p:nvPr>
        </p:nvSpPr>
        <p:spPr>
          <a:xfrm>
            <a:off x="304800" y="1905000"/>
            <a:ext cx="8534400" cy="381000"/>
          </a:xfrm>
        </p:spPr>
        <p:txBody>
          <a:bodyPr/>
          <a:lstStyle/>
          <a:p>
            <a:r>
              <a:rPr lang="en-US" sz="2000" dirty="0">
                <a:solidFill>
                  <a:srgbClr val="3C5790"/>
                </a:solidFill>
              </a:rPr>
              <a:t>QUIC frames </a:t>
            </a:r>
            <a:r>
              <a:rPr lang="en-US" sz="2000" b="1" dirty="0">
                <a:solidFill>
                  <a:srgbClr val="3C5790"/>
                </a:solidFill>
              </a:rPr>
              <a:t> </a:t>
            </a:r>
            <a:endParaRPr lang="en-US" sz="2000" dirty="0">
              <a:solidFill>
                <a:srgbClr val="3C5790"/>
              </a:solidFill>
            </a:endParaRPr>
          </a:p>
        </p:txBody>
      </p:sp>
      <p:graphicFrame>
        <p:nvGraphicFramePr>
          <p:cNvPr id="2" name="Table 1">
            <a:extLst>
              <a:ext uri="{FF2B5EF4-FFF2-40B4-BE49-F238E27FC236}">
                <a16:creationId xmlns:a16="http://schemas.microsoft.com/office/drawing/2014/main" id="{EB5716C2-BEC2-60C7-30AD-FC025AD2DC75}"/>
              </a:ext>
            </a:extLst>
          </p:cNvPr>
          <p:cNvGraphicFramePr>
            <a:graphicFrameLocks noGrp="1"/>
          </p:cNvGraphicFramePr>
          <p:nvPr>
            <p:extLst>
              <p:ext uri="{D42A27DB-BD31-4B8C-83A1-F6EECF244321}">
                <p14:modId xmlns:p14="http://schemas.microsoft.com/office/powerpoint/2010/main" val="3064955087"/>
              </p:ext>
            </p:extLst>
          </p:nvPr>
        </p:nvGraphicFramePr>
        <p:xfrm>
          <a:off x="152400" y="2438400"/>
          <a:ext cx="8534399" cy="3694788"/>
        </p:xfrm>
        <a:graphic>
          <a:graphicData uri="http://schemas.openxmlformats.org/drawingml/2006/table">
            <a:tbl>
              <a:tblPr firstRow="1" bandRow="1">
                <a:tableStyleId>{5C22544A-7EE6-4342-B048-85BDC9FD1C3A}</a:tableStyleId>
              </a:tblPr>
              <a:tblGrid>
                <a:gridCol w="1249168">
                  <a:extLst>
                    <a:ext uri="{9D8B030D-6E8A-4147-A177-3AD203B41FA5}">
                      <a16:colId xmlns:a16="http://schemas.microsoft.com/office/drawing/2014/main" val="893551112"/>
                    </a:ext>
                  </a:extLst>
                </a:gridCol>
                <a:gridCol w="2256032">
                  <a:extLst>
                    <a:ext uri="{9D8B030D-6E8A-4147-A177-3AD203B41FA5}">
                      <a16:colId xmlns:a16="http://schemas.microsoft.com/office/drawing/2014/main" val="148652879"/>
                    </a:ext>
                  </a:extLst>
                </a:gridCol>
                <a:gridCol w="1981200">
                  <a:extLst>
                    <a:ext uri="{9D8B030D-6E8A-4147-A177-3AD203B41FA5}">
                      <a16:colId xmlns:a16="http://schemas.microsoft.com/office/drawing/2014/main" val="3726790859"/>
                    </a:ext>
                  </a:extLst>
                </a:gridCol>
                <a:gridCol w="3047999">
                  <a:extLst>
                    <a:ext uri="{9D8B030D-6E8A-4147-A177-3AD203B41FA5}">
                      <a16:colId xmlns:a16="http://schemas.microsoft.com/office/drawing/2014/main" val="1157350862"/>
                    </a:ext>
                  </a:extLst>
                </a:gridCol>
              </a:tblGrid>
              <a:tr h="369892">
                <a:tc>
                  <a:txBody>
                    <a:bodyPr/>
                    <a:lstStyle/>
                    <a:p>
                      <a:pPr algn="ctr"/>
                      <a:r>
                        <a:rPr lang="en-US" dirty="0"/>
                        <a:t>Value</a:t>
                      </a:r>
                    </a:p>
                  </a:txBody>
                  <a:tcPr/>
                </a:tc>
                <a:tc>
                  <a:txBody>
                    <a:bodyPr/>
                    <a:lstStyle/>
                    <a:p>
                      <a:pPr algn="ctr"/>
                      <a:r>
                        <a:rPr lang="en-US" dirty="0"/>
                        <a:t>Type</a:t>
                      </a:r>
                    </a:p>
                  </a:txBody>
                  <a:tcPr/>
                </a:tc>
                <a:tc>
                  <a:txBody>
                    <a:bodyPr/>
                    <a:lstStyle/>
                    <a:p>
                      <a:pPr algn="ctr"/>
                      <a:r>
                        <a:rPr lang="en-US" dirty="0"/>
                        <a:t>Value</a:t>
                      </a:r>
                    </a:p>
                  </a:txBody>
                  <a:tcPr/>
                </a:tc>
                <a:tc>
                  <a:txBody>
                    <a:bodyPr/>
                    <a:lstStyle/>
                    <a:p>
                      <a:pPr algn="ctr"/>
                      <a:r>
                        <a:rPr lang="en-US" dirty="0"/>
                        <a:t>Type</a:t>
                      </a:r>
                    </a:p>
                  </a:txBody>
                  <a:tcPr/>
                </a:tc>
                <a:extLst>
                  <a:ext uri="{0D108BD9-81ED-4DB2-BD59-A6C34878D82A}">
                    <a16:rowId xmlns:a16="http://schemas.microsoft.com/office/drawing/2014/main" val="2317143112"/>
                  </a:ext>
                </a:extLst>
              </a:tr>
              <a:tr h="369892">
                <a:tc>
                  <a:txBody>
                    <a:bodyPr/>
                    <a:lstStyle/>
                    <a:p>
                      <a:pPr algn="ctr"/>
                      <a:r>
                        <a:rPr lang="en-US" dirty="0"/>
                        <a:t>0x00</a:t>
                      </a:r>
                    </a:p>
                  </a:txBody>
                  <a:tcPr/>
                </a:tc>
                <a:tc>
                  <a:txBody>
                    <a:bodyPr/>
                    <a:lstStyle/>
                    <a:p>
                      <a:pPr algn="ctr"/>
                      <a:r>
                        <a:rPr lang="en-US" dirty="0"/>
                        <a:t>PADDING</a:t>
                      </a:r>
                    </a:p>
                  </a:txBody>
                  <a:tcPr/>
                </a:tc>
                <a:tc>
                  <a:txBody>
                    <a:bodyPr/>
                    <a:lstStyle/>
                    <a:p>
                      <a:pPr algn="ctr"/>
                      <a:r>
                        <a:rPr lang="en-US" dirty="0"/>
                        <a:t>0x11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MAX_STREAM_DATA</a:t>
                      </a:r>
                    </a:p>
                  </a:txBody>
                  <a:tcPr/>
                </a:tc>
                <a:extLst>
                  <a:ext uri="{0D108BD9-81ED-4DB2-BD59-A6C34878D82A}">
                    <a16:rowId xmlns:a16="http://schemas.microsoft.com/office/drawing/2014/main" val="3292501829"/>
                  </a:ext>
                </a:extLst>
              </a:tr>
              <a:tr h="369892">
                <a:tc>
                  <a:txBody>
                    <a:bodyPr/>
                    <a:lstStyle/>
                    <a:p>
                      <a:pPr algn="ctr"/>
                      <a:r>
                        <a:rPr lang="en-US" dirty="0"/>
                        <a:t>0x01</a:t>
                      </a:r>
                    </a:p>
                  </a:txBody>
                  <a:tcPr/>
                </a:tc>
                <a:tc>
                  <a:txBody>
                    <a:bodyPr/>
                    <a:lstStyle/>
                    <a:p>
                      <a:pPr algn="ctr"/>
                      <a:r>
                        <a:rPr lang="en-US" dirty="0"/>
                        <a:t>PING</a:t>
                      </a:r>
                    </a:p>
                  </a:txBody>
                  <a:tcPr/>
                </a:tc>
                <a:tc>
                  <a:txBody>
                    <a:bodyPr/>
                    <a:lstStyle/>
                    <a:p>
                      <a:pPr algn="ctr"/>
                      <a:r>
                        <a:rPr lang="en-US" dirty="0"/>
                        <a:t>0x12-0x13</a:t>
                      </a:r>
                    </a:p>
                  </a:txBody>
                  <a:tcPr/>
                </a:tc>
                <a:tc>
                  <a:txBody>
                    <a:bodyPr/>
                    <a:lstStyle/>
                    <a:p>
                      <a:pPr algn="ctr"/>
                      <a:r>
                        <a:rPr lang="en-US" dirty="0"/>
                        <a:t>MAX_STREAMS</a:t>
                      </a:r>
                    </a:p>
                  </a:txBody>
                  <a:tcPr/>
                </a:tc>
                <a:extLst>
                  <a:ext uri="{0D108BD9-81ED-4DB2-BD59-A6C34878D82A}">
                    <a16:rowId xmlns:a16="http://schemas.microsoft.com/office/drawing/2014/main" val="729250399"/>
                  </a:ext>
                </a:extLst>
              </a:tr>
              <a:tr h="364825">
                <a:tc>
                  <a:txBody>
                    <a:bodyPr/>
                    <a:lstStyle/>
                    <a:p>
                      <a:pPr algn="ctr"/>
                      <a:r>
                        <a:rPr lang="en-US" dirty="0"/>
                        <a:t>0x02-0x03</a:t>
                      </a:r>
                    </a:p>
                  </a:txBody>
                  <a:tcPr/>
                </a:tc>
                <a:tc>
                  <a:txBody>
                    <a:bodyPr/>
                    <a:lstStyle/>
                    <a:p>
                      <a:pPr algn="ctr"/>
                      <a:r>
                        <a:rPr lang="en-US" dirty="0"/>
                        <a:t>ACK</a:t>
                      </a:r>
                    </a:p>
                  </a:txBody>
                  <a:tcPr/>
                </a:tc>
                <a:tc>
                  <a:txBody>
                    <a:bodyPr/>
                    <a:lstStyle/>
                    <a:p>
                      <a:pPr algn="ctr"/>
                      <a:r>
                        <a:rPr lang="en-US" dirty="0"/>
                        <a:t>0x14</a:t>
                      </a:r>
                    </a:p>
                  </a:txBody>
                  <a:tcPr/>
                </a:tc>
                <a:tc>
                  <a:txBody>
                    <a:bodyPr/>
                    <a:lstStyle/>
                    <a:p>
                      <a:pPr algn="ctr"/>
                      <a:r>
                        <a:rPr lang="en-US" dirty="0"/>
                        <a:t>DATA_BLOCKED</a:t>
                      </a:r>
                    </a:p>
                  </a:txBody>
                  <a:tcPr/>
                </a:tc>
                <a:extLst>
                  <a:ext uri="{0D108BD9-81ED-4DB2-BD59-A6C34878D82A}">
                    <a16:rowId xmlns:a16="http://schemas.microsoft.com/office/drawing/2014/main" val="1843113824"/>
                  </a:ext>
                </a:extLst>
              </a:tr>
              <a:tr h="369892">
                <a:tc>
                  <a:txBody>
                    <a:bodyPr/>
                    <a:lstStyle/>
                    <a:p>
                      <a:pPr algn="ctr"/>
                      <a:r>
                        <a:rPr lang="en-US" dirty="0"/>
                        <a:t>0x04</a:t>
                      </a:r>
                    </a:p>
                  </a:txBody>
                  <a:tcPr/>
                </a:tc>
                <a:tc>
                  <a:txBody>
                    <a:bodyPr/>
                    <a:lstStyle/>
                    <a:p>
                      <a:pPr algn="ctr"/>
                      <a:r>
                        <a:rPr lang="en-US" dirty="0"/>
                        <a:t>RESET_STREAM</a:t>
                      </a:r>
                    </a:p>
                  </a:txBody>
                  <a:tcPr/>
                </a:tc>
                <a:tc>
                  <a:txBody>
                    <a:bodyPr/>
                    <a:lstStyle/>
                    <a:p>
                      <a:pPr algn="ctr"/>
                      <a:r>
                        <a:rPr lang="en-US" dirty="0"/>
                        <a:t>0x15</a:t>
                      </a:r>
                    </a:p>
                  </a:txBody>
                  <a:tcPr/>
                </a:tc>
                <a:tc>
                  <a:txBody>
                    <a:bodyPr/>
                    <a:lstStyle/>
                    <a:p>
                      <a:pPr algn="ctr"/>
                      <a:r>
                        <a:rPr lang="en-US" dirty="0"/>
                        <a:t>STREAM_DATA_BLOCKED</a:t>
                      </a:r>
                    </a:p>
                  </a:txBody>
                  <a:tcPr/>
                </a:tc>
                <a:extLst>
                  <a:ext uri="{0D108BD9-81ED-4DB2-BD59-A6C34878D82A}">
                    <a16:rowId xmlns:a16="http://schemas.microsoft.com/office/drawing/2014/main" val="173589882"/>
                  </a:ext>
                </a:extLst>
              </a:tr>
              <a:tr h="369892">
                <a:tc>
                  <a:txBody>
                    <a:bodyPr/>
                    <a:lstStyle/>
                    <a:p>
                      <a:pPr algn="ctr"/>
                      <a:r>
                        <a:rPr lang="en-US" dirty="0"/>
                        <a:t>0x05</a:t>
                      </a:r>
                    </a:p>
                  </a:txBody>
                  <a:tcPr/>
                </a:tc>
                <a:tc>
                  <a:txBody>
                    <a:bodyPr/>
                    <a:lstStyle/>
                    <a:p>
                      <a:pPr algn="ctr"/>
                      <a:r>
                        <a:rPr lang="en-US" dirty="0"/>
                        <a:t>STOP_SENDING</a:t>
                      </a:r>
                    </a:p>
                  </a:txBody>
                  <a:tcPr/>
                </a:tc>
                <a:tc>
                  <a:txBody>
                    <a:bodyPr/>
                    <a:lstStyle/>
                    <a:p>
                      <a:pPr algn="ctr"/>
                      <a:r>
                        <a:rPr lang="en-US" dirty="0"/>
                        <a:t>0x16-0x17</a:t>
                      </a:r>
                    </a:p>
                  </a:txBody>
                  <a:tcPr/>
                </a:tc>
                <a:tc>
                  <a:txBody>
                    <a:bodyPr/>
                    <a:lstStyle/>
                    <a:p>
                      <a:pPr algn="ctr"/>
                      <a:r>
                        <a:rPr lang="en-US" dirty="0"/>
                        <a:t>STREAMS_BLOCKED</a:t>
                      </a:r>
                    </a:p>
                  </a:txBody>
                  <a:tcPr/>
                </a:tc>
                <a:extLst>
                  <a:ext uri="{0D108BD9-81ED-4DB2-BD59-A6C34878D82A}">
                    <a16:rowId xmlns:a16="http://schemas.microsoft.com/office/drawing/2014/main" val="4249026859"/>
                  </a:ext>
                </a:extLst>
              </a:tr>
              <a:tr h="369892">
                <a:tc>
                  <a:txBody>
                    <a:bodyPr/>
                    <a:lstStyle/>
                    <a:p>
                      <a:pPr algn="ctr"/>
                      <a:r>
                        <a:rPr lang="en-US" dirty="0"/>
                        <a:t>0x06</a:t>
                      </a:r>
                    </a:p>
                  </a:txBody>
                  <a:tcPr/>
                </a:tc>
                <a:tc>
                  <a:txBody>
                    <a:bodyPr/>
                    <a:lstStyle/>
                    <a:p>
                      <a:pPr algn="ctr"/>
                      <a:r>
                        <a:rPr lang="en-US" dirty="0"/>
                        <a:t>CRYPTO</a:t>
                      </a:r>
                    </a:p>
                  </a:txBody>
                  <a:tcPr/>
                </a:tc>
                <a:tc>
                  <a:txBody>
                    <a:bodyPr/>
                    <a:lstStyle/>
                    <a:p>
                      <a:pPr algn="ctr"/>
                      <a:r>
                        <a:rPr lang="en-US" dirty="0"/>
                        <a:t>0x18</a:t>
                      </a:r>
                    </a:p>
                  </a:txBody>
                  <a:tcPr/>
                </a:tc>
                <a:tc>
                  <a:txBody>
                    <a:bodyPr/>
                    <a:lstStyle/>
                    <a:p>
                      <a:pPr algn="ctr"/>
                      <a:r>
                        <a:rPr lang="en-US" dirty="0"/>
                        <a:t>NEW_CONNECTION_ID</a:t>
                      </a:r>
                    </a:p>
                  </a:txBody>
                  <a:tcPr/>
                </a:tc>
                <a:extLst>
                  <a:ext uri="{0D108BD9-81ED-4DB2-BD59-A6C34878D82A}">
                    <a16:rowId xmlns:a16="http://schemas.microsoft.com/office/drawing/2014/main" val="1425607814"/>
                  </a:ext>
                </a:extLst>
              </a:tr>
              <a:tr h="369892">
                <a:tc>
                  <a:txBody>
                    <a:bodyPr/>
                    <a:lstStyle/>
                    <a:p>
                      <a:pPr algn="ctr"/>
                      <a:r>
                        <a:rPr lang="en-US" dirty="0"/>
                        <a:t>0x07</a:t>
                      </a:r>
                    </a:p>
                  </a:txBody>
                  <a:tcPr/>
                </a:tc>
                <a:tc>
                  <a:txBody>
                    <a:bodyPr/>
                    <a:lstStyle/>
                    <a:p>
                      <a:pPr algn="ctr"/>
                      <a:r>
                        <a:rPr lang="en-US" dirty="0"/>
                        <a:t>NEW_TOKEN</a:t>
                      </a:r>
                    </a:p>
                  </a:txBody>
                  <a:tcPr/>
                </a:tc>
                <a:tc>
                  <a:txBody>
                    <a:bodyPr/>
                    <a:lstStyle/>
                    <a:p>
                      <a:pPr algn="ctr"/>
                      <a:r>
                        <a:rPr lang="en-US" dirty="0"/>
                        <a:t>0x19</a:t>
                      </a:r>
                    </a:p>
                  </a:txBody>
                  <a:tcPr/>
                </a:tc>
                <a:tc>
                  <a:txBody>
                    <a:bodyPr/>
                    <a:lstStyle/>
                    <a:p>
                      <a:pPr algn="ctr"/>
                      <a:r>
                        <a:rPr lang="en-US" dirty="0"/>
                        <a:t>RETIRE_CONNECTION_ID</a:t>
                      </a:r>
                    </a:p>
                  </a:txBody>
                  <a:tcPr/>
                </a:tc>
                <a:extLst>
                  <a:ext uri="{0D108BD9-81ED-4DB2-BD59-A6C34878D82A}">
                    <a16:rowId xmlns:a16="http://schemas.microsoft.com/office/drawing/2014/main" val="2694971592"/>
                  </a:ext>
                </a:extLst>
              </a:tr>
              <a:tr h="369892">
                <a:tc>
                  <a:txBody>
                    <a:bodyPr/>
                    <a:lstStyle/>
                    <a:p>
                      <a:pPr algn="ctr"/>
                      <a:r>
                        <a:rPr lang="en-US" dirty="0"/>
                        <a:t>0x08-0x0f</a:t>
                      </a:r>
                    </a:p>
                  </a:txBody>
                  <a:tcPr/>
                </a:tc>
                <a:tc>
                  <a:txBody>
                    <a:bodyPr/>
                    <a:lstStyle/>
                    <a:p>
                      <a:pPr algn="ctr"/>
                      <a:r>
                        <a:rPr lang="en-US" dirty="0"/>
                        <a:t>STREAM</a:t>
                      </a:r>
                    </a:p>
                  </a:txBody>
                  <a:tcPr/>
                </a:tc>
                <a:tc>
                  <a:txBody>
                    <a:bodyPr/>
                    <a:lstStyle/>
                    <a:p>
                      <a:pPr algn="ctr"/>
                      <a:r>
                        <a:rPr lang="en-US" dirty="0"/>
                        <a:t>0x1a</a:t>
                      </a:r>
                    </a:p>
                  </a:txBody>
                  <a:tcPr/>
                </a:tc>
                <a:tc>
                  <a:txBody>
                    <a:bodyPr/>
                    <a:lstStyle/>
                    <a:p>
                      <a:pPr algn="ctr"/>
                      <a:r>
                        <a:rPr lang="en-US" dirty="0"/>
                        <a:t>PATH_CHALLENGE</a:t>
                      </a:r>
                    </a:p>
                  </a:txBody>
                  <a:tcPr/>
                </a:tc>
                <a:extLst>
                  <a:ext uri="{0D108BD9-81ED-4DB2-BD59-A6C34878D82A}">
                    <a16:rowId xmlns:a16="http://schemas.microsoft.com/office/drawing/2014/main" val="978277228"/>
                  </a:ext>
                </a:extLst>
              </a:tr>
              <a:tr h="369892">
                <a:tc>
                  <a:txBody>
                    <a:bodyPr/>
                    <a:lstStyle/>
                    <a:p>
                      <a:pPr algn="ctr"/>
                      <a:r>
                        <a:rPr lang="en-US" dirty="0"/>
                        <a:t>0x10</a:t>
                      </a:r>
                    </a:p>
                  </a:txBody>
                  <a:tcPr/>
                </a:tc>
                <a:tc>
                  <a:txBody>
                    <a:bodyPr/>
                    <a:lstStyle/>
                    <a:p>
                      <a:pPr algn="ctr"/>
                      <a:r>
                        <a:rPr lang="en-US" dirty="0"/>
                        <a:t>MAX_DATA</a:t>
                      </a:r>
                    </a:p>
                  </a:txBody>
                  <a:tcPr/>
                </a:tc>
                <a:tc>
                  <a:txBody>
                    <a:bodyPr/>
                    <a:lstStyle/>
                    <a:p>
                      <a:pPr algn="ctr"/>
                      <a:r>
                        <a:rPr lang="en-US" dirty="0"/>
                        <a:t>0x1b</a:t>
                      </a:r>
                    </a:p>
                  </a:txBody>
                  <a:tcPr/>
                </a:tc>
                <a:tc>
                  <a:txBody>
                    <a:bodyPr/>
                    <a:lstStyle/>
                    <a:p>
                      <a:pPr algn="ctr"/>
                      <a:r>
                        <a:rPr lang="en-US" dirty="0"/>
                        <a:t>PATH_RESPONSE</a:t>
                      </a:r>
                    </a:p>
                  </a:txBody>
                  <a:tcPr/>
                </a:tc>
                <a:extLst>
                  <a:ext uri="{0D108BD9-81ED-4DB2-BD59-A6C34878D82A}">
                    <a16:rowId xmlns:a16="http://schemas.microsoft.com/office/drawing/2014/main" val="849835168"/>
                  </a:ext>
                </a:extLst>
              </a:tr>
            </a:tbl>
          </a:graphicData>
        </a:graphic>
      </p:graphicFrame>
    </p:spTree>
    <p:extLst>
      <p:ext uri="{BB962C8B-B14F-4D97-AF65-F5344CB8AC3E}">
        <p14:creationId xmlns:p14="http://schemas.microsoft.com/office/powerpoint/2010/main" val="4048282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4BBBBF0C-9FA1-012C-AC39-C3FDECC6E588}"/>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3F9B05A7-605C-F033-7C58-FD0C285B7A45}"/>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2584A88E-9C31-20A1-FAD6-E66827B2EDE7}"/>
              </a:ext>
            </a:extLst>
          </p:cNvPr>
          <p:cNvSpPr>
            <a:spLocks noGrp="1"/>
          </p:cNvSpPr>
          <p:nvPr>
            <p:ph idx="1"/>
          </p:nvPr>
        </p:nvSpPr>
        <p:spPr>
          <a:xfrm>
            <a:off x="304800" y="1905000"/>
            <a:ext cx="8534400" cy="381000"/>
          </a:xfrm>
        </p:spPr>
        <p:txBody>
          <a:bodyPr/>
          <a:lstStyle/>
          <a:p>
            <a:r>
              <a:rPr lang="en-US" sz="2000" dirty="0">
                <a:solidFill>
                  <a:srgbClr val="3C5790"/>
                </a:solidFill>
              </a:rPr>
              <a:t>QUIC frames </a:t>
            </a:r>
            <a:r>
              <a:rPr lang="en-US" sz="2000" b="1" dirty="0">
                <a:solidFill>
                  <a:srgbClr val="3C5790"/>
                </a:solidFill>
              </a:rPr>
              <a:t> </a:t>
            </a:r>
            <a:endParaRPr lang="en-US" sz="2000" dirty="0">
              <a:solidFill>
                <a:srgbClr val="3C5790"/>
              </a:solidFill>
            </a:endParaRPr>
          </a:p>
        </p:txBody>
      </p:sp>
      <p:graphicFrame>
        <p:nvGraphicFramePr>
          <p:cNvPr id="2" name="Table 1">
            <a:extLst>
              <a:ext uri="{FF2B5EF4-FFF2-40B4-BE49-F238E27FC236}">
                <a16:creationId xmlns:a16="http://schemas.microsoft.com/office/drawing/2014/main" id="{7866A581-97E9-5F72-F717-0809884E70F6}"/>
              </a:ext>
            </a:extLst>
          </p:cNvPr>
          <p:cNvGraphicFramePr>
            <a:graphicFrameLocks noGrp="1"/>
          </p:cNvGraphicFramePr>
          <p:nvPr>
            <p:extLst>
              <p:ext uri="{D42A27DB-BD31-4B8C-83A1-F6EECF244321}">
                <p14:modId xmlns:p14="http://schemas.microsoft.com/office/powerpoint/2010/main" val="3306369753"/>
              </p:ext>
            </p:extLst>
          </p:nvPr>
        </p:nvGraphicFramePr>
        <p:xfrm>
          <a:off x="914400" y="2307771"/>
          <a:ext cx="7467600" cy="4064680"/>
        </p:xfrm>
        <a:graphic>
          <a:graphicData uri="http://schemas.openxmlformats.org/drawingml/2006/table">
            <a:tbl>
              <a:tblPr firstRow="1" bandRow="1">
                <a:tableStyleId>{5C22544A-7EE6-4342-B048-85BDC9FD1C3A}</a:tableStyleId>
              </a:tblPr>
              <a:tblGrid>
                <a:gridCol w="2661271">
                  <a:extLst>
                    <a:ext uri="{9D8B030D-6E8A-4147-A177-3AD203B41FA5}">
                      <a16:colId xmlns:a16="http://schemas.microsoft.com/office/drawing/2014/main" val="893551112"/>
                    </a:ext>
                  </a:extLst>
                </a:gridCol>
                <a:gridCol w="4806329">
                  <a:extLst>
                    <a:ext uri="{9D8B030D-6E8A-4147-A177-3AD203B41FA5}">
                      <a16:colId xmlns:a16="http://schemas.microsoft.com/office/drawing/2014/main" val="148652879"/>
                    </a:ext>
                  </a:extLst>
                </a:gridCol>
              </a:tblGrid>
              <a:tr h="369892">
                <a:tc>
                  <a:txBody>
                    <a:bodyPr/>
                    <a:lstStyle/>
                    <a:p>
                      <a:pPr algn="ctr"/>
                      <a:r>
                        <a:rPr lang="en-US" dirty="0"/>
                        <a:t>Value</a:t>
                      </a:r>
                    </a:p>
                  </a:txBody>
                  <a:tcPr/>
                </a:tc>
                <a:tc>
                  <a:txBody>
                    <a:bodyPr/>
                    <a:lstStyle/>
                    <a:p>
                      <a:pPr algn="ctr"/>
                      <a:r>
                        <a:rPr lang="en-US" dirty="0"/>
                        <a:t>Type</a:t>
                      </a:r>
                    </a:p>
                  </a:txBody>
                  <a:tcPr/>
                </a:tc>
                <a:extLst>
                  <a:ext uri="{0D108BD9-81ED-4DB2-BD59-A6C34878D82A}">
                    <a16:rowId xmlns:a16="http://schemas.microsoft.com/office/drawing/2014/main" val="2317143112"/>
                  </a:ext>
                </a:extLst>
              </a:tr>
              <a:tr h="369892">
                <a:tc>
                  <a:txBody>
                    <a:bodyPr/>
                    <a:lstStyle/>
                    <a:p>
                      <a:pPr algn="ctr"/>
                      <a:r>
                        <a:rPr lang="en-US" dirty="0"/>
                        <a:t>0x1c-0x1d</a:t>
                      </a:r>
                    </a:p>
                  </a:txBody>
                  <a:tcPr/>
                </a:tc>
                <a:tc>
                  <a:txBody>
                    <a:bodyPr/>
                    <a:lstStyle/>
                    <a:p>
                      <a:pPr algn="ctr"/>
                      <a:r>
                        <a:rPr lang="en-US" dirty="0"/>
                        <a:t>CONNECTION_CLOSE</a:t>
                      </a:r>
                    </a:p>
                  </a:txBody>
                  <a:tcPr/>
                </a:tc>
                <a:extLst>
                  <a:ext uri="{0D108BD9-81ED-4DB2-BD59-A6C34878D82A}">
                    <a16:rowId xmlns:a16="http://schemas.microsoft.com/office/drawing/2014/main" val="3292501829"/>
                  </a:ext>
                </a:extLst>
              </a:tr>
              <a:tr h="369892">
                <a:tc>
                  <a:txBody>
                    <a:bodyPr/>
                    <a:lstStyle/>
                    <a:p>
                      <a:pPr algn="ctr"/>
                      <a:r>
                        <a:rPr lang="en-US" dirty="0"/>
                        <a:t> 0x1e</a:t>
                      </a:r>
                    </a:p>
                  </a:txBody>
                  <a:tcPr/>
                </a:tc>
                <a:tc>
                  <a:txBody>
                    <a:bodyPr/>
                    <a:lstStyle/>
                    <a:p>
                      <a:pPr algn="ctr"/>
                      <a:r>
                        <a:rPr lang="en-US" dirty="0"/>
                        <a:t>HANDSHAKE_DONE</a:t>
                      </a:r>
                    </a:p>
                  </a:txBody>
                  <a:tcPr/>
                </a:tc>
                <a:extLst>
                  <a:ext uri="{0D108BD9-81ED-4DB2-BD59-A6C34878D82A}">
                    <a16:rowId xmlns:a16="http://schemas.microsoft.com/office/drawing/2014/main" val="729250399"/>
                  </a:ext>
                </a:extLst>
              </a:tr>
              <a:tr h="364825">
                <a:tc>
                  <a:txBody>
                    <a:bodyPr/>
                    <a:lstStyle/>
                    <a:p>
                      <a:pPr algn="ctr"/>
                      <a:r>
                        <a:rPr lang="en-US" dirty="0"/>
                        <a:t>0x1f</a:t>
                      </a:r>
                    </a:p>
                  </a:txBody>
                  <a:tcPr/>
                </a:tc>
                <a:tc>
                  <a:txBody>
                    <a:bodyPr/>
                    <a:lstStyle/>
                    <a:p>
                      <a:pPr algn="ctr"/>
                      <a:r>
                        <a:rPr lang="en-US" dirty="0"/>
                        <a:t>IMMEDIATE_ACK</a:t>
                      </a:r>
                    </a:p>
                  </a:txBody>
                  <a:tcPr/>
                </a:tc>
                <a:extLst>
                  <a:ext uri="{0D108BD9-81ED-4DB2-BD59-A6C34878D82A}">
                    <a16:rowId xmlns:a16="http://schemas.microsoft.com/office/drawing/2014/main" val="1843113824"/>
                  </a:ext>
                </a:extLst>
              </a:tr>
              <a:tr h="369892">
                <a:tc>
                  <a:txBody>
                    <a:bodyPr/>
                    <a:lstStyle/>
                    <a:p>
                      <a:pPr algn="ctr"/>
                      <a:r>
                        <a:rPr lang="en-US" dirty="0"/>
                        <a:t>0x30-0x31</a:t>
                      </a:r>
                    </a:p>
                  </a:txBody>
                  <a:tcPr/>
                </a:tc>
                <a:tc>
                  <a:txBody>
                    <a:bodyPr/>
                    <a:lstStyle/>
                    <a:p>
                      <a:pPr algn="ctr"/>
                      <a:r>
                        <a:rPr lang="en-US" dirty="0">
                          <a:hlinkClick r:id="rId3"/>
                        </a:rPr>
                        <a:t>DATAGRAM</a:t>
                      </a:r>
                      <a:endParaRPr lang="en-US" dirty="0"/>
                    </a:p>
                  </a:txBody>
                  <a:tcPr/>
                </a:tc>
                <a:extLst>
                  <a:ext uri="{0D108BD9-81ED-4DB2-BD59-A6C34878D82A}">
                    <a16:rowId xmlns:a16="http://schemas.microsoft.com/office/drawing/2014/main" val="173589882"/>
                  </a:ext>
                </a:extLst>
              </a:tr>
              <a:tr h="369892">
                <a:tc>
                  <a:txBody>
                    <a:bodyPr/>
                    <a:lstStyle/>
                    <a:p>
                      <a:pPr algn="ctr"/>
                      <a:r>
                        <a:rPr lang="en-US" dirty="0"/>
                        <a:t>0xad</a:t>
                      </a:r>
                    </a:p>
                  </a:txBody>
                  <a:tcPr/>
                </a:tc>
                <a:tc>
                  <a:txBody>
                    <a:bodyPr/>
                    <a:lstStyle/>
                    <a:p>
                      <a:pPr algn="ctr"/>
                      <a:r>
                        <a:rPr lang="en-US" dirty="0">
                          <a:hlinkClick r:id="rId4"/>
                        </a:rPr>
                        <a:t>ACK_FREQUENCY</a:t>
                      </a:r>
                      <a:endParaRPr lang="en-US" dirty="0"/>
                    </a:p>
                  </a:txBody>
                  <a:tcPr/>
                </a:tc>
                <a:extLst>
                  <a:ext uri="{0D108BD9-81ED-4DB2-BD59-A6C34878D82A}">
                    <a16:rowId xmlns:a16="http://schemas.microsoft.com/office/drawing/2014/main" val="4249026859"/>
                  </a:ext>
                </a:extLst>
              </a:tr>
              <a:tr h="369892">
                <a:tc>
                  <a:txBody>
                    <a:bodyPr/>
                    <a:lstStyle/>
                    <a:p>
                      <a:pPr algn="ctr"/>
                      <a:r>
                        <a:rPr lang="en-US" sz="1800" b="0" i="0" kern="1200" dirty="0">
                          <a:solidFill>
                            <a:schemeClr val="dk1"/>
                          </a:solidFill>
                          <a:effectLst/>
                          <a:latin typeface="+mn-lt"/>
                          <a:ea typeface="+mn-ea"/>
                          <a:cs typeface="+mn-cs"/>
                        </a:rPr>
                        <a:t>0x15228c00-0x15228c01</a:t>
                      </a:r>
                      <a:endParaRPr lang="en-US" dirty="0"/>
                    </a:p>
                  </a:txBody>
                  <a:tcPr/>
                </a:tc>
                <a:tc>
                  <a:txBody>
                    <a:bodyPr/>
                    <a:lstStyle/>
                    <a:p>
                      <a:pPr algn="ctr"/>
                      <a:r>
                        <a:rPr lang="en-US" dirty="0">
                          <a:hlinkClick r:id="rId5"/>
                        </a:rPr>
                        <a:t>ACK_MP</a:t>
                      </a:r>
                      <a:endParaRPr lang="en-US" dirty="0"/>
                    </a:p>
                  </a:txBody>
                  <a:tcPr/>
                </a:tc>
                <a:extLst>
                  <a:ext uri="{0D108BD9-81ED-4DB2-BD59-A6C34878D82A}">
                    <a16:rowId xmlns:a16="http://schemas.microsoft.com/office/drawing/2014/main" val="1425607814"/>
                  </a:ext>
                </a:extLst>
              </a:tr>
              <a:tr h="369892">
                <a:tc>
                  <a:txBody>
                    <a:bodyPr/>
                    <a:lstStyle/>
                    <a:p>
                      <a:pPr algn="ctr"/>
                      <a:r>
                        <a:rPr lang="en-US" sz="1800" b="0" i="0" kern="1200" dirty="0">
                          <a:solidFill>
                            <a:schemeClr val="dk1"/>
                          </a:solidFill>
                          <a:effectLst/>
                          <a:latin typeface="+mn-lt"/>
                          <a:ea typeface="+mn-ea"/>
                          <a:cs typeface="+mn-cs"/>
                        </a:rPr>
                        <a:t>0x15228c05</a:t>
                      </a:r>
                      <a:endParaRPr lang="en-US" dirty="0"/>
                    </a:p>
                  </a:txBody>
                  <a:tcPr/>
                </a:tc>
                <a:tc>
                  <a:txBody>
                    <a:bodyPr/>
                    <a:lstStyle/>
                    <a:p>
                      <a:pPr algn="ctr"/>
                      <a:r>
                        <a:rPr lang="en-US" dirty="0">
                          <a:hlinkClick r:id="rId5"/>
                        </a:rPr>
                        <a:t>PATH_ABANDON</a:t>
                      </a:r>
                      <a:endParaRPr lang="en-US" dirty="0"/>
                    </a:p>
                  </a:txBody>
                  <a:tcPr/>
                </a:tc>
                <a:extLst>
                  <a:ext uri="{0D108BD9-81ED-4DB2-BD59-A6C34878D82A}">
                    <a16:rowId xmlns:a16="http://schemas.microsoft.com/office/drawing/2014/main" val="2694971592"/>
                  </a:ext>
                </a:extLst>
              </a:tr>
              <a:tr h="369892">
                <a:tc>
                  <a:txBody>
                    <a:bodyPr/>
                    <a:lstStyle/>
                    <a:p>
                      <a:pPr algn="ctr"/>
                      <a:r>
                        <a:rPr lang="en-US" sz="1800" b="0" i="0" kern="1200" dirty="0">
                          <a:solidFill>
                            <a:schemeClr val="dk1"/>
                          </a:solidFill>
                          <a:effectLst/>
                          <a:latin typeface="+mn-lt"/>
                          <a:ea typeface="+mn-ea"/>
                          <a:cs typeface="+mn-cs"/>
                        </a:rPr>
                        <a:t>0x15228c06</a:t>
                      </a:r>
                      <a:endParaRPr lang="en-US" dirty="0"/>
                    </a:p>
                  </a:txBody>
                  <a:tcPr/>
                </a:tc>
                <a:tc>
                  <a:txBody>
                    <a:bodyPr/>
                    <a:lstStyle/>
                    <a:p>
                      <a:pPr algn="ctr"/>
                      <a:r>
                        <a:rPr lang="en-US" dirty="0">
                          <a:hlinkClick r:id="rId5"/>
                        </a:rPr>
                        <a:t>PATH_STATUS</a:t>
                      </a:r>
                      <a:endParaRPr lang="en-US" dirty="0"/>
                    </a:p>
                  </a:txBody>
                  <a:tcPr/>
                </a:tc>
                <a:extLst>
                  <a:ext uri="{0D108BD9-81ED-4DB2-BD59-A6C34878D82A}">
                    <a16:rowId xmlns:a16="http://schemas.microsoft.com/office/drawing/2014/main" val="978277228"/>
                  </a:ext>
                </a:extLst>
              </a:tr>
              <a:tr h="369892">
                <a:tc>
                  <a:txBody>
                    <a:bodyPr/>
                    <a:lstStyle/>
                    <a:p>
                      <a:pPr algn="ctr"/>
                      <a:r>
                        <a:rPr lang="en-US" sz="1800" b="0" i="0" kern="1200" dirty="0">
                          <a:solidFill>
                            <a:schemeClr val="dk1"/>
                          </a:solidFill>
                          <a:effectLst/>
                          <a:latin typeface="+mn-lt"/>
                          <a:ea typeface="+mn-ea"/>
                          <a:cs typeface="+mn-cs"/>
                        </a:rPr>
                        <a:t>0x15228c07</a:t>
                      </a:r>
                      <a:endParaRPr lang="en-US" dirty="0"/>
                    </a:p>
                  </a:txBody>
                  <a:tcPr/>
                </a:tc>
                <a:tc>
                  <a:txBody>
                    <a:bodyPr/>
                    <a:lstStyle/>
                    <a:p>
                      <a:pPr algn="ctr"/>
                      <a:r>
                        <a:rPr lang="en-US" dirty="0">
                          <a:hlinkClick r:id="rId5"/>
                        </a:rPr>
                        <a:t>PATH_STANDBY</a:t>
                      </a:r>
                      <a:endParaRPr lang="en-US" dirty="0"/>
                    </a:p>
                  </a:txBody>
                  <a:tcPr/>
                </a:tc>
                <a:extLst>
                  <a:ext uri="{0D108BD9-81ED-4DB2-BD59-A6C34878D82A}">
                    <a16:rowId xmlns:a16="http://schemas.microsoft.com/office/drawing/2014/main" val="849835168"/>
                  </a:ext>
                </a:extLst>
              </a:tr>
              <a:tr h="369892">
                <a:tc>
                  <a:txBody>
                    <a:bodyPr/>
                    <a:lstStyle/>
                    <a:p>
                      <a:pPr algn="ctr"/>
                      <a:r>
                        <a:rPr lang="en-US" sz="1800" b="0" i="0" kern="1200" dirty="0">
                          <a:solidFill>
                            <a:schemeClr val="dk1"/>
                          </a:solidFill>
                          <a:effectLst/>
                          <a:latin typeface="+mn-lt"/>
                          <a:ea typeface="+mn-ea"/>
                          <a:cs typeface="+mn-cs"/>
                        </a:rPr>
                        <a:t>0x15228c08</a:t>
                      </a:r>
                      <a:endParaRPr lang="en-US" dirty="0"/>
                    </a:p>
                  </a:txBody>
                  <a:tcPr/>
                </a:tc>
                <a:tc>
                  <a:txBody>
                    <a:bodyPr/>
                    <a:lstStyle/>
                    <a:p>
                      <a:pPr algn="ctr"/>
                      <a:r>
                        <a:rPr lang="en-US" dirty="0">
                          <a:hlinkClick r:id="rId6"/>
                        </a:rPr>
                        <a:t>PATH_AVAILABLE</a:t>
                      </a:r>
                      <a:endParaRPr lang="en-US" dirty="0"/>
                    </a:p>
                  </a:txBody>
                  <a:tcPr/>
                </a:tc>
                <a:extLst>
                  <a:ext uri="{0D108BD9-81ED-4DB2-BD59-A6C34878D82A}">
                    <a16:rowId xmlns:a16="http://schemas.microsoft.com/office/drawing/2014/main" val="4288382625"/>
                  </a:ext>
                </a:extLst>
              </a:tr>
            </a:tbl>
          </a:graphicData>
        </a:graphic>
      </p:graphicFrame>
    </p:spTree>
    <p:extLst>
      <p:ext uri="{BB962C8B-B14F-4D97-AF65-F5344CB8AC3E}">
        <p14:creationId xmlns:p14="http://schemas.microsoft.com/office/powerpoint/2010/main" val="2652212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FD44E8DD-0BBA-5959-8213-F42F26CF34BB}"/>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BCD424A6-23EF-4AE8-B1BB-21F22A39974F}"/>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3E159AA6-A03C-FA03-833F-5C40DAACFAB4}"/>
              </a:ext>
            </a:extLst>
          </p:cNvPr>
          <p:cNvSpPr>
            <a:spLocks noGrp="1"/>
          </p:cNvSpPr>
          <p:nvPr>
            <p:ph idx="1"/>
          </p:nvPr>
        </p:nvSpPr>
        <p:spPr>
          <a:xfrm>
            <a:off x="304800" y="1905000"/>
            <a:ext cx="8534400" cy="2971800"/>
          </a:xfrm>
        </p:spPr>
        <p:txBody>
          <a:bodyPr/>
          <a:lstStyle/>
          <a:p>
            <a:r>
              <a:rPr lang="en-US" sz="2000" dirty="0">
                <a:solidFill>
                  <a:srgbClr val="3C5790"/>
                </a:solidFill>
              </a:rPr>
              <a:t>A </a:t>
            </a:r>
            <a:r>
              <a:rPr lang="en-US" sz="2000" b="1" dirty="0">
                <a:solidFill>
                  <a:srgbClr val="3C5790"/>
                </a:solidFill>
              </a:rPr>
              <a:t>PADDING </a:t>
            </a:r>
            <a:r>
              <a:rPr lang="en-US" sz="2000" dirty="0">
                <a:solidFill>
                  <a:srgbClr val="3C5790"/>
                </a:solidFill>
              </a:rPr>
              <a:t>frame (type=0x00) has no semantic value.  </a:t>
            </a:r>
          </a:p>
          <a:p>
            <a:r>
              <a:rPr lang="en-US" sz="2000" dirty="0">
                <a:solidFill>
                  <a:srgbClr val="3C5790"/>
                </a:solidFill>
              </a:rPr>
              <a:t>Padding can be used to increase an Initial packet to the minimum required size or to provide protection against traffic analysis for protected packets.</a:t>
            </a:r>
          </a:p>
          <a:p>
            <a:endParaRPr lang="en-US" sz="2000" dirty="0">
              <a:solidFill>
                <a:srgbClr val="3C5790"/>
              </a:solidFill>
            </a:endParaRPr>
          </a:p>
          <a:p>
            <a:r>
              <a:rPr lang="en-US" sz="2000" dirty="0">
                <a:solidFill>
                  <a:srgbClr val="3C5790"/>
                </a:solidFill>
              </a:rPr>
              <a:t>Receivers send </a:t>
            </a:r>
            <a:r>
              <a:rPr lang="en-US" sz="2000" b="1" dirty="0">
                <a:solidFill>
                  <a:srgbClr val="3C5790"/>
                </a:solidFill>
              </a:rPr>
              <a:t>ACK</a:t>
            </a:r>
            <a:r>
              <a:rPr lang="en-US" sz="2000" dirty="0">
                <a:solidFill>
                  <a:srgbClr val="3C5790"/>
                </a:solidFill>
              </a:rPr>
              <a:t> frames (types 0x02 and 0x03) to inform senders of packets they have received and processed.</a:t>
            </a:r>
          </a:p>
        </p:txBody>
      </p:sp>
    </p:spTree>
    <p:extLst>
      <p:ext uri="{BB962C8B-B14F-4D97-AF65-F5344CB8AC3E}">
        <p14:creationId xmlns:p14="http://schemas.microsoft.com/office/powerpoint/2010/main" val="165975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947210B3-4EDB-7415-8C8B-BC149C16436A}"/>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C70985F5-EE7C-D61B-444E-C235763378FE}"/>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889AF377-0A27-BC4A-7E2C-81522E39C311}"/>
              </a:ext>
            </a:extLst>
          </p:cNvPr>
          <p:cNvSpPr>
            <a:spLocks noGrp="1"/>
          </p:cNvSpPr>
          <p:nvPr>
            <p:ph idx="1"/>
          </p:nvPr>
        </p:nvSpPr>
        <p:spPr>
          <a:xfrm>
            <a:off x="304800" y="1905000"/>
            <a:ext cx="8534400" cy="2971800"/>
          </a:xfrm>
        </p:spPr>
        <p:txBody>
          <a:bodyPr/>
          <a:lstStyle/>
          <a:p>
            <a:r>
              <a:rPr lang="en-US" sz="2000" dirty="0">
                <a:solidFill>
                  <a:srgbClr val="3C5790"/>
                </a:solidFill>
              </a:rPr>
              <a:t>Endpoints can use </a:t>
            </a:r>
            <a:r>
              <a:rPr lang="en-US" sz="2000" b="1" dirty="0">
                <a:solidFill>
                  <a:srgbClr val="3C5790"/>
                </a:solidFill>
              </a:rPr>
              <a:t>PING</a:t>
            </a:r>
            <a:r>
              <a:rPr lang="en-US" sz="2000" dirty="0">
                <a:solidFill>
                  <a:srgbClr val="3C5790"/>
                </a:solidFill>
              </a:rPr>
              <a:t> frames (type=0x01) to verify that their peers are still alive or to check reachability to the peer.</a:t>
            </a:r>
          </a:p>
          <a:p>
            <a:r>
              <a:rPr lang="en-US" sz="2000" dirty="0">
                <a:solidFill>
                  <a:srgbClr val="3C5790"/>
                </a:solidFill>
              </a:rPr>
              <a:t>The receiver of a PING frame simply needs to acknowledge the packet containing this frame.</a:t>
            </a:r>
          </a:p>
          <a:p>
            <a:r>
              <a:rPr lang="en-US" sz="2000" dirty="0">
                <a:solidFill>
                  <a:srgbClr val="3C5790"/>
                </a:solidFill>
              </a:rPr>
              <a:t>The PING frame can be used to keep a connection alive when an application or application protocol wishes to prevent the connection from timing out.</a:t>
            </a:r>
          </a:p>
        </p:txBody>
      </p:sp>
    </p:spTree>
    <p:extLst>
      <p:ext uri="{BB962C8B-B14F-4D97-AF65-F5344CB8AC3E}">
        <p14:creationId xmlns:p14="http://schemas.microsoft.com/office/powerpoint/2010/main" val="323113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EA125317-E160-3C2B-D023-3F225957BD8F}"/>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A9A667DE-831C-F11E-93F4-B72C83D44A09}"/>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86E1A10B-1499-F0E2-3394-7FEF553AA8C0}"/>
              </a:ext>
            </a:extLst>
          </p:cNvPr>
          <p:cNvSpPr>
            <a:spLocks noGrp="1"/>
          </p:cNvSpPr>
          <p:nvPr>
            <p:ph idx="1"/>
          </p:nvPr>
        </p:nvSpPr>
        <p:spPr>
          <a:xfrm>
            <a:off x="304800" y="1905000"/>
            <a:ext cx="8534400" cy="2971800"/>
          </a:xfrm>
        </p:spPr>
        <p:txBody>
          <a:bodyPr/>
          <a:lstStyle/>
          <a:p>
            <a:r>
              <a:rPr lang="en-US" sz="2000" b="1" dirty="0">
                <a:solidFill>
                  <a:srgbClr val="3C5790"/>
                </a:solidFill>
              </a:rPr>
              <a:t>RST_STREAM</a:t>
            </a:r>
            <a:r>
              <a:rPr lang="en-US" sz="2000" dirty="0">
                <a:solidFill>
                  <a:srgbClr val="3C5790"/>
                </a:solidFill>
              </a:rPr>
              <a:t> (type=0x04) terminates one direction of a stream abruptly. </a:t>
            </a:r>
          </a:p>
          <a:p>
            <a:r>
              <a:rPr lang="en-US" sz="2000" dirty="0">
                <a:solidFill>
                  <a:srgbClr val="3C5790"/>
                </a:solidFill>
              </a:rPr>
              <a:t>On receipt of an RST_STREAM frame, an endpoint will tear down state for the matching stream and ignore further data arriving on that stream.</a:t>
            </a:r>
          </a:p>
          <a:p>
            <a:r>
              <a:rPr lang="en-US" sz="2000" dirty="0">
                <a:solidFill>
                  <a:srgbClr val="3C5790"/>
                </a:solidFill>
              </a:rPr>
              <a:t>For a bidirectional stream, RST_STREAM has no effect on data flow in the opposite direction.</a:t>
            </a:r>
          </a:p>
          <a:p>
            <a:r>
              <a:rPr lang="en-US" sz="2000" dirty="0">
                <a:solidFill>
                  <a:srgbClr val="3C5790"/>
                </a:solidFill>
              </a:rPr>
              <a:t>Both endpoints MUST maintain state for the stream in the unterminated direction until that direction enters a terminal state, or either side sends </a:t>
            </a:r>
            <a:r>
              <a:rPr lang="en-US" sz="2000" b="1" dirty="0">
                <a:solidFill>
                  <a:srgbClr val="3C5790"/>
                </a:solidFill>
              </a:rPr>
              <a:t>CONNECTION_CLOSE</a:t>
            </a:r>
            <a:r>
              <a:rPr lang="en-US" sz="2000" dirty="0">
                <a:solidFill>
                  <a:srgbClr val="3C5790"/>
                </a:solidFill>
              </a:rPr>
              <a:t> or </a:t>
            </a:r>
            <a:r>
              <a:rPr lang="en-US" sz="2000" b="1" dirty="0">
                <a:solidFill>
                  <a:srgbClr val="3C5790"/>
                </a:solidFill>
              </a:rPr>
              <a:t>APPLICATION_CLOSE</a:t>
            </a:r>
            <a:r>
              <a:rPr lang="en-US" sz="2000" dirty="0">
                <a:solidFill>
                  <a:srgbClr val="3C5790"/>
                </a:solidFill>
              </a:rPr>
              <a:t>.</a:t>
            </a:r>
          </a:p>
        </p:txBody>
      </p:sp>
    </p:spTree>
    <p:extLst>
      <p:ext uri="{BB962C8B-B14F-4D97-AF65-F5344CB8AC3E}">
        <p14:creationId xmlns:p14="http://schemas.microsoft.com/office/powerpoint/2010/main" val="2562049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B25BB1E7-B935-51AC-A6FD-43545E054D03}"/>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2D842CBF-898C-34DB-12D7-EB46C089D2A9}"/>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D20F1CBD-6AF4-F268-258F-89BCC58B0337}"/>
              </a:ext>
            </a:extLst>
          </p:cNvPr>
          <p:cNvSpPr>
            <a:spLocks noGrp="1"/>
          </p:cNvSpPr>
          <p:nvPr>
            <p:ph idx="1"/>
          </p:nvPr>
        </p:nvSpPr>
        <p:spPr>
          <a:xfrm>
            <a:off x="304800" y="1905000"/>
            <a:ext cx="8534400" cy="2819400"/>
          </a:xfrm>
        </p:spPr>
        <p:txBody>
          <a:bodyPr/>
          <a:lstStyle/>
          <a:p>
            <a:r>
              <a:rPr lang="en-US" sz="2000" dirty="0">
                <a:solidFill>
                  <a:srgbClr val="3C5790"/>
                </a:solidFill>
              </a:rPr>
              <a:t>An endpoint uses a </a:t>
            </a:r>
            <a:r>
              <a:rPr lang="en-US" sz="2000" b="1" dirty="0">
                <a:solidFill>
                  <a:srgbClr val="3C5790"/>
                </a:solidFill>
              </a:rPr>
              <a:t>STOP_SENDING</a:t>
            </a:r>
            <a:r>
              <a:rPr lang="en-US" sz="2000" dirty="0">
                <a:solidFill>
                  <a:srgbClr val="3C5790"/>
                </a:solidFill>
              </a:rPr>
              <a:t> frame (type=0x05) to communicate that incoming data is being discarded on receipt per application request.</a:t>
            </a:r>
          </a:p>
          <a:p>
            <a:r>
              <a:rPr lang="en-US" sz="2000" dirty="0">
                <a:solidFill>
                  <a:srgbClr val="3C5790"/>
                </a:solidFill>
              </a:rPr>
              <a:t>STOP_SENDING requests that a peer cease transmission on a stream.</a:t>
            </a:r>
          </a:p>
          <a:p>
            <a:r>
              <a:rPr lang="en-US" sz="2000" dirty="0">
                <a:solidFill>
                  <a:srgbClr val="3C5790"/>
                </a:solidFill>
              </a:rPr>
              <a:t>Receiving a STOP_SENDING frame for a locally initiated stream that has not yet been created MUST be treated as a connection error of type STREAM_STATE_ERROR.</a:t>
            </a:r>
          </a:p>
          <a:p>
            <a:r>
              <a:rPr lang="en-US" sz="2000" dirty="0">
                <a:solidFill>
                  <a:srgbClr val="3C5790"/>
                </a:solidFill>
              </a:rPr>
              <a:t>An endpoint that receives a STOP_SENDING frame for a receive-only stream MUST terminate the connection with error STREAM_STATE_ERROR. </a:t>
            </a:r>
          </a:p>
        </p:txBody>
      </p:sp>
    </p:spTree>
    <p:extLst>
      <p:ext uri="{BB962C8B-B14F-4D97-AF65-F5344CB8AC3E}">
        <p14:creationId xmlns:p14="http://schemas.microsoft.com/office/powerpoint/2010/main" val="4224819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2254E6AD-E238-77CE-2968-53F50036013B}"/>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DB180238-333E-98B6-A8CD-EB47E8C38E6C}"/>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3FA19002-74F5-3FE8-2DA2-19476D97F626}"/>
              </a:ext>
            </a:extLst>
          </p:cNvPr>
          <p:cNvSpPr>
            <a:spLocks noGrp="1"/>
          </p:cNvSpPr>
          <p:nvPr>
            <p:ph idx="1"/>
          </p:nvPr>
        </p:nvSpPr>
        <p:spPr>
          <a:xfrm>
            <a:off x="304800" y="1905000"/>
            <a:ext cx="8534400" cy="2438400"/>
          </a:xfrm>
        </p:spPr>
        <p:txBody>
          <a:bodyPr/>
          <a:lstStyle/>
          <a:p>
            <a:r>
              <a:rPr lang="en-US" sz="2000" dirty="0">
                <a:solidFill>
                  <a:srgbClr val="3C5790"/>
                </a:solidFill>
              </a:rPr>
              <a:t>QUIC relies on a combined cryptographic and transport handshake to minimize connection establishment latency.</a:t>
            </a:r>
          </a:p>
          <a:p>
            <a:r>
              <a:rPr lang="en-US" sz="2000" dirty="0">
                <a:solidFill>
                  <a:srgbClr val="3C5790"/>
                </a:solidFill>
              </a:rPr>
              <a:t>QUIC uses the </a:t>
            </a:r>
            <a:r>
              <a:rPr lang="en-US" sz="2000" b="1" dirty="0">
                <a:solidFill>
                  <a:srgbClr val="3C5790"/>
                </a:solidFill>
              </a:rPr>
              <a:t>CRYPTO</a:t>
            </a:r>
            <a:r>
              <a:rPr lang="en-US" sz="2000" dirty="0">
                <a:solidFill>
                  <a:srgbClr val="3C5790"/>
                </a:solidFill>
              </a:rPr>
              <a:t> frame (type=0x06) to transmit the cryptographic handshake.</a:t>
            </a:r>
          </a:p>
          <a:p>
            <a:r>
              <a:rPr lang="en-US" sz="2000" dirty="0">
                <a:solidFill>
                  <a:srgbClr val="3C5790"/>
                </a:solidFill>
              </a:rPr>
              <a:t>QUIC provides reliable, ordered delivery of the cryptographic handshake data.</a:t>
            </a:r>
          </a:p>
        </p:txBody>
      </p:sp>
    </p:spTree>
    <p:extLst>
      <p:ext uri="{BB962C8B-B14F-4D97-AF65-F5344CB8AC3E}">
        <p14:creationId xmlns:p14="http://schemas.microsoft.com/office/powerpoint/2010/main" val="2422742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6FF23F0C-DA27-BB93-9932-6739262F8ED7}"/>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E6F5F147-92EB-64EB-2C28-845FC69F0840}"/>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BFAED8BB-ABEC-FF3D-C6BD-AD68B2FBDDEE}"/>
              </a:ext>
            </a:extLst>
          </p:cNvPr>
          <p:cNvSpPr>
            <a:spLocks noGrp="1"/>
          </p:cNvSpPr>
          <p:nvPr>
            <p:ph idx="1"/>
          </p:nvPr>
        </p:nvSpPr>
        <p:spPr>
          <a:xfrm>
            <a:off x="304800" y="1905000"/>
            <a:ext cx="8534400" cy="2438400"/>
          </a:xfrm>
        </p:spPr>
        <p:txBody>
          <a:bodyPr/>
          <a:lstStyle/>
          <a:p>
            <a:r>
              <a:rPr lang="en-US" sz="2000" dirty="0">
                <a:solidFill>
                  <a:srgbClr val="3C5790"/>
                </a:solidFill>
              </a:rPr>
              <a:t>A server sends a </a:t>
            </a:r>
            <a:r>
              <a:rPr lang="en-US" sz="2000" b="1" dirty="0">
                <a:solidFill>
                  <a:srgbClr val="3C5790"/>
                </a:solidFill>
              </a:rPr>
              <a:t>NEW_TOKEN</a:t>
            </a:r>
            <a:r>
              <a:rPr lang="en-US" sz="2000" dirty="0">
                <a:solidFill>
                  <a:srgbClr val="3C5790"/>
                </a:solidFill>
              </a:rPr>
              <a:t> frame (type=0x07) to provide the client with a token to send in the header of an Initial packet for a future connection.</a:t>
            </a:r>
          </a:p>
          <a:p>
            <a:r>
              <a:rPr lang="en-US" sz="2000" dirty="0">
                <a:solidFill>
                  <a:srgbClr val="3C5790"/>
                </a:solidFill>
              </a:rPr>
              <a:t>An initial QUIC handshake requires two round-trips. </a:t>
            </a:r>
          </a:p>
          <a:p>
            <a:r>
              <a:rPr lang="en-US" sz="2000" dirty="0">
                <a:solidFill>
                  <a:srgbClr val="3C5790"/>
                </a:solidFill>
              </a:rPr>
              <a:t>The first round-trip accounts for a challenge-response mechanism known as stateless retry. This mechanism validates the claimed source address to prevent IP spoofing attacks. The second round-trip is used to conduct the cryptographic connection establishment.</a:t>
            </a:r>
          </a:p>
        </p:txBody>
      </p:sp>
      <p:pic>
        <p:nvPicPr>
          <p:cNvPr id="3" name="Picture 2">
            <a:extLst>
              <a:ext uri="{FF2B5EF4-FFF2-40B4-BE49-F238E27FC236}">
                <a16:creationId xmlns:a16="http://schemas.microsoft.com/office/drawing/2014/main" id="{0B303347-D42E-31E4-13E0-54E037226272}"/>
              </a:ext>
            </a:extLst>
          </p:cNvPr>
          <p:cNvPicPr>
            <a:picLocks noChangeAspect="1"/>
          </p:cNvPicPr>
          <p:nvPr/>
        </p:nvPicPr>
        <p:blipFill>
          <a:blip r:embed="rId3"/>
          <a:stretch>
            <a:fillRect/>
          </a:stretch>
        </p:blipFill>
        <p:spPr>
          <a:xfrm>
            <a:off x="2514600" y="4343400"/>
            <a:ext cx="3841947" cy="2394073"/>
          </a:xfrm>
          <a:prstGeom prst="rect">
            <a:avLst/>
          </a:prstGeom>
        </p:spPr>
      </p:pic>
    </p:spTree>
    <p:extLst>
      <p:ext uri="{BB962C8B-B14F-4D97-AF65-F5344CB8AC3E}">
        <p14:creationId xmlns:p14="http://schemas.microsoft.com/office/powerpoint/2010/main" val="869377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97BC35C3-A5FA-F411-935D-B9FEAD1E4385}"/>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7E4DC8A6-F283-596D-4B83-34F4A34BA1FC}"/>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754D6C84-2CFD-EFC6-17DC-F216AF1BDEA0}"/>
              </a:ext>
            </a:extLst>
          </p:cNvPr>
          <p:cNvSpPr>
            <a:spLocks noGrp="1"/>
          </p:cNvSpPr>
          <p:nvPr>
            <p:ph idx="1"/>
          </p:nvPr>
        </p:nvSpPr>
        <p:spPr>
          <a:xfrm>
            <a:off x="304800" y="1905000"/>
            <a:ext cx="8534400" cy="2438400"/>
          </a:xfrm>
        </p:spPr>
        <p:txBody>
          <a:bodyPr/>
          <a:lstStyle/>
          <a:p>
            <a:r>
              <a:rPr lang="en-US" sz="2000" dirty="0">
                <a:solidFill>
                  <a:srgbClr val="3C5790"/>
                </a:solidFill>
              </a:rPr>
              <a:t>A client might receive multiple NEW_TOKEN frames that contain the same token value if packets containing the frame are incorrectly determined to be lost. </a:t>
            </a:r>
          </a:p>
          <a:p>
            <a:r>
              <a:rPr lang="en-US" sz="2000" dirty="0">
                <a:solidFill>
                  <a:srgbClr val="3C5790"/>
                </a:solidFill>
              </a:rPr>
              <a:t>Clients MUST NOT send NEW_TOKEN frames. </a:t>
            </a:r>
          </a:p>
          <a:p>
            <a:r>
              <a:rPr lang="en-US" sz="2000" dirty="0">
                <a:solidFill>
                  <a:srgbClr val="3C5790"/>
                </a:solidFill>
              </a:rPr>
              <a:t>A server MUST treat receipt of a NEW_TOKEN frame as a connection error of type PROTOCOL_VIOLATION.</a:t>
            </a:r>
          </a:p>
        </p:txBody>
      </p:sp>
    </p:spTree>
    <p:extLst>
      <p:ext uri="{BB962C8B-B14F-4D97-AF65-F5344CB8AC3E}">
        <p14:creationId xmlns:p14="http://schemas.microsoft.com/office/powerpoint/2010/main" val="2326108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endParaRPr lang="fr-CA" dirty="0">
              <a:solidFill>
                <a:schemeClr val="bg1"/>
              </a:solidFill>
            </a:endParaRPr>
          </a:p>
        </p:txBody>
      </p:sp>
      <p:sp>
        <p:nvSpPr>
          <p:cNvPr id="4099" name="Espace réservé du contenu 4"/>
          <p:cNvSpPr>
            <a:spLocks noGrp="1"/>
          </p:cNvSpPr>
          <p:nvPr>
            <p:ph idx="1"/>
          </p:nvPr>
        </p:nvSpPr>
        <p:spPr>
          <a:xfrm>
            <a:off x="228600" y="2133600"/>
            <a:ext cx="8686800" cy="3505200"/>
          </a:xfrm>
        </p:spPr>
        <p:txBody>
          <a:bodyPr/>
          <a:lstStyle/>
          <a:p>
            <a:r>
              <a:rPr lang="en-US" sz="2000" dirty="0">
                <a:solidFill>
                  <a:srgbClr val="3C5790"/>
                </a:solidFill>
              </a:rPr>
              <a:t>HTTP/3 originates from an Internet Draft adopted by the QUIC working group. </a:t>
            </a:r>
          </a:p>
          <a:p>
            <a:r>
              <a:rPr lang="en-US" sz="2000" dirty="0">
                <a:solidFill>
                  <a:srgbClr val="3C5790"/>
                </a:solidFill>
              </a:rPr>
              <a:t>The original proposal was named "HTTP/2 Semantics Using The QUIC Transport Protocol", and later renamed "Hypertext Transfer Protocol (HTTP) over QUIC".</a:t>
            </a:r>
          </a:p>
          <a:p>
            <a:r>
              <a:rPr lang="en-US" sz="2000" dirty="0">
                <a:solidFill>
                  <a:srgbClr val="3C5790"/>
                </a:solidFill>
              </a:rPr>
              <a:t>Support for HTTP/3 was added to Chrome (Canary build) in September 2019 and then eventually reached stable builds but was disabled by a feature flag. It was enabled by default in April 2020.</a:t>
            </a:r>
          </a:p>
          <a:p>
            <a:r>
              <a:rPr lang="en-US" sz="2000" dirty="0">
                <a:solidFill>
                  <a:srgbClr val="3C5790"/>
                </a:solidFill>
              </a:rPr>
              <a:t>Firefox added support for HTTP/3 in November 2019 through a feature flag and started enabling it by default in April 2021 in Firefox 88.</a:t>
            </a:r>
            <a:endParaRPr lang="fr-CA" sz="2000" dirty="0">
              <a:solidFill>
                <a:srgbClr val="3C5790"/>
              </a:solidFill>
            </a:endParaRPr>
          </a:p>
        </p:txBody>
      </p:sp>
    </p:spTree>
    <p:extLst>
      <p:ext uri="{BB962C8B-B14F-4D97-AF65-F5344CB8AC3E}">
        <p14:creationId xmlns:p14="http://schemas.microsoft.com/office/powerpoint/2010/main" val="1410770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D0BF8833-1302-D06E-2B52-CC4C471C541B}"/>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2847CAF7-CADC-D0BA-FA0D-E5E917B1747C}"/>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9469F3A7-81A6-16A2-B4F2-CB1DCC2A1798}"/>
              </a:ext>
            </a:extLst>
          </p:cNvPr>
          <p:cNvSpPr>
            <a:spLocks noGrp="1"/>
          </p:cNvSpPr>
          <p:nvPr>
            <p:ph idx="1"/>
          </p:nvPr>
        </p:nvSpPr>
        <p:spPr>
          <a:xfrm>
            <a:off x="304800" y="1905000"/>
            <a:ext cx="8534400" cy="2438400"/>
          </a:xfrm>
        </p:spPr>
        <p:txBody>
          <a:bodyPr/>
          <a:lstStyle/>
          <a:p>
            <a:r>
              <a:rPr lang="en-US" sz="2000" dirty="0">
                <a:solidFill>
                  <a:srgbClr val="3C5790"/>
                </a:solidFill>
              </a:rPr>
              <a:t>A </a:t>
            </a:r>
            <a:r>
              <a:rPr lang="en-US" sz="2000" b="1" dirty="0">
                <a:solidFill>
                  <a:srgbClr val="3C5790"/>
                </a:solidFill>
              </a:rPr>
              <a:t>MAX_DATA </a:t>
            </a:r>
            <a:r>
              <a:rPr lang="en-US" sz="2000" dirty="0">
                <a:solidFill>
                  <a:srgbClr val="3C5790"/>
                </a:solidFill>
              </a:rPr>
              <a:t>frame (type=0x10) is used in flow control to inform the peer of the maximum amount of data that can be sent on the connection as a whole.</a:t>
            </a:r>
          </a:p>
          <a:p>
            <a:r>
              <a:rPr lang="en-US" sz="2000" dirty="0">
                <a:solidFill>
                  <a:srgbClr val="3C5790"/>
                </a:solidFill>
              </a:rPr>
              <a:t>A </a:t>
            </a:r>
            <a:r>
              <a:rPr lang="en-US" sz="2000" b="1" dirty="0">
                <a:solidFill>
                  <a:srgbClr val="3C5790"/>
                </a:solidFill>
              </a:rPr>
              <a:t>MAX_STREAM_DATA </a:t>
            </a:r>
            <a:r>
              <a:rPr lang="en-US" sz="2000" dirty="0">
                <a:solidFill>
                  <a:srgbClr val="3C5790"/>
                </a:solidFill>
              </a:rPr>
              <a:t>frame (type=0x11) is used in flow control to inform a peer of the maximum amount of data that can be sent on a stream.</a:t>
            </a:r>
          </a:p>
          <a:p>
            <a:r>
              <a:rPr lang="en-US" sz="2000" dirty="0">
                <a:solidFill>
                  <a:srgbClr val="3C5790"/>
                </a:solidFill>
              </a:rPr>
              <a:t>A M</a:t>
            </a:r>
            <a:r>
              <a:rPr lang="en-US" sz="2000" b="1" dirty="0">
                <a:solidFill>
                  <a:srgbClr val="3C5790"/>
                </a:solidFill>
              </a:rPr>
              <a:t>AX_STREAMS </a:t>
            </a:r>
            <a:r>
              <a:rPr lang="en-US" sz="2000" dirty="0">
                <a:solidFill>
                  <a:srgbClr val="3C5790"/>
                </a:solidFill>
              </a:rPr>
              <a:t>frame (type=0x12 or 0x13) informs the peer of the cumulative number of streams of a given type it is permitted to open.</a:t>
            </a:r>
          </a:p>
        </p:txBody>
      </p:sp>
    </p:spTree>
    <p:extLst>
      <p:ext uri="{BB962C8B-B14F-4D97-AF65-F5344CB8AC3E}">
        <p14:creationId xmlns:p14="http://schemas.microsoft.com/office/powerpoint/2010/main" val="444602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1CE72EDD-A947-F9A0-9308-076A18EE5F8B}"/>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A442BD22-C42D-84A3-C381-26D5E1F663CC}"/>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7C927BB5-7437-84D0-A4AE-A45E4BBC1F21}"/>
              </a:ext>
            </a:extLst>
          </p:cNvPr>
          <p:cNvSpPr>
            <a:spLocks noGrp="1"/>
          </p:cNvSpPr>
          <p:nvPr>
            <p:ph idx="1"/>
          </p:nvPr>
        </p:nvSpPr>
        <p:spPr>
          <a:xfrm>
            <a:off x="304800" y="1905000"/>
            <a:ext cx="8534400" cy="2438400"/>
          </a:xfrm>
        </p:spPr>
        <p:txBody>
          <a:bodyPr/>
          <a:lstStyle/>
          <a:p>
            <a:r>
              <a:rPr lang="en-US" sz="2000" dirty="0">
                <a:solidFill>
                  <a:srgbClr val="3C5790"/>
                </a:solidFill>
              </a:rPr>
              <a:t>A sender SHOULD send a </a:t>
            </a:r>
            <a:r>
              <a:rPr lang="en-US" sz="2000" b="1" dirty="0">
                <a:solidFill>
                  <a:srgbClr val="3C5790"/>
                </a:solidFill>
              </a:rPr>
              <a:t>STREAMS_BLOCKED</a:t>
            </a:r>
            <a:r>
              <a:rPr lang="en-US" sz="2000" dirty="0">
                <a:solidFill>
                  <a:srgbClr val="3C5790"/>
                </a:solidFill>
              </a:rPr>
              <a:t> frame (type=0x16 or 0x17) when it wishes to open a stream but is unable to do so due to the maximum stream limit set by its peer.</a:t>
            </a:r>
          </a:p>
          <a:p>
            <a:r>
              <a:rPr lang="en-US" sz="2000" dirty="0">
                <a:solidFill>
                  <a:srgbClr val="3C5790"/>
                </a:solidFill>
              </a:rPr>
              <a:t>A STREAMS_BLOCKED frame does not open the stream but informs the peer that a new stream was needed, and the stream limit prevented the creation of the stream.</a:t>
            </a:r>
          </a:p>
        </p:txBody>
      </p:sp>
    </p:spTree>
    <p:extLst>
      <p:ext uri="{BB962C8B-B14F-4D97-AF65-F5344CB8AC3E}">
        <p14:creationId xmlns:p14="http://schemas.microsoft.com/office/powerpoint/2010/main" val="8890993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AB8D8617-4713-7AA4-5D44-1C26ACE4E43E}"/>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1B13C335-15FD-B24E-1022-71D7CC8DE005}"/>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3EB5C6AE-AF31-72D6-919A-11943F73BEAE}"/>
              </a:ext>
            </a:extLst>
          </p:cNvPr>
          <p:cNvSpPr>
            <a:spLocks noGrp="1"/>
          </p:cNvSpPr>
          <p:nvPr>
            <p:ph idx="1"/>
          </p:nvPr>
        </p:nvSpPr>
        <p:spPr>
          <a:xfrm>
            <a:off x="304800" y="1905000"/>
            <a:ext cx="8534400" cy="3276600"/>
          </a:xfrm>
        </p:spPr>
        <p:txBody>
          <a:bodyPr/>
          <a:lstStyle/>
          <a:p>
            <a:r>
              <a:rPr lang="en-US" sz="2000" dirty="0">
                <a:solidFill>
                  <a:srgbClr val="3C5790"/>
                </a:solidFill>
              </a:rPr>
              <a:t>The server uses a </a:t>
            </a:r>
            <a:r>
              <a:rPr lang="en-US" sz="2000" b="1" dirty="0">
                <a:solidFill>
                  <a:srgbClr val="3C5790"/>
                </a:solidFill>
              </a:rPr>
              <a:t>HANDSHAKE_DONE</a:t>
            </a:r>
            <a:r>
              <a:rPr lang="en-US" sz="2000" dirty="0">
                <a:solidFill>
                  <a:srgbClr val="3C5790"/>
                </a:solidFill>
              </a:rPr>
              <a:t> frame (type=0x1e) to signal confirmation of the handshake to the client.</a:t>
            </a:r>
          </a:p>
          <a:p>
            <a:r>
              <a:rPr lang="en-US" sz="2000" dirty="0">
                <a:solidFill>
                  <a:srgbClr val="3C5790"/>
                </a:solidFill>
              </a:rPr>
              <a:t>An endpoint sends a </a:t>
            </a:r>
            <a:r>
              <a:rPr lang="en-US" sz="2000" b="1" dirty="0">
                <a:solidFill>
                  <a:srgbClr val="3C5790"/>
                </a:solidFill>
              </a:rPr>
              <a:t>NEW_CONNECTION_ID</a:t>
            </a:r>
            <a:r>
              <a:rPr lang="en-US" sz="2000" dirty="0">
                <a:solidFill>
                  <a:srgbClr val="3C5790"/>
                </a:solidFill>
              </a:rPr>
              <a:t> frame (type=0x18) to provide its peer with alternative connection IDs that can be used to break </a:t>
            </a:r>
            <a:r>
              <a:rPr lang="en-US" sz="2000" dirty="0" err="1">
                <a:solidFill>
                  <a:srgbClr val="3C5790"/>
                </a:solidFill>
              </a:rPr>
              <a:t>linkability</a:t>
            </a:r>
            <a:r>
              <a:rPr lang="en-US" sz="2000" dirty="0">
                <a:solidFill>
                  <a:srgbClr val="3C5790"/>
                </a:solidFill>
              </a:rPr>
              <a:t> when migrating connections.</a:t>
            </a:r>
          </a:p>
          <a:p>
            <a:r>
              <a:rPr lang="en-US" sz="2000" dirty="0">
                <a:solidFill>
                  <a:srgbClr val="3C5790"/>
                </a:solidFill>
              </a:rPr>
              <a:t>An endpoint sends a </a:t>
            </a:r>
            <a:r>
              <a:rPr lang="en-US" sz="2000" b="1" dirty="0">
                <a:solidFill>
                  <a:srgbClr val="3C5790"/>
                </a:solidFill>
              </a:rPr>
              <a:t>RETIRE_CONNECTION_ID</a:t>
            </a:r>
            <a:r>
              <a:rPr lang="en-US" sz="2000" dirty="0">
                <a:solidFill>
                  <a:srgbClr val="3C5790"/>
                </a:solidFill>
              </a:rPr>
              <a:t> frame (type=0x19) to indicate that it will no longer use a connection ID that was issued by its peer.</a:t>
            </a:r>
          </a:p>
          <a:p>
            <a:r>
              <a:rPr lang="en-US" sz="2000" dirty="0">
                <a:solidFill>
                  <a:srgbClr val="3C5790"/>
                </a:solidFill>
              </a:rPr>
              <a:t>An endpoint sends a </a:t>
            </a:r>
            <a:r>
              <a:rPr lang="en-US" sz="2000" b="1" dirty="0">
                <a:solidFill>
                  <a:srgbClr val="3C5790"/>
                </a:solidFill>
              </a:rPr>
              <a:t>CONNECTION_CLOSE</a:t>
            </a:r>
            <a:r>
              <a:rPr lang="en-US" sz="2000" dirty="0">
                <a:solidFill>
                  <a:srgbClr val="3C5790"/>
                </a:solidFill>
              </a:rPr>
              <a:t> frame (type=0x1c or 0x1d) to notify its peer that the connection is being closed. </a:t>
            </a:r>
          </a:p>
        </p:txBody>
      </p:sp>
    </p:spTree>
    <p:extLst>
      <p:ext uri="{BB962C8B-B14F-4D97-AF65-F5344CB8AC3E}">
        <p14:creationId xmlns:p14="http://schemas.microsoft.com/office/powerpoint/2010/main" val="134838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87036236-6C98-490B-B356-F6EBFF2F9C42}"/>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C141D2A1-8C1D-06C4-307E-385609E0C06F}"/>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752E6779-6AFD-CDB5-8E62-71C85DECB3B5}"/>
              </a:ext>
            </a:extLst>
          </p:cNvPr>
          <p:cNvSpPr>
            <a:spLocks noGrp="1"/>
          </p:cNvSpPr>
          <p:nvPr>
            <p:ph idx="1"/>
          </p:nvPr>
        </p:nvSpPr>
        <p:spPr>
          <a:xfrm>
            <a:off x="304800" y="1905000"/>
            <a:ext cx="8534400" cy="1828800"/>
          </a:xfrm>
        </p:spPr>
        <p:txBody>
          <a:bodyPr/>
          <a:lstStyle/>
          <a:p>
            <a:r>
              <a:rPr lang="en-US" sz="2000" dirty="0">
                <a:solidFill>
                  <a:srgbClr val="3C5790"/>
                </a:solidFill>
              </a:rPr>
              <a:t>QUIC encryption is performed on the UDP payload, so once the TLS handshake is complete, very little of the subsequent QUIC packet exchange is in the clear. </a:t>
            </a:r>
          </a:p>
          <a:p>
            <a:r>
              <a:rPr lang="en-US" sz="2000" dirty="0">
                <a:solidFill>
                  <a:srgbClr val="3C5790"/>
                </a:solidFill>
              </a:rPr>
              <a:t>QUIC packet consists of the connection ID, allowing the receiver to associate the packet with an endpoint without decrypting the entire packet.</a:t>
            </a:r>
          </a:p>
        </p:txBody>
      </p:sp>
      <p:pic>
        <p:nvPicPr>
          <p:cNvPr id="3" name="Picture 2">
            <a:extLst>
              <a:ext uri="{FF2B5EF4-FFF2-40B4-BE49-F238E27FC236}">
                <a16:creationId xmlns:a16="http://schemas.microsoft.com/office/drawing/2014/main" id="{FD92C63F-8A49-7AEB-A271-5A579A33960B}"/>
              </a:ext>
            </a:extLst>
          </p:cNvPr>
          <p:cNvPicPr>
            <a:picLocks noChangeAspect="1"/>
          </p:cNvPicPr>
          <p:nvPr/>
        </p:nvPicPr>
        <p:blipFill>
          <a:blip r:embed="rId3"/>
          <a:stretch>
            <a:fillRect/>
          </a:stretch>
        </p:blipFill>
        <p:spPr>
          <a:xfrm>
            <a:off x="415873" y="3749842"/>
            <a:ext cx="8496281" cy="2346158"/>
          </a:xfrm>
          <a:prstGeom prst="rect">
            <a:avLst/>
          </a:prstGeom>
        </p:spPr>
      </p:pic>
    </p:spTree>
    <p:extLst>
      <p:ext uri="{BB962C8B-B14F-4D97-AF65-F5344CB8AC3E}">
        <p14:creationId xmlns:p14="http://schemas.microsoft.com/office/powerpoint/2010/main" val="3069613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DB0FF2C3-9D6B-51FC-B04A-EE81570509D9}"/>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1A748E63-59CD-722F-9F1D-66223771B620}"/>
              </a:ext>
            </a:extLst>
          </p:cNvPr>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C24E374D-5E7B-F146-0FD4-551DB8B5EB12}"/>
              </a:ext>
            </a:extLst>
          </p:cNvPr>
          <p:cNvSpPr>
            <a:spLocks noGrp="1"/>
          </p:cNvSpPr>
          <p:nvPr>
            <p:ph idx="1"/>
          </p:nvPr>
        </p:nvSpPr>
        <p:spPr>
          <a:xfrm>
            <a:off x="304800" y="1905000"/>
            <a:ext cx="8534400" cy="457200"/>
          </a:xfrm>
        </p:spPr>
        <p:txBody>
          <a:bodyPr/>
          <a:lstStyle/>
          <a:p>
            <a:r>
              <a:rPr lang="en-US" sz="2000" dirty="0">
                <a:solidFill>
                  <a:srgbClr val="3C5790"/>
                </a:solidFill>
              </a:rPr>
              <a:t>HTTP 3 frames</a:t>
            </a:r>
          </a:p>
        </p:txBody>
      </p:sp>
      <p:graphicFrame>
        <p:nvGraphicFramePr>
          <p:cNvPr id="2" name="Table 1">
            <a:extLst>
              <a:ext uri="{FF2B5EF4-FFF2-40B4-BE49-F238E27FC236}">
                <a16:creationId xmlns:a16="http://schemas.microsoft.com/office/drawing/2014/main" id="{9FCB41C8-1974-3F86-D591-2D135B479F1F}"/>
              </a:ext>
            </a:extLst>
          </p:cNvPr>
          <p:cNvGraphicFramePr>
            <a:graphicFrameLocks noGrp="1"/>
          </p:cNvGraphicFramePr>
          <p:nvPr>
            <p:extLst>
              <p:ext uri="{D42A27DB-BD31-4B8C-83A1-F6EECF244321}">
                <p14:modId xmlns:p14="http://schemas.microsoft.com/office/powerpoint/2010/main" val="412257012"/>
              </p:ext>
            </p:extLst>
          </p:nvPr>
        </p:nvGraphicFramePr>
        <p:xfrm>
          <a:off x="685800" y="2438400"/>
          <a:ext cx="7086600" cy="2966720"/>
        </p:xfrm>
        <a:graphic>
          <a:graphicData uri="http://schemas.openxmlformats.org/drawingml/2006/table">
            <a:tbl>
              <a:tblPr firstRow="1" bandRow="1">
                <a:tableStyleId>{5C22544A-7EE6-4342-B048-85BDC9FD1C3A}</a:tableStyleId>
              </a:tblPr>
              <a:tblGrid>
                <a:gridCol w="1771650">
                  <a:extLst>
                    <a:ext uri="{9D8B030D-6E8A-4147-A177-3AD203B41FA5}">
                      <a16:colId xmlns:a16="http://schemas.microsoft.com/office/drawing/2014/main" val="1239993035"/>
                    </a:ext>
                  </a:extLst>
                </a:gridCol>
                <a:gridCol w="1771650">
                  <a:extLst>
                    <a:ext uri="{9D8B030D-6E8A-4147-A177-3AD203B41FA5}">
                      <a16:colId xmlns:a16="http://schemas.microsoft.com/office/drawing/2014/main" val="3655136664"/>
                    </a:ext>
                  </a:extLst>
                </a:gridCol>
                <a:gridCol w="1771650">
                  <a:extLst>
                    <a:ext uri="{9D8B030D-6E8A-4147-A177-3AD203B41FA5}">
                      <a16:colId xmlns:a16="http://schemas.microsoft.com/office/drawing/2014/main" val="4094676023"/>
                    </a:ext>
                  </a:extLst>
                </a:gridCol>
                <a:gridCol w="1771650">
                  <a:extLst>
                    <a:ext uri="{9D8B030D-6E8A-4147-A177-3AD203B41FA5}">
                      <a16:colId xmlns:a16="http://schemas.microsoft.com/office/drawing/2014/main" val="1350832189"/>
                    </a:ext>
                  </a:extLst>
                </a:gridCol>
              </a:tblGrid>
              <a:tr h="370840">
                <a:tc>
                  <a:txBody>
                    <a:bodyPr/>
                    <a:lstStyle/>
                    <a:p>
                      <a:pPr algn="ctr"/>
                      <a:r>
                        <a:rPr lang="en-US" dirty="0"/>
                        <a:t>Frame</a:t>
                      </a:r>
                    </a:p>
                  </a:txBody>
                  <a:tcPr/>
                </a:tc>
                <a:tc>
                  <a:txBody>
                    <a:bodyPr/>
                    <a:lstStyle/>
                    <a:p>
                      <a:pPr algn="ctr"/>
                      <a:r>
                        <a:rPr lang="en-US" dirty="0"/>
                        <a:t>Control Stream</a:t>
                      </a:r>
                    </a:p>
                  </a:txBody>
                  <a:tcPr/>
                </a:tc>
                <a:tc>
                  <a:txBody>
                    <a:bodyPr/>
                    <a:lstStyle/>
                    <a:p>
                      <a:pPr algn="ctr"/>
                      <a:r>
                        <a:rPr lang="en-US" dirty="0"/>
                        <a:t>Request Stream</a:t>
                      </a:r>
                    </a:p>
                  </a:txBody>
                  <a:tcPr/>
                </a:tc>
                <a:tc>
                  <a:txBody>
                    <a:bodyPr/>
                    <a:lstStyle/>
                    <a:p>
                      <a:pPr algn="ctr"/>
                      <a:r>
                        <a:rPr lang="en-US" dirty="0"/>
                        <a:t>Push Stream</a:t>
                      </a:r>
                    </a:p>
                  </a:txBody>
                  <a:tcPr/>
                </a:tc>
                <a:extLst>
                  <a:ext uri="{0D108BD9-81ED-4DB2-BD59-A6C34878D82A}">
                    <a16:rowId xmlns:a16="http://schemas.microsoft.com/office/drawing/2014/main" val="2655199910"/>
                  </a:ext>
                </a:extLst>
              </a:tr>
              <a:tr h="370840">
                <a:tc>
                  <a:txBody>
                    <a:bodyPr/>
                    <a:lstStyle/>
                    <a:p>
                      <a:r>
                        <a:rPr lang="en-US" dirty="0"/>
                        <a:t>DATA</a:t>
                      </a:r>
                    </a:p>
                  </a:txBody>
                  <a:tcPr/>
                </a:tc>
                <a:tc>
                  <a:txBody>
                    <a:bodyPr/>
                    <a:lstStyle/>
                    <a:p>
                      <a:pPr algn="ctr"/>
                      <a:r>
                        <a:rPr lang="en-US" dirty="0"/>
                        <a:t>No</a:t>
                      </a:r>
                    </a:p>
                  </a:txBody>
                  <a:tcPr/>
                </a:tc>
                <a:tc>
                  <a:txBody>
                    <a:bodyPr/>
                    <a:lstStyle/>
                    <a:p>
                      <a:pPr algn="ctr"/>
                      <a:r>
                        <a:rPr lang="en-US" dirty="0"/>
                        <a:t>Yes</a:t>
                      </a:r>
                    </a:p>
                  </a:txBody>
                  <a:tcPr/>
                </a:tc>
                <a:tc>
                  <a:txBody>
                    <a:bodyPr/>
                    <a:lstStyle/>
                    <a:p>
                      <a:pPr algn="ctr"/>
                      <a:r>
                        <a:rPr lang="en-US" dirty="0"/>
                        <a:t>Yes</a:t>
                      </a:r>
                    </a:p>
                  </a:txBody>
                  <a:tcPr/>
                </a:tc>
                <a:extLst>
                  <a:ext uri="{0D108BD9-81ED-4DB2-BD59-A6C34878D82A}">
                    <a16:rowId xmlns:a16="http://schemas.microsoft.com/office/drawing/2014/main" val="2025872716"/>
                  </a:ext>
                </a:extLst>
              </a:tr>
              <a:tr h="370840">
                <a:tc>
                  <a:txBody>
                    <a:bodyPr/>
                    <a:lstStyle/>
                    <a:p>
                      <a:r>
                        <a:rPr lang="en-US" dirty="0"/>
                        <a:t>HEADERS</a:t>
                      </a:r>
                    </a:p>
                  </a:txBody>
                  <a:tcPr/>
                </a:tc>
                <a:tc>
                  <a:txBody>
                    <a:bodyPr/>
                    <a:lstStyle/>
                    <a:p>
                      <a:pPr algn="ctr"/>
                      <a:r>
                        <a:rPr lang="en-US" dirty="0"/>
                        <a:t>No</a:t>
                      </a:r>
                    </a:p>
                  </a:txBody>
                  <a:tcPr/>
                </a:tc>
                <a:tc>
                  <a:txBody>
                    <a:bodyPr/>
                    <a:lstStyle/>
                    <a:p>
                      <a:pPr algn="ctr"/>
                      <a:r>
                        <a:rPr lang="en-US" dirty="0"/>
                        <a:t>Yes</a:t>
                      </a:r>
                    </a:p>
                  </a:txBody>
                  <a:tcPr/>
                </a:tc>
                <a:tc>
                  <a:txBody>
                    <a:bodyPr/>
                    <a:lstStyle/>
                    <a:p>
                      <a:pPr algn="ctr"/>
                      <a:r>
                        <a:rPr lang="en-US" dirty="0"/>
                        <a:t>Yes</a:t>
                      </a:r>
                    </a:p>
                  </a:txBody>
                  <a:tcPr/>
                </a:tc>
                <a:extLst>
                  <a:ext uri="{0D108BD9-81ED-4DB2-BD59-A6C34878D82A}">
                    <a16:rowId xmlns:a16="http://schemas.microsoft.com/office/drawing/2014/main" val="2341406683"/>
                  </a:ext>
                </a:extLst>
              </a:tr>
              <a:tr h="370840">
                <a:tc>
                  <a:txBody>
                    <a:bodyPr/>
                    <a:lstStyle/>
                    <a:p>
                      <a:r>
                        <a:rPr lang="en-US" dirty="0"/>
                        <a:t>CANCEL_PUSH</a:t>
                      </a:r>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No</a:t>
                      </a:r>
                    </a:p>
                  </a:txBody>
                  <a:tcPr/>
                </a:tc>
                <a:extLst>
                  <a:ext uri="{0D108BD9-81ED-4DB2-BD59-A6C34878D82A}">
                    <a16:rowId xmlns:a16="http://schemas.microsoft.com/office/drawing/2014/main" val="624994989"/>
                  </a:ext>
                </a:extLst>
              </a:tr>
              <a:tr h="370840">
                <a:tc>
                  <a:txBody>
                    <a:bodyPr/>
                    <a:lstStyle/>
                    <a:p>
                      <a:r>
                        <a:rPr lang="en-US" dirty="0"/>
                        <a:t>SETTINGS</a:t>
                      </a:r>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No</a:t>
                      </a:r>
                    </a:p>
                  </a:txBody>
                  <a:tcPr/>
                </a:tc>
                <a:extLst>
                  <a:ext uri="{0D108BD9-81ED-4DB2-BD59-A6C34878D82A}">
                    <a16:rowId xmlns:a16="http://schemas.microsoft.com/office/drawing/2014/main" val="1784796152"/>
                  </a:ext>
                </a:extLst>
              </a:tr>
              <a:tr h="370840">
                <a:tc>
                  <a:txBody>
                    <a:bodyPr/>
                    <a:lstStyle/>
                    <a:p>
                      <a:r>
                        <a:rPr lang="en-US" dirty="0"/>
                        <a:t>PUSH_PROMISE</a:t>
                      </a:r>
                    </a:p>
                  </a:txBody>
                  <a:tcPr/>
                </a:tc>
                <a:tc>
                  <a:txBody>
                    <a:bodyPr/>
                    <a:lstStyle/>
                    <a:p>
                      <a:pPr algn="ctr"/>
                      <a:r>
                        <a:rPr lang="en-US" dirty="0"/>
                        <a:t>No</a:t>
                      </a:r>
                    </a:p>
                  </a:txBody>
                  <a:tcPr/>
                </a:tc>
                <a:tc>
                  <a:txBody>
                    <a:bodyPr/>
                    <a:lstStyle/>
                    <a:p>
                      <a:pPr algn="ctr"/>
                      <a:r>
                        <a:rPr lang="en-US" dirty="0"/>
                        <a:t>Yes</a:t>
                      </a:r>
                    </a:p>
                  </a:txBody>
                  <a:tcPr/>
                </a:tc>
                <a:tc>
                  <a:txBody>
                    <a:bodyPr/>
                    <a:lstStyle/>
                    <a:p>
                      <a:pPr algn="ctr"/>
                      <a:r>
                        <a:rPr lang="en-US" dirty="0"/>
                        <a:t>No</a:t>
                      </a:r>
                    </a:p>
                  </a:txBody>
                  <a:tcPr/>
                </a:tc>
                <a:extLst>
                  <a:ext uri="{0D108BD9-81ED-4DB2-BD59-A6C34878D82A}">
                    <a16:rowId xmlns:a16="http://schemas.microsoft.com/office/drawing/2014/main" val="2544684830"/>
                  </a:ext>
                </a:extLst>
              </a:tr>
              <a:tr h="370840">
                <a:tc>
                  <a:txBody>
                    <a:bodyPr/>
                    <a:lstStyle/>
                    <a:p>
                      <a:r>
                        <a:rPr lang="en-US" dirty="0"/>
                        <a:t>GOAWAY</a:t>
                      </a:r>
                    </a:p>
                  </a:txBody>
                  <a:tcPr/>
                </a:tc>
                <a:tc>
                  <a:txBody>
                    <a:bodyPr/>
                    <a:lstStyle/>
                    <a:p>
                      <a:pPr algn="ctr"/>
                      <a:r>
                        <a:rPr lang="en-US" dirty="0"/>
                        <a:t>Yes </a:t>
                      </a:r>
                    </a:p>
                  </a:txBody>
                  <a:tcPr/>
                </a:tc>
                <a:tc>
                  <a:txBody>
                    <a:bodyPr/>
                    <a:lstStyle/>
                    <a:p>
                      <a:pPr algn="ctr"/>
                      <a:r>
                        <a:rPr lang="en-US" dirty="0"/>
                        <a:t>No</a:t>
                      </a:r>
                    </a:p>
                  </a:txBody>
                  <a:tcPr/>
                </a:tc>
                <a:tc>
                  <a:txBody>
                    <a:bodyPr/>
                    <a:lstStyle/>
                    <a:p>
                      <a:pPr algn="ctr"/>
                      <a:r>
                        <a:rPr lang="en-US" dirty="0"/>
                        <a:t>No</a:t>
                      </a:r>
                    </a:p>
                  </a:txBody>
                  <a:tcPr/>
                </a:tc>
                <a:extLst>
                  <a:ext uri="{0D108BD9-81ED-4DB2-BD59-A6C34878D82A}">
                    <a16:rowId xmlns:a16="http://schemas.microsoft.com/office/drawing/2014/main" val="2949477141"/>
                  </a:ext>
                </a:extLst>
              </a:tr>
              <a:tr h="370840">
                <a:tc>
                  <a:txBody>
                    <a:bodyPr/>
                    <a:lstStyle/>
                    <a:p>
                      <a:r>
                        <a:rPr lang="en-US" dirty="0"/>
                        <a:t>MAX_PUSH_ID</a:t>
                      </a:r>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No</a:t>
                      </a:r>
                    </a:p>
                  </a:txBody>
                  <a:tcPr/>
                </a:tc>
                <a:extLst>
                  <a:ext uri="{0D108BD9-81ED-4DB2-BD59-A6C34878D82A}">
                    <a16:rowId xmlns:a16="http://schemas.microsoft.com/office/drawing/2014/main" val="3140884208"/>
                  </a:ext>
                </a:extLst>
              </a:tr>
            </a:tbl>
          </a:graphicData>
        </a:graphic>
      </p:graphicFrame>
    </p:spTree>
    <p:extLst>
      <p:ext uri="{BB962C8B-B14F-4D97-AF65-F5344CB8AC3E}">
        <p14:creationId xmlns:p14="http://schemas.microsoft.com/office/powerpoint/2010/main" val="5253795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HTTP/2 vs HTTP/3</a:t>
            </a:r>
          </a:p>
        </p:txBody>
      </p:sp>
      <p:graphicFrame>
        <p:nvGraphicFramePr>
          <p:cNvPr id="2" name="Table 1">
            <a:extLst>
              <a:ext uri="{FF2B5EF4-FFF2-40B4-BE49-F238E27FC236}">
                <a16:creationId xmlns:a16="http://schemas.microsoft.com/office/drawing/2014/main" id="{2F5DCB97-652C-B078-6B5E-18ED9CA0B239}"/>
              </a:ext>
            </a:extLst>
          </p:cNvPr>
          <p:cNvGraphicFramePr>
            <a:graphicFrameLocks noGrp="1"/>
          </p:cNvGraphicFramePr>
          <p:nvPr>
            <p:extLst>
              <p:ext uri="{D42A27DB-BD31-4B8C-83A1-F6EECF244321}">
                <p14:modId xmlns:p14="http://schemas.microsoft.com/office/powerpoint/2010/main" val="1021292716"/>
              </p:ext>
            </p:extLst>
          </p:nvPr>
        </p:nvGraphicFramePr>
        <p:xfrm>
          <a:off x="228600" y="2514600"/>
          <a:ext cx="8763000" cy="3672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200193591"/>
                    </a:ext>
                  </a:extLst>
                </a:gridCol>
                <a:gridCol w="2794000">
                  <a:extLst>
                    <a:ext uri="{9D8B030D-6E8A-4147-A177-3AD203B41FA5}">
                      <a16:colId xmlns:a16="http://schemas.microsoft.com/office/drawing/2014/main" val="3941426741"/>
                    </a:ext>
                  </a:extLst>
                </a:gridCol>
                <a:gridCol w="2921000">
                  <a:extLst>
                    <a:ext uri="{9D8B030D-6E8A-4147-A177-3AD203B41FA5}">
                      <a16:colId xmlns:a16="http://schemas.microsoft.com/office/drawing/2014/main" val="1815810316"/>
                    </a:ext>
                  </a:extLst>
                </a:gridCol>
              </a:tblGrid>
              <a:tr h="370840">
                <a:tc>
                  <a:txBody>
                    <a:bodyPr/>
                    <a:lstStyle/>
                    <a:p>
                      <a:pPr algn="ctr"/>
                      <a:r>
                        <a:rPr lang="en-US" dirty="0"/>
                        <a:t>Option</a:t>
                      </a:r>
                    </a:p>
                  </a:txBody>
                  <a:tcPr/>
                </a:tc>
                <a:tc>
                  <a:txBody>
                    <a:bodyPr/>
                    <a:lstStyle/>
                    <a:p>
                      <a:pPr algn="ctr"/>
                      <a:r>
                        <a:rPr lang="en-US" dirty="0"/>
                        <a:t>HTTP/2</a:t>
                      </a:r>
                    </a:p>
                  </a:txBody>
                  <a:tcPr/>
                </a:tc>
                <a:tc>
                  <a:txBody>
                    <a:bodyPr/>
                    <a:lstStyle/>
                    <a:p>
                      <a:pPr algn="ctr"/>
                      <a:r>
                        <a:rPr lang="en-US" dirty="0"/>
                        <a:t>HTTP/3</a:t>
                      </a:r>
                    </a:p>
                  </a:txBody>
                  <a:tcPr/>
                </a:tc>
                <a:extLst>
                  <a:ext uri="{0D108BD9-81ED-4DB2-BD59-A6C34878D82A}">
                    <a16:rowId xmlns:a16="http://schemas.microsoft.com/office/drawing/2014/main" val="246496669"/>
                  </a:ext>
                </a:extLst>
              </a:tr>
              <a:tr h="370840">
                <a:tc>
                  <a:txBody>
                    <a:bodyPr/>
                    <a:lstStyle/>
                    <a:p>
                      <a:r>
                        <a:rPr lang="en-US" sz="1600" dirty="0"/>
                        <a:t>Transport Layer protocol</a:t>
                      </a:r>
                    </a:p>
                  </a:txBody>
                  <a:tcPr/>
                </a:tc>
                <a:tc>
                  <a:txBody>
                    <a:bodyPr/>
                    <a:lstStyle/>
                    <a:p>
                      <a:r>
                        <a:rPr lang="en-US" sz="1600" dirty="0"/>
                        <a:t>TCP</a:t>
                      </a:r>
                    </a:p>
                  </a:txBody>
                  <a:tcPr/>
                </a:tc>
                <a:tc>
                  <a:txBody>
                    <a:bodyPr/>
                    <a:lstStyle/>
                    <a:p>
                      <a:r>
                        <a:rPr lang="en-US" sz="1600" dirty="0"/>
                        <a:t>QUIC, over UDP</a:t>
                      </a:r>
                    </a:p>
                  </a:txBody>
                  <a:tcPr/>
                </a:tc>
                <a:extLst>
                  <a:ext uri="{0D108BD9-81ED-4DB2-BD59-A6C34878D82A}">
                    <a16:rowId xmlns:a16="http://schemas.microsoft.com/office/drawing/2014/main" val="1551249548"/>
                  </a:ext>
                </a:extLst>
              </a:tr>
              <a:tr h="370840">
                <a:tc>
                  <a:txBody>
                    <a:bodyPr/>
                    <a:lstStyle/>
                    <a:p>
                      <a:r>
                        <a:rPr lang="en-US" sz="1600" dirty="0"/>
                        <a:t>Multiplexing &amp; head-of-line(HOL)</a:t>
                      </a:r>
                    </a:p>
                  </a:txBody>
                  <a:tcPr/>
                </a:tc>
                <a:tc>
                  <a:txBody>
                    <a:bodyPr/>
                    <a:lstStyle/>
                    <a:p>
                      <a:r>
                        <a:rPr lang="en-US" sz="1600" dirty="0"/>
                        <a:t>HOL issues for multiplexed streams due to limitations in byte stream abstraction</a:t>
                      </a:r>
                    </a:p>
                  </a:txBody>
                  <a:tcPr/>
                </a:tc>
                <a:tc>
                  <a:txBody>
                    <a:bodyPr/>
                    <a:lstStyle/>
                    <a:p>
                      <a:r>
                        <a:rPr lang="en-US" sz="1600" dirty="0"/>
                        <a:t>No HOL, due to UDP out-of-order delivery</a:t>
                      </a:r>
                    </a:p>
                  </a:txBody>
                  <a:tcPr/>
                </a:tc>
                <a:extLst>
                  <a:ext uri="{0D108BD9-81ED-4DB2-BD59-A6C34878D82A}">
                    <a16:rowId xmlns:a16="http://schemas.microsoft.com/office/drawing/2014/main" val="1759612741"/>
                  </a:ext>
                </a:extLst>
              </a:tr>
              <a:tr h="370840">
                <a:tc>
                  <a:txBody>
                    <a:bodyPr/>
                    <a:lstStyle/>
                    <a:p>
                      <a:r>
                        <a:rPr lang="en-US" sz="1600" dirty="0"/>
                        <a:t>Error handling</a:t>
                      </a:r>
                    </a:p>
                  </a:txBody>
                  <a:tcPr/>
                </a:tc>
                <a:tc>
                  <a:txBody>
                    <a:bodyPr/>
                    <a:lstStyle/>
                    <a:p>
                      <a:r>
                        <a:rPr lang="en-US" sz="1600" dirty="0"/>
                        <a:t>Fewer error handling capabilities</a:t>
                      </a:r>
                    </a:p>
                  </a:txBody>
                  <a:tcPr/>
                </a:tc>
                <a:tc>
                  <a:txBody>
                    <a:bodyPr/>
                    <a:lstStyle/>
                    <a:p>
                      <a:r>
                        <a:rPr lang="en-US" sz="1600" dirty="0"/>
                        <a:t>Enhanced error handling due to QUIC</a:t>
                      </a:r>
                    </a:p>
                  </a:txBody>
                  <a:tcPr/>
                </a:tc>
                <a:extLst>
                  <a:ext uri="{0D108BD9-81ED-4DB2-BD59-A6C34878D82A}">
                    <a16:rowId xmlns:a16="http://schemas.microsoft.com/office/drawing/2014/main" val="3455819212"/>
                  </a:ext>
                </a:extLst>
              </a:tr>
              <a:tr h="370840">
                <a:tc>
                  <a:txBody>
                    <a:bodyPr/>
                    <a:lstStyle/>
                    <a:p>
                      <a:r>
                        <a:rPr lang="en-US" sz="1600" dirty="0"/>
                        <a:t>TLS encryption</a:t>
                      </a:r>
                    </a:p>
                  </a:txBody>
                  <a:tcPr/>
                </a:tc>
                <a:tc>
                  <a:txBody>
                    <a:bodyPr/>
                    <a:lstStyle/>
                    <a:p>
                      <a:r>
                        <a:rPr lang="en-US" sz="1600" dirty="0"/>
                        <a:t>TLS is optional</a:t>
                      </a:r>
                    </a:p>
                  </a:txBody>
                  <a:tcPr/>
                </a:tc>
                <a:tc>
                  <a:txBody>
                    <a:bodyPr/>
                    <a:lstStyle/>
                    <a:p>
                      <a:r>
                        <a:rPr lang="en-US" sz="1600" dirty="0"/>
                        <a:t>TLS is embedded in QUIC and by default in HTTP/3</a:t>
                      </a:r>
                    </a:p>
                  </a:txBody>
                  <a:tcPr/>
                </a:tc>
                <a:extLst>
                  <a:ext uri="{0D108BD9-81ED-4DB2-BD59-A6C34878D82A}">
                    <a16:rowId xmlns:a16="http://schemas.microsoft.com/office/drawing/2014/main" val="2996651547"/>
                  </a:ext>
                </a:extLst>
              </a:tr>
              <a:tr h="370840">
                <a:tc>
                  <a:txBody>
                    <a:bodyPr/>
                    <a:lstStyle/>
                    <a:p>
                      <a:r>
                        <a:rPr lang="en-US" sz="1600" dirty="0"/>
                        <a:t>Header compression</a:t>
                      </a:r>
                    </a:p>
                  </a:txBody>
                  <a:tcPr/>
                </a:tc>
                <a:tc>
                  <a:txBody>
                    <a:bodyPr/>
                    <a:lstStyle/>
                    <a:p>
                      <a:r>
                        <a:rPr lang="en-US" sz="1600" dirty="0"/>
                        <a:t>HPACK</a:t>
                      </a:r>
                    </a:p>
                  </a:txBody>
                  <a:tcPr/>
                </a:tc>
                <a:tc>
                  <a:txBody>
                    <a:bodyPr/>
                    <a:lstStyle/>
                    <a:p>
                      <a:r>
                        <a:rPr lang="en-US" sz="1600" dirty="0"/>
                        <a:t>QPACK</a:t>
                      </a:r>
                    </a:p>
                  </a:txBody>
                  <a:tcPr/>
                </a:tc>
                <a:extLst>
                  <a:ext uri="{0D108BD9-81ED-4DB2-BD59-A6C34878D82A}">
                    <a16:rowId xmlns:a16="http://schemas.microsoft.com/office/drawing/2014/main" val="300375002"/>
                  </a:ext>
                </a:extLst>
              </a:tr>
              <a:tr h="370840">
                <a:tc>
                  <a:txBody>
                    <a:bodyPr/>
                    <a:lstStyle/>
                    <a:p>
                      <a:r>
                        <a:rPr lang="en-US" sz="1600" dirty="0"/>
                        <a:t>Connection migration</a:t>
                      </a:r>
                    </a:p>
                  </a:txBody>
                  <a:tcPr/>
                </a:tc>
                <a:tc>
                  <a:txBody>
                    <a:bodyPr/>
                    <a:lstStyle/>
                    <a:p>
                      <a:r>
                        <a:rPr lang="en-US" sz="1600" dirty="0"/>
                        <a:t>Not supported</a:t>
                      </a:r>
                    </a:p>
                  </a:txBody>
                  <a:tcPr/>
                </a:tc>
                <a:tc>
                  <a:txBody>
                    <a:bodyPr/>
                    <a:lstStyle/>
                    <a:p>
                      <a:r>
                        <a:rPr lang="en-US" sz="1600" dirty="0"/>
                        <a:t>Support seamless connection migration via connection IDs</a:t>
                      </a:r>
                    </a:p>
                  </a:txBody>
                  <a:tcPr/>
                </a:tc>
                <a:extLst>
                  <a:ext uri="{0D108BD9-81ED-4DB2-BD59-A6C34878D82A}">
                    <a16:rowId xmlns:a16="http://schemas.microsoft.com/office/drawing/2014/main" val="3274984322"/>
                  </a:ext>
                </a:extLst>
              </a:tr>
            </a:tbl>
          </a:graphicData>
        </a:graphic>
      </p:graphicFrame>
    </p:spTree>
    <p:extLst>
      <p:ext uri="{BB962C8B-B14F-4D97-AF65-F5344CB8AC3E}">
        <p14:creationId xmlns:p14="http://schemas.microsoft.com/office/powerpoint/2010/main" val="4304077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7BE904B4-72CB-7C23-8B9A-4E05A1568145}"/>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21924622-5598-96EA-8455-27282FF526C4}"/>
              </a:ext>
            </a:extLst>
          </p:cNvPr>
          <p:cNvSpPr>
            <a:spLocks noGrp="1"/>
          </p:cNvSpPr>
          <p:nvPr>
            <p:ph type="title"/>
          </p:nvPr>
        </p:nvSpPr>
        <p:spPr>
          <a:xfrm>
            <a:off x="228600" y="274638"/>
            <a:ext cx="8686800" cy="1143000"/>
          </a:xfrm>
        </p:spPr>
        <p:txBody>
          <a:bodyPr/>
          <a:lstStyle/>
          <a:p>
            <a:pPr lvl="1"/>
            <a:r>
              <a:rPr lang="fr-CA" sz="3200" dirty="0">
                <a:solidFill>
                  <a:schemeClr val="bg1"/>
                </a:solidFill>
              </a:rPr>
              <a:t>HTTP/2 vs HTTP/3 (</a:t>
            </a:r>
            <a:r>
              <a:rPr lang="fr-CA" sz="3200" dirty="0" err="1">
                <a:solidFill>
                  <a:schemeClr val="bg1"/>
                </a:solidFill>
              </a:rPr>
              <a:t>cont</a:t>
            </a:r>
            <a:r>
              <a:rPr lang="fr-CA" sz="3200" dirty="0">
                <a:solidFill>
                  <a:schemeClr val="bg1"/>
                </a:solidFill>
              </a:rPr>
              <a:t>.)</a:t>
            </a:r>
            <a:endParaRPr lang="fr-CA" sz="3000" dirty="0">
              <a:solidFill>
                <a:schemeClr val="bg1"/>
              </a:solidFill>
            </a:endParaRPr>
          </a:p>
        </p:txBody>
      </p:sp>
      <p:pic>
        <p:nvPicPr>
          <p:cNvPr id="5" name="Picture 4">
            <a:extLst>
              <a:ext uri="{FF2B5EF4-FFF2-40B4-BE49-F238E27FC236}">
                <a16:creationId xmlns:a16="http://schemas.microsoft.com/office/drawing/2014/main" id="{2BB0281C-2EB4-1AAB-C87F-6410AE3BC198}"/>
              </a:ext>
            </a:extLst>
          </p:cNvPr>
          <p:cNvPicPr>
            <a:picLocks noChangeAspect="1"/>
          </p:cNvPicPr>
          <p:nvPr/>
        </p:nvPicPr>
        <p:blipFill>
          <a:blip r:embed="rId3"/>
          <a:stretch>
            <a:fillRect/>
          </a:stretch>
        </p:blipFill>
        <p:spPr>
          <a:xfrm>
            <a:off x="1752600" y="1828800"/>
            <a:ext cx="5334000" cy="4731089"/>
          </a:xfrm>
          <a:prstGeom prst="rect">
            <a:avLst/>
          </a:prstGeom>
        </p:spPr>
      </p:pic>
    </p:spTree>
    <p:extLst>
      <p:ext uri="{BB962C8B-B14F-4D97-AF65-F5344CB8AC3E}">
        <p14:creationId xmlns:p14="http://schemas.microsoft.com/office/powerpoint/2010/main" val="40979689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C29CEFAB-F558-7C0E-156B-B031CE58C352}"/>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03C40553-0784-4FCE-BAF4-261867D2E278}"/>
              </a:ext>
            </a:extLst>
          </p:cNvPr>
          <p:cNvSpPr>
            <a:spLocks noGrp="1"/>
          </p:cNvSpPr>
          <p:nvPr>
            <p:ph type="title"/>
          </p:nvPr>
        </p:nvSpPr>
        <p:spPr>
          <a:xfrm>
            <a:off x="228600" y="274638"/>
            <a:ext cx="8686800" cy="1143000"/>
          </a:xfrm>
        </p:spPr>
        <p:txBody>
          <a:bodyPr/>
          <a:lstStyle/>
          <a:p>
            <a:pPr lvl="1"/>
            <a:r>
              <a:rPr lang="fr-CA" sz="3200" dirty="0">
                <a:solidFill>
                  <a:schemeClr val="bg1"/>
                </a:solidFill>
              </a:rPr>
              <a:t>HTTP/2 vs HTTP/3 (</a:t>
            </a:r>
            <a:r>
              <a:rPr lang="fr-CA" sz="3200" dirty="0" err="1">
                <a:solidFill>
                  <a:schemeClr val="bg1"/>
                </a:solidFill>
              </a:rPr>
              <a:t>cont</a:t>
            </a:r>
            <a:r>
              <a:rPr lang="fr-CA" sz="3200" dirty="0">
                <a:solidFill>
                  <a:schemeClr val="bg1"/>
                </a:solidFill>
              </a:rPr>
              <a:t>.)</a:t>
            </a:r>
            <a:endParaRPr lang="fr-CA" sz="3000" dirty="0">
              <a:solidFill>
                <a:schemeClr val="bg1"/>
              </a:solidFill>
            </a:endParaRPr>
          </a:p>
        </p:txBody>
      </p:sp>
      <p:pic>
        <p:nvPicPr>
          <p:cNvPr id="3" name="Picture 2">
            <a:extLst>
              <a:ext uri="{FF2B5EF4-FFF2-40B4-BE49-F238E27FC236}">
                <a16:creationId xmlns:a16="http://schemas.microsoft.com/office/drawing/2014/main" id="{DF67CD90-C22E-DE5C-7DF5-E0F69DD07D38}"/>
              </a:ext>
            </a:extLst>
          </p:cNvPr>
          <p:cNvPicPr>
            <a:picLocks noChangeAspect="1"/>
          </p:cNvPicPr>
          <p:nvPr/>
        </p:nvPicPr>
        <p:blipFill>
          <a:blip r:embed="rId3"/>
          <a:stretch>
            <a:fillRect/>
          </a:stretch>
        </p:blipFill>
        <p:spPr>
          <a:xfrm>
            <a:off x="1524000" y="1828800"/>
            <a:ext cx="5450712" cy="4754562"/>
          </a:xfrm>
          <a:prstGeom prst="rect">
            <a:avLst/>
          </a:prstGeom>
        </p:spPr>
      </p:pic>
    </p:spTree>
    <p:extLst>
      <p:ext uri="{BB962C8B-B14F-4D97-AF65-F5344CB8AC3E}">
        <p14:creationId xmlns:p14="http://schemas.microsoft.com/office/powerpoint/2010/main" val="13919288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200" dirty="0">
                <a:solidFill>
                  <a:schemeClr val="bg1"/>
                </a:solidFill>
              </a:rPr>
              <a:t>HTTP/2 vs HTTP/3 (</a:t>
            </a:r>
            <a:r>
              <a:rPr lang="fr-CA" sz="3200" dirty="0" err="1">
                <a:solidFill>
                  <a:schemeClr val="bg1"/>
                </a:solidFill>
              </a:rPr>
              <a:t>cont</a:t>
            </a:r>
            <a:r>
              <a:rPr lang="fr-CA" sz="3200" dirty="0">
                <a:solidFill>
                  <a:schemeClr val="bg1"/>
                </a:solidFill>
              </a:rPr>
              <a: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2000" dirty="0">
                <a:solidFill>
                  <a:srgbClr val="3C5790"/>
                </a:solidFill>
              </a:rPr>
              <a:t>HTTP/2 uses HPACK for header or field compression, while HTTP/3 uses QPACK. </a:t>
            </a:r>
          </a:p>
          <a:p>
            <a:r>
              <a:rPr lang="en-US" sz="2000" dirty="0">
                <a:solidFill>
                  <a:srgbClr val="3C5790"/>
                </a:solidFill>
              </a:rPr>
              <a:t>Although both HPACK and QPACK are efficient, they work differently, and while HPACK is prone to HOL, QPACK is not.</a:t>
            </a:r>
          </a:p>
          <a:p>
            <a:r>
              <a:rPr lang="en-US" sz="2000" dirty="0">
                <a:solidFill>
                  <a:srgbClr val="3C5790"/>
                </a:solidFill>
              </a:rPr>
              <a:t>Both HTTP/2 and HTTP/3 support server push. </a:t>
            </a:r>
          </a:p>
          <a:p>
            <a:r>
              <a:rPr lang="en-US" sz="2000" dirty="0">
                <a:solidFill>
                  <a:srgbClr val="3C5790"/>
                </a:solidFill>
              </a:rPr>
              <a:t>In HTTP/3, clients can set the number of acceptable pushes via the push stream ID to reduce wasted bandwidth.</a:t>
            </a:r>
          </a:p>
          <a:p>
            <a:r>
              <a:rPr lang="en-US" sz="2000" dirty="0">
                <a:solidFill>
                  <a:srgbClr val="3C5790"/>
                </a:solidFill>
              </a:rPr>
              <a:t>Both protocols offer TLS encryption. In HTTP/2, TLS is optional, and the TLS encryption is via the common TLS 1.2 and TLS 1.3 protocols. </a:t>
            </a:r>
          </a:p>
          <a:p>
            <a:r>
              <a:rPr lang="en-US" sz="2000" dirty="0">
                <a:solidFill>
                  <a:srgbClr val="3C5790"/>
                </a:solidFill>
              </a:rPr>
              <a:t>In HTTP/3, TLS encryption is provided by default via QUIC’s key exchange mechanism, universally reducing the risk of eavesdropping, data tampering, and other security threats.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159B36B9-4879-B892-A2F4-572FC6A7D114}"/>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9171B48B-17F3-F96D-F1FA-16295F3F806F}"/>
              </a:ext>
            </a:extLst>
          </p:cNvPr>
          <p:cNvSpPr>
            <a:spLocks noGrp="1"/>
          </p:cNvSpPr>
          <p:nvPr>
            <p:ph type="title"/>
          </p:nvPr>
        </p:nvSpPr>
        <p:spPr>
          <a:xfrm>
            <a:off x="228600" y="274638"/>
            <a:ext cx="8686800" cy="1143000"/>
          </a:xfrm>
        </p:spPr>
        <p:txBody>
          <a:bodyPr/>
          <a:lstStyle/>
          <a:p>
            <a:pPr lvl="1"/>
            <a:r>
              <a:rPr lang="fr-CA" sz="3200" dirty="0">
                <a:solidFill>
                  <a:schemeClr val="bg1"/>
                </a:solidFill>
              </a:rPr>
              <a:t>HTTP/2 vs HTTP/3 (</a:t>
            </a:r>
            <a:r>
              <a:rPr lang="fr-CA" sz="3200" dirty="0" err="1">
                <a:solidFill>
                  <a:schemeClr val="bg1"/>
                </a:solidFill>
              </a:rPr>
              <a:t>cont</a:t>
            </a:r>
            <a:r>
              <a:rPr lang="fr-CA" sz="3200" dirty="0">
                <a:solidFill>
                  <a:schemeClr val="bg1"/>
                </a:solidFill>
              </a:rPr>
              <a:t>.)</a:t>
            </a:r>
            <a:endParaRPr lang="fr-CA" sz="3000" dirty="0">
              <a:solidFill>
                <a:schemeClr val="bg1"/>
              </a:solidFill>
            </a:endParaRPr>
          </a:p>
        </p:txBody>
      </p:sp>
      <p:sp>
        <p:nvSpPr>
          <p:cNvPr id="4099" name="Espace réservé du contenu 4">
            <a:extLst>
              <a:ext uri="{FF2B5EF4-FFF2-40B4-BE49-F238E27FC236}">
                <a16:creationId xmlns:a16="http://schemas.microsoft.com/office/drawing/2014/main" id="{C489D20B-E40F-4478-5356-83B2B6D35C7D}"/>
              </a:ext>
            </a:extLst>
          </p:cNvPr>
          <p:cNvSpPr>
            <a:spLocks noGrp="1"/>
          </p:cNvSpPr>
          <p:nvPr>
            <p:ph idx="1"/>
          </p:nvPr>
        </p:nvSpPr>
        <p:spPr>
          <a:xfrm>
            <a:off x="76200" y="1981200"/>
            <a:ext cx="8686800" cy="4648200"/>
          </a:xfrm>
        </p:spPr>
        <p:txBody>
          <a:bodyPr/>
          <a:lstStyle/>
          <a:p>
            <a:r>
              <a:rPr lang="en-US" sz="2000" dirty="0">
                <a:solidFill>
                  <a:srgbClr val="3C5790"/>
                </a:solidFill>
              </a:rPr>
              <a:t>Session resumption involves reusing parameters used in previous exchanges without reinitiating a full handshake. </a:t>
            </a:r>
          </a:p>
          <a:p>
            <a:r>
              <a:rPr lang="en-US" sz="2000" dirty="0">
                <a:solidFill>
                  <a:srgbClr val="3C5790"/>
                </a:solidFill>
              </a:rPr>
              <a:t>In HTTP/2, session resumption is implemented using the TLS session tickets mechanism, where at least two rounds of handshakes—TCP &amp; TLS—are required before reconnect.</a:t>
            </a:r>
          </a:p>
          <a:p>
            <a:r>
              <a:rPr lang="en-US" sz="2000" dirty="0">
                <a:solidFill>
                  <a:srgbClr val="3C5790"/>
                </a:solidFill>
              </a:rPr>
              <a:t>On the other hand, HTTP/3 leverages QUIC’s 0-RTT (zero round trip time resumption) feature, which enables clients to send encrypted data in the first packet of the handshake, allowing for faster resumption of previous sessions.</a:t>
            </a:r>
          </a:p>
        </p:txBody>
      </p:sp>
    </p:spTree>
    <p:extLst>
      <p:ext uri="{BB962C8B-B14F-4D97-AF65-F5344CB8AC3E}">
        <p14:creationId xmlns:p14="http://schemas.microsoft.com/office/powerpoint/2010/main" val="289094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Goals</a:t>
            </a:r>
          </a:p>
        </p:txBody>
      </p:sp>
      <p:sp>
        <p:nvSpPr>
          <p:cNvPr id="4099" name="Espace réservé du contenu 4"/>
          <p:cNvSpPr>
            <a:spLocks noGrp="1"/>
          </p:cNvSpPr>
          <p:nvPr>
            <p:ph idx="1"/>
          </p:nvPr>
        </p:nvSpPr>
        <p:spPr>
          <a:xfrm>
            <a:off x="304800" y="1905000"/>
            <a:ext cx="8534400" cy="3962400"/>
          </a:xfrm>
        </p:spPr>
        <p:txBody>
          <a:bodyPr/>
          <a:lstStyle/>
          <a:p>
            <a:r>
              <a:rPr lang="en-US" sz="2000" dirty="0">
                <a:solidFill>
                  <a:srgbClr val="3C5790"/>
                </a:solidFill>
              </a:rPr>
              <a:t>Stream Multiplexing</a:t>
            </a:r>
          </a:p>
          <a:p>
            <a:r>
              <a:rPr lang="en-US" sz="2000" dirty="0">
                <a:solidFill>
                  <a:srgbClr val="3C5790"/>
                </a:solidFill>
              </a:rPr>
              <a:t>Header Compression</a:t>
            </a:r>
          </a:p>
          <a:p>
            <a:r>
              <a:rPr lang="en-US" sz="2000" dirty="0">
                <a:solidFill>
                  <a:srgbClr val="3C5790"/>
                </a:solidFill>
              </a:rPr>
              <a:t>Server Push and Prioritization</a:t>
            </a:r>
          </a:p>
          <a:p>
            <a:r>
              <a:rPr lang="en-US" sz="2000" dirty="0">
                <a:solidFill>
                  <a:srgbClr val="3C5790"/>
                </a:solidFill>
              </a:rPr>
              <a:t>Fewer Handshakes, Faster Connection</a:t>
            </a:r>
          </a:p>
          <a:p>
            <a:r>
              <a:rPr lang="en-US" sz="2000" dirty="0">
                <a:solidFill>
                  <a:srgbClr val="3C5790"/>
                </a:solidFill>
              </a:rPr>
              <a:t>Session Resumption/0-RTT</a:t>
            </a:r>
          </a:p>
          <a:p>
            <a:r>
              <a:rPr lang="en-US" sz="2000" dirty="0">
                <a:solidFill>
                  <a:srgbClr val="3C5790"/>
                </a:solidFill>
              </a:rPr>
              <a:t>Seamless Connection Migration with CID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251A1FB0-7269-517B-FDDC-BDA1B836ED5A}"/>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A3BA6954-7F9E-9A34-B107-4E8F41D3B97E}"/>
              </a:ext>
            </a:extLst>
          </p:cNvPr>
          <p:cNvSpPr>
            <a:spLocks noGrp="1"/>
          </p:cNvSpPr>
          <p:nvPr>
            <p:ph type="title"/>
          </p:nvPr>
        </p:nvSpPr>
        <p:spPr>
          <a:xfrm>
            <a:off x="228600" y="274638"/>
            <a:ext cx="8686800" cy="1143000"/>
          </a:xfrm>
        </p:spPr>
        <p:txBody>
          <a:bodyPr/>
          <a:lstStyle/>
          <a:p>
            <a:pPr lvl="1"/>
            <a:r>
              <a:rPr lang="en-US" sz="3200" dirty="0">
                <a:solidFill>
                  <a:schemeClr val="bg1"/>
                </a:solidFill>
              </a:rPr>
              <a:t>Conclusions</a:t>
            </a:r>
            <a:endParaRPr lang="fr-CA" sz="3000" dirty="0">
              <a:solidFill>
                <a:schemeClr val="bg1"/>
              </a:solidFill>
            </a:endParaRPr>
          </a:p>
        </p:txBody>
      </p:sp>
      <p:sp>
        <p:nvSpPr>
          <p:cNvPr id="4099" name="Espace réservé du contenu 4">
            <a:extLst>
              <a:ext uri="{FF2B5EF4-FFF2-40B4-BE49-F238E27FC236}">
                <a16:creationId xmlns:a16="http://schemas.microsoft.com/office/drawing/2014/main" id="{E2E15F4E-01FA-26FB-9C90-99E37AEA6195}"/>
              </a:ext>
            </a:extLst>
          </p:cNvPr>
          <p:cNvSpPr>
            <a:spLocks noGrp="1"/>
          </p:cNvSpPr>
          <p:nvPr>
            <p:ph idx="1"/>
          </p:nvPr>
        </p:nvSpPr>
        <p:spPr>
          <a:xfrm>
            <a:off x="76200" y="1981200"/>
            <a:ext cx="8686800" cy="4648200"/>
          </a:xfrm>
        </p:spPr>
        <p:txBody>
          <a:bodyPr/>
          <a:lstStyle/>
          <a:p>
            <a:r>
              <a:rPr lang="en-US" sz="2000" dirty="0">
                <a:solidFill>
                  <a:srgbClr val="3C5790"/>
                </a:solidFill>
              </a:rPr>
              <a:t>Pros:</a:t>
            </a:r>
          </a:p>
          <a:p>
            <a:pPr lvl="1"/>
            <a:r>
              <a:rPr lang="en-US" sz="2000" dirty="0">
                <a:solidFill>
                  <a:srgbClr val="3C5790"/>
                </a:solidFill>
              </a:rPr>
              <a:t>Low latency</a:t>
            </a:r>
          </a:p>
          <a:p>
            <a:pPr lvl="1"/>
            <a:r>
              <a:rPr lang="en-US" sz="2000" dirty="0">
                <a:solidFill>
                  <a:srgbClr val="3C5790"/>
                </a:solidFill>
              </a:rPr>
              <a:t>High throughput </a:t>
            </a:r>
          </a:p>
          <a:p>
            <a:pPr lvl="1"/>
            <a:r>
              <a:rPr lang="en-US" sz="2000" dirty="0">
                <a:solidFill>
                  <a:srgbClr val="3C5790"/>
                </a:solidFill>
              </a:rPr>
              <a:t>High reliability</a:t>
            </a:r>
            <a:endParaRPr lang="en-US" sz="1400" dirty="0">
              <a:solidFill>
                <a:srgbClr val="3C5790"/>
              </a:solidFill>
            </a:endParaRPr>
          </a:p>
          <a:p>
            <a:pPr marL="0" indent="0">
              <a:buNone/>
            </a:pPr>
            <a:endParaRPr lang="en-US" sz="1400" dirty="0">
              <a:solidFill>
                <a:srgbClr val="3C5790"/>
              </a:solidFill>
            </a:endParaRPr>
          </a:p>
        </p:txBody>
      </p:sp>
    </p:spTree>
    <p:extLst>
      <p:ext uri="{BB962C8B-B14F-4D97-AF65-F5344CB8AC3E}">
        <p14:creationId xmlns:p14="http://schemas.microsoft.com/office/powerpoint/2010/main" val="33778443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https://en.wikipedia.org/wiki/HTTP/3</a:t>
            </a:r>
          </a:p>
          <a:p>
            <a:r>
              <a:rPr lang="fr-CA" sz="1600" dirty="0">
                <a:solidFill>
                  <a:schemeClr val="bg1"/>
                </a:solidFill>
              </a:rPr>
              <a:t>https://gcore.com/learning/what-is-http-3</a:t>
            </a:r>
          </a:p>
          <a:p>
            <a:r>
              <a:rPr lang="fr-CA" sz="1600" dirty="0">
                <a:solidFill>
                  <a:schemeClr val="bg1"/>
                </a:solidFill>
              </a:rPr>
              <a:t>https://www.rfc-editor.org/rfc/rfc9000.html</a:t>
            </a:r>
          </a:p>
          <a:p>
            <a:r>
              <a:rPr lang="fr-CA" sz="1600" dirty="0">
                <a:solidFill>
                  <a:schemeClr val="bg1"/>
                </a:solidFill>
              </a:rPr>
              <a:t>https://datatracker.ietf.org/doc/html/rfc9114</a:t>
            </a:r>
          </a:p>
          <a:p>
            <a:r>
              <a:rPr lang="fr-CA" sz="1600" dirty="0">
                <a:solidFill>
                  <a:schemeClr val="bg1"/>
                </a:solidFill>
              </a:rPr>
              <a:t>https://blog.apnic.net/2019/03/04/a-quick-look-at-quic/</a:t>
            </a:r>
          </a:p>
          <a:p>
            <a:r>
              <a:rPr lang="fr-CA" sz="1600" dirty="0">
                <a:solidFill>
                  <a:schemeClr val="bg1"/>
                </a:solidFill>
              </a:rPr>
              <a:t>https://www.cse.wustl.edu/~jain/cse570-21/ftp/quic/index.html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1B52FDFF-1A70-4252-384E-7DACB253988D}"/>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9ED73731-A320-F03C-5E08-5AEDBD9CDF05}"/>
              </a:ext>
            </a:extLst>
          </p:cNvPr>
          <p:cNvSpPr>
            <a:spLocks noGrp="1"/>
          </p:cNvSpPr>
          <p:nvPr>
            <p:ph type="title"/>
          </p:nvPr>
        </p:nvSpPr>
        <p:spPr/>
        <p:txBody>
          <a:bodyPr/>
          <a:lstStyle/>
          <a:p>
            <a:r>
              <a:rPr lang="fr-CA" dirty="0">
                <a:solidFill>
                  <a:schemeClr val="bg1"/>
                </a:solidFill>
              </a:rPr>
              <a:t>HTTP 3 </a:t>
            </a:r>
            <a:r>
              <a:rPr lang="fr-CA" dirty="0" err="1">
                <a:solidFill>
                  <a:schemeClr val="bg1"/>
                </a:solidFill>
              </a:rPr>
              <a:t>features</a:t>
            </a:r>
            <a:endParaRPr lang="fr-CA" dirty="0">
              <a:solidFill>
                <a:schemeClr val="bg1"/>
              </a:solidFill>
            </a:endParaRPr>
          </a:p>
        </p:txBody>
      </p:sp>
      <p:sp>
        <p:nvSpPr>
          <p:cNvPr id="4099" name="Espace réservé du contenu 4">
            <a:extLst>
              <a:ext uri="{FF2B5EF4-FFF2-40B4-BE49-F238E27FC236}">
                <a16:creationId xmlns:a16="http://schemas.microsoft.com/office/drawing/2014/main" id="{32B57084-33FB-CF15-3209-54EE5D42253D}"/>
              </a:ext>
            </a:extLst>
          </p:cNvPr>
          <p:cNvSpPr>
            <a:spLocks noGrp="1"/>
          </p:cNvSpPr>
          <p:nvPr>
            <p:ph idx="1"/>
          </p:nvPr>
        </p:nvSpPr>
        <p:spPr>
          <a:xfrm>
            <a:off x="304800" y="1905000"/>
            <a:ext cx="8534400" cy="3962400"/>
          </a:xfrm>
        </p:spPr>
        <p:txBody>
          <a:bodyPr/>
          <a:lstStyle/>
          <a:p>
            <a:r>
              <a:rPr lang="en-US" sz="2000" dirty="0">
                <a:solidFill>
                  <a:srgbClr val="3C5790"/>
                </a:solidFill>
              </a:rPr>
              <a:t>QUIC runs over UDP—a connectionless, lightweight protocol. QUIC benefits:</a:t>
            </a:r>
          </a:p>
          <a:p>
            <a:r>
              <a:rPr lang="en-US" sz="2000" dirty="0">
                <a:solidFill>
                  <a:srgbClr val="3C5790"/>
                </a:solidFill>
              </a:rPr>
              <a:t>QUIC is connectionless and enables multiplexing at the transport layer, preventing TCP’s head-of-line blocking issue.</a:t>
            </a:r>
          </a:p>
          <a:p>
            <a:r>
              <a:rPr lang="en-US" sz="2000" dirty="0">
                <a:solidFill>
                  <a:srgbClr val="3C5790"/>
                </a:solidFill>
              </a:rPr>
              <a:t>Since UDP does not require a client-server connection, it facilitates data delivery via the most optimal routes.</a:t>
            </a:r>
          </a:p>
          <a:p>
            <a:r>
              <a:rPr lang="en-US" sz="2000" dirty="0">
                <a:solidFill>
                  <a:srgbClr val="3C5790"/>
                </a:solidFill>
              </a:rPr>
              <a:t>This approach has no data retransmission mechanism, so it usually causes packet loss.</a:t>
            </a:r>
          </a:p>
          <a:p>
            <a:r>
              <a:rPr lang="en-US" sz="2000" dirty="0">
                <a:solidFill>
                  <a:srgbClr val="3C5790"/>
                </a:solidFill>
              </a:rPr>
              <a:t>QUIC addresses this via multiplexed connections at the higher level (to enable the transmission of multiple data streams simultaneously and independently) and prevent packet losses in one stream from affecting others.</a:t>
            </a:r>
          </a:p>
        </p:txBody>
      </p:sp>
    </p:spTree>
    <p:extLst>
      <p:ext uri="{BB962C8B-B14F-4D97-AF65-F5344CB8AC3E}">
        <p14:creationId xmlns:p14="http://schemas.microsoft.com/office/powerpoint/2010/main" val="752644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BA19976E-33F7-15F4-4D02-8F3262269753}"/>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593E854D-18D5-9D41-071B-0E98B10D7709}"/>
              </a:ext>
            </a:extLst>
          </p:cNvPr>
          <p:cNvSpPr>
            <a:spLocks noGrp="1"/>
          </p:cNvSpPr>
          <p:nvPr>
            <p:ph type="title"/>
          </p:nvPr>
        </p:nvSpPr>
        <p:spPr/>
        <p:txBody>
          <a:bodyPr/>
          <a:lstStyle/>
          <a:p>
            <a:r>
              <a:rPr lang="fr-CA" dirty="0">
                <a:solidFill>
                  <a:schemeClr val="bg1"/>
                </a:solidFill>
              </a:rPr>
              <a:t>HTTP 3 </a:t>
            </a:r>
            <a:r>
              <a:rPr lang="fr-CA" dirty="0" err="1">
                <a:solidFill>
                  <a:schemeClr val="bg1"/>
                </a:solidFill>
              </a:rPr>
              <a:t>features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B1A68BFB-5807-DD74-B36E-6C45B6525BDE}"/>
              </a:ext>
            </a:extLst>
          </p:cNvPr>
          <p:cNvSpPr>
            <a:spLocks noGrp="1"/>
          </p:cNvSpPr>
          <p:nvPr>
            <p:ph idx="1"/>
          </p:nvPr>
        </p:nvSpPr>
        <p:spPr>
          <a:xfrm>
            <a:off x="304800" y="1905000"/>
            <a:ext cx="8534400" cy="3962400"/>
          </a:xfrm>
        </p:spPr>
        <p:txBody>
          <a:bodyPr/>
          <a:lstStyle/>
          <a:p>
            <a:r>
              <a:rPr lang="en-US" sz="2000" dirty="0">
                <a:solidFill>
                  <a:srgbClr val="3C5790"/>
                </a:solidFill>
              </a:rPr>
              <a:t>QUIC offers bandwidth estimation from both server and client directions, to determine how much data a network can transmit within a given session, and forward error correction (FEC) capabilities (via FEC packets) to prevent errors in unstable network environments, further enhancing performance.</a:t>
            </a:r>
          </a:p>
        </p:txBody>
      </p:sp>
    </p:spTree>
    <p:extLst>
      <p:ext uri="{BB962C8B-B14F-4D97-AF65-F5344CB8AC3E}">
        <p14:creationId xmlns:p14="http://schemas.microsoft.com/office/powerpoint/2010/main" val="2752142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Concepts</a:t>
            </a:r>
          </a:p>
        </p:txBody>
      </p:sp>
      <p:sp>
        <p:nvSpPr>
          <p:cNvPr id="4099" name="Espace réservé du contenu 4"/>
          <p:cNvSpPr>
            <a:spLocks noGrp="1"/>
          </p:cNvSpPr>
          <p:nvPr>
            <p:ph idx="1"/>
          </p:nvPr>
        </p:nvSpPr>
        <p:spPr>
          <a:xfrm>
            <a:off x="304800" y="1905000"/>
            <a:ext cx="8534400" cy="4114800"/>
          </a:xfrm>
        </p:spPr>
        <p:txBody>
          <a:bodyPr/>
          <a:lstStyle/>
          <a:p>
            <a:r>
              <a:rPr lang="en-US" sz="2000" b="1" dirty="0">
                <a:solidFill>
                  <a:srgbClr val="3C5790"/>
                </a:solidFill>
              </a:rPr>
              <a:t>QUIC: Q</a:t>
            </a:r>
            <a:r>
              <a:rPr lang="en-US" sz="2000" dirty="0">
                <a:solidFill>
                  <a:srgbClr val="3C5790"/>
                </a:solidFill>
              </a:rPr>
              <a:t>uick </a:t>
            </a:r>
            <a:r>
              <a:rPr lang="en-US" sz="2000" b="1" dirty="0">
                <a:solidFill>
                  <a:srgbClr val="3C5790"/>
                </a:solidFill>
              </a:rPr>
              <a:t>U</a:t>
            </a:r>
            <a:r>
              <a:rPr lang="en-US" sz="2000" dirty="0">
                <a:solidFill>
                  <a:srgbClr val="3C5790"/>
                </a:solidFill>
              </a:rPr>
              <a:t>DP </a:t>
            </a:r>
            <a:r>
              <a:rPr lang="en-US" sz="2000" b="1" dirty="0">
                <a:solidFill>
                  <a:srgbClr val="3C5790"/>
                </a:solidFill>
              </a:rPr>
              <a:t>I</a:t>
            </a:r>
            <a:r>
              <a:rPr lang="en-US" sz="2000" dirty="0">
                <a:solidFill>
                  <a:srgbClr val="3C5790"/>
                </a:solidFill>
              </a:rPr>
              <a:t>nternet </a:t>
            </a:r>
            <a:r>
              <a:rPr lang="en-US" sz="2000" b="1" dirty="0">
                <a:solidFill>
                  <a:srgbClr val="3C5790"/>
                </a:solidFill>
              </a:rPr>
              <a:t>C</a:t>
            </a:r>
            <a:r>
              <a:rPr lang="en-US" sz="2000" dirty="0">
                <a:solidFill>
                  <a:srgbClr val="3C5790"/>
                </a:solidFill>
              </a:rPr>
              <a:t>onnection</a:t>
            </a:r>
          </a:p>
          <a:p>
            <a:r>
              <a:rPr lang="en-US" sz="2000" b="1" dirty="0">
                <a:solidFill>
                  <a:srgbClr val="3C5790"/>
                </a:solidFill>
              </a:rPr>
              <a:t>Endpoint</a:t>
            </a:r>
            <a:r>
              <a:rPr lang="en-US" sz="2000" dirty="0">
                <a:solidFill>
                  <a:srgbClr val="3C5790"/>
                </a:solidFill>
              </a:rPr>
              <a:t>: an entity (client or server) that can participate in a QUIC connection by generating, receiving, and processing QUIC packets.  </a:t>
            </a:r>
          </a:p>
          <a:p>
            <a:r>
              <a:rPr lang="en-US" sz="2000" b="1" dirty="0">
                <a:solidFill>
                  <a:srgbClr val="3C5790"/>
                </a:solidFill>
              </a:rPr>
              <a:t>Client: </a:t>
            </a:r>
            <a:r>
              <a:rPr lang="en-US" sz="2000" dirty="0">
                <a:solidFill>
                  <a:srgbClr val="3C5790"/>
                </a:solidFill>
              </a:rPr>
              <a:t>the endpoint that initiates a QUIC connection.</a:t>
            </a:r>
          </a:p>
          <a:p>
            <a:r>
              <a:rPr lang="en-US" sz="2000" b="1" dirty="0">
                <a:solidFill>
                  <a:srgbClr val="3C5790"/>
                </a:solidFill>
              </a:rPr>
              <a:t>Server</a:t>
            </a:r>
            <a:r>
              <a:rPr lang="en-US" sz="2000" dirty="0">
                <a:solidFill>
                  <a:srgbClr val="3C5790"/>
                </a:solidFill>
              </a:rPr>
              <a:t>: the endpoint that accepts a QUIC connection.</a:t>
            </a:r>
          </a:p>
          <a:p>
            <a:r>
              <a:rPr lang="en-US" sz="2000" b="1" dirty="0">
                <a:solidFill>
                  <a:srgbClr val="3C5790"/>
                </a:solidFill>
              </a:rPr>
              <a:t>QUIC</a:t>
            </a:r>
            <a:r>
              <a:rPr lang="en-US" sz="2000" dirty="0">
                <a:solidFill>
                  <a:srgbClr val="3C5790"/>
                </a:solidFill>
              </a:rPr>
              <a:t> </a:t>
            </a:r>
            <a:r>
              <a:rPr lang="en-US" sz="2000" b="1" dirty="0">
                <a:solidFill>
                  <a:srgbClr val="3C5790"/>
                </a:solidFill>
              </a:rPr>
              <a:t>packet</a:t>
            </a:r>
            <a:r>
              <a:rPr lang="en-US" sz="2000" dirty="0">
                <a:solidFill>
                  <a:srgbClr val="3C5790"/>
                </a:solidFill>
              </a:rPr>
              <a:t>: a complete processable unit of QUIC that can be encapsulated in a UDP datagram. </a:t>
            </a:r>
          </a:p>
          <a:p>
            <a:r>
              <a:rPr lang="en-US" sz="2000" b="1" dirty="0">
                <a:solidFill>
                  <a:srgbClr val="3C5790"/>
                </a:solidFill>
              </a:rPr>
              <a:t>Ack-eliciting packet</a:t>
            </a:r>
            <a:r>
              <a:rPr lang="en-US" sz="2000" dirty="0">
                <a:solidFill>
                  <a:srgbClr val="3C5790"/>
                </a:solidFill>
              </a:rPr>
              <a:t>: a QUIC packet that contains frames other than ACK, PADDING, and CONNECTION_CLOSE. </a:t>
            </a:r>
          </a:p>
          <a:p>
            <a:endParaRPr lang="en-US" sz="2000" dirty="0">
              <a:solidFill>
                <a:srgbClr val="3C5790"/>
              </a:solidFill>
            </a:endParaRPr>
          </a:p>
        </p:txBody>
      </p:sp>
    </p:spTree>
    <p:extLst>
      <p:ext uri="{BB962C8B-B14F-4D97-AF65-F5344CB8AC3E}">
        <p14:creationId xmlns:p14="http://schemas.microsoft.com/office/powerpoint/2010/main" val="32806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a:extLst>
            <a:ext uri="{FF2B5EF4-FFF2-40B4-BE49-F238E27FC236}">
              <a16:creationId xmlns:a16="http://schemas.microsoft.com/office/drawing/2014/main" id="{6BA8E447-73B2-07D2-E51B-5B628592222B}"/>
            </a:ext>
          </a:extLst>
        </p:cNvPr>
        <p:cNvGrpSpPr/>
        <p:nvPr/>
      </p:nvGrpSpPr>
      <p:grpSpPr>
        <a:xfrm>
          <a:off x="0" y="0"/>
          <a:ext cx="0" cy="0"/>
          <a:chOff x="0" y="0"/>
          <a:chExt cx="0" cy="0"/>
        </a:xfrm>
      </p:grpSpPr>
      <p:sp>
        <p:nvSpPr>
          <p:cNvPr id="4098" name="Titre 3">
            <a:extLst>
              <a:ext uri="{FF2B5EF4-FFF2-40B4-BE49-F238E27FC236}">
                <a16:creationId xmlns:a16="http://schemas.microsoft.com/office/drawing/2014/main" id="{2B3B27DF-E45E-092F-43FD-0D171E6B8A08}"/>
              </a:ext>
            </a:extLst>
          </p:cNvPr>
          <p:cNvSpPr>
            <a:spLocks noGrp="1"/>
          </p:cNvSpPr>
          <p:nvPr>
            <p:ph type="title"/>
          </p:nvPr>
        </p:nvSpPr>
        <p:spPr/>
        <p:txBody>
          <a:bodyPr/>
          <a:lstStyle/>
          <a:p>
            <a:r>
              <a:rPr lang="fr-CA" dirty="0">
                <a:solidFill>
                  <a:schemeClr val="bg1"/>
                </a:solidFill>
              </a:rPr>
              <a:t>Concepts (</a:t>
            </a:r>
            <a:r>
              <a:rPr lang="fr-CA" dirty="0" err="1">
                <a:solidFill>
                  <a:schemeClr val="bg1"/>
                </a:solidFill>
              </a:rPr>
              <a:t>cont</a:t>
            </a:r>
            <a:r>
              <a:rPr lang="fr-CA" dirty="0">
                <a:solidFill>
                  <a:schemeClr val="bg1"/>
                </a:solidFill>
              </a:rPr>
              <a:t>.)</a:t>
            </a:r>
          </a:p>
        </p:txBody>
      </p:sp>
      <p:sp>
        <p:nvSpPr>
          <p:cNvPr id="4099" name="Espace réservé du contenu 4">
            <a:extLst>
              <a:ext uri="{FF2B5EF4-FFF2-40B4-BE49-F238E27FC236}">
                <a16:creationId xmlns:a16="http://schemas.microsoft.com/office/drawing/2014/main" id="{A9D2EF11-5481-50E1-8432-0F7404C78979}"/>
              </a:ext>
            </a:extLst>
          </p:cNvPr>
          <p:cNvSpPr>
            <a:spLocks noGrp="1"/>
          </p:cNvSpPr>
          <p:nvPr>
            <p:ph idx="1"/>
          </p:nvPr>
        </p:nvSpPr>
        <p:spPr>
          <a:xfrm>
            <a:off x="304800" y="1905000"/>
            <a:ext cx="8534400" cy="4114800"/>
          </a:xfrm>
        </p:spPr>
        <p:txBody>
          <a:bodyPr/>
          <a:lstStyle/>
          <a:p>
            <a:r>
              <a:rPr lang="en-US" sz="2000" b="1" dirty="0">
                <a:solidFill>
                  <a:srgbClr val="3C5790"/>
                </a:solidFill>
              </a:rPr>
              <a:t>Frame</a:t>
            </a:r>
            <a:r>
              <a:rPr lang="en-US" sz="2000" dirty="0">
                <a:solidFill>
                  <a:srgbClr val="3C5790"/>
                </a:solidFill>
              </a:rPr>
              <a:t>: a unit of structured protocol information; there are multiple frame types, each of which carries different information. Frames are contained in QUIC packets.</a:t>
            </a:r>
          </a:p>
          <a:p>
            <a:r>
              <a:rPr lang="en-US" sz="2000" b="1" dirty="0">
                <a:solidFill>
                  <a:srgbClr val="3C5790"/>
                </a:solidFill>
              </a:rPr>
              <a:t>Connection ID</a:t>
            </a:r>
            <a:r>
              <a:rPr lang="en-US" sz="2000" dirty="0">
                <a:solidFill>
                  <a:srgbClr val="3C5790"/>
                </a:solidFill>
              </a:rPr>
              <a:t>: an identifier that is used to identify a QUIC connection at an endpoint.</a:t>
            </a:r>
          </a:p>
          <a:p>
            <a:r>
              <a:rPr lang="en-US" sz="2000" b="1" dirty="0">
                <a:solidFill>
                  <a:srgbClr val="3C5790"/>
                </a:solidFill>
              </a:rPr>
              <a:t>Stream</a:t>
            </a:r>
            <a:r>
              <a:rPr lang="en-US" sz="2000" dirty="0">
                <a:solidFill>
                  <a:srgbClr val="3C5790"/>
                </a:solidFill>
              </a:rPr>
              <a:t>: a unidirectional or bidirectional channel of ordered bytes within a QUIC connection. A QUIC connection can carry multiple simultaneous streams.</a:t>
            </a:r>
          </a:p>
          <a:p>
            <a:r>
              <a:rPr lang="en-US" sz="2000" b="1" dirty="0">
                <a:solidFill>
                  <a:srgbClr val="3C5790"/>
                </a:solidFill>
              </a:rPr>
              <a:t>Application</a:t>
            </a:r>
            <a:r>
              <a:rPr lang="en-US" sz="2000" dirty="0">
                <a:solidFill>
                  <a:srgbClr val="3C5790"/>
                </a:solidFill>
              </a:rPr>
              <a:t>: an entity that uses QUIC to send and receive data.</a:t>
            </a:r>
          </a:p>
        </p:txBody>
      </p:sp>
    </p:spTree>
    <p:extLst>
      <p:ext uri="{BB962C8B-B14F-4D97-AF65-F5344CB8AC3E}">
        <p14:creationId xmlns:p14="http://schemas.microsoft.com/office/powerpoint/2010/main" val="3278521398"/>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12949</TotalTime>
  <Words>3297</Words>
  <Application>Microsoft Office PowerPoint</Application>
  <PresentationFormat>On-screen Show (4:3)</PresentationFormat>
  <Paragraphs>340</Paragraphs>
  <Slides>51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51</vt:i4>
      </vt:variant>
    </vt:vector>
  </HeadingPairs>
  <TitlesOfParts>
    <vt:vector size="54" baseType="lpstr">
      <vt:lpstr>Arial</vt:lpstr>
      <vt:lpstr>Calibri</vt:lpstr>
      <vt:lpstr>143</vt:lpstr>
      <vt:lpstr>HTTP 3</vt:lpstr>
      <vt:lpstr>Contents</vt:lpstr>
      <vt:lpstr>What is HTTP/3?</vt:lpstr>
      <vt:lpstr>History</vt:lpstr>
      <vt:lpstr>Goals</vt:lpstr>
      <vt:lpstr>HTTP 3 features</vt:lpstr>
      <vt:lpstr>HTTP 3 features (cont.)</vt:lpstr>
      <vt:lpstr>Concepts</vt:lpstr>
      <vt:lpstr>Concepts (cont.)</vt:lpstr>
      <vt:lpstr>Core</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HTTP/2 vs HTTP/3</vt:lpstr>
      <vt:lpstr>HTTP/2 vs HTTP/3 (cont.)</vt:lpstr>
      <vt:lpstr>HTTP/2 vs HTTP/3 (cont.)</vt:lpstr>
      <vt:lpstr>HTTP/2 vs HTTP/3 (cont.)</vt:lpstr>
      <vt:lpstr>HTTP/2 vs HTTP/3 (cont.)</vt:lpstr>
      <vt:lpstr>Conclusions</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828</cp:revision>
  <dcterms:created xsi:type="dcterms:W3CDTF">2012-04-12T06:19:17Z</dcterms:created>
  <dcterms:modified xsi:type="dcterms:W3CDTF">2024-02-08T08:29:47Z</dcterms:modified>
</cp:coreProperties>
</file>