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485" r:id="rId5"/>
    <p:sldId id="390" r:id="rId6"/>
    <p:sldId id="486" r:id="rId7"/>
    <p:sldId id="389" r:id="rId8"/>
    <p:sldId id="452" r:id="rId9"/>
    <p:sldId id="487" r:id="rId10"/>
    <p:sldId id="455" r:id="rId11"/>
    <p:sldId id="490" r:id="rId12"/>
    <p:sldId id="489" r:id="rId13"/>
    <p:sldId id="491" r:id="rId14"/>
    <p:sldId id="493" r:id="rId15"/>
    <p:sldId id="494" r:id="rId16"/>
    <p:sldId id="495" r:id="rId17"/>
    <p:sldId id="496" r:id="rId18"/>
    <p:sldId id="498" r:id="rId19"/>
    <p:sldId id="499" r:id="rId20"/>
    <p:sldId id="500" r:id="rId21"/>
    <p:sldId id="501" r:id="rId22"/>
    <p:sldId id="507" r:id="rId23"/>
    <p:sldId id="497" r:id="rId24"/>
    <p:sldId id="502" r:id="rId25"/>
    <p:sldId id="506" r:id="rId26"/>
    <p:sldId id="503" r:id="rId27"/>
    <p:sldId id="504" r:id="rId28"/>
    <p:sldId id="505" r:id="rId29"/>
    <p:sldId id="492" r:id="rId30"/>
    <p:sldId id="428" r:id="rId31"/>
    <p:sldId id="259" r:id="rId32"/>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57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autoAdjust="0"/>
    <p:restoredTop sz="91768" autoAdjust="0"/>
  </p:normalViewPr>
  <p:slideViewPr>
    <p:cSldViewPr>
      <p:cViewPr varScale="1">
        <p:scale>
          <a:sx n="63" d="100"/>
          <a:sy n="63" d="100"/>
        </p:scale>
        <p:origin x="1408"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22807098-A8DF-4714-B43F-DC882CB72C38}" type="datetimeFigureOut">
              <a:rPr lang="fr-FR"/>
              <a:pPr>
                <a:defRPr/>
              </a:pPr>
              <a:t>20/11/2024</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4CF57D0A-305D-4A35-A608-B814A0BEDBC9}"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890CA72D-36E4-4393-9507-9CBDA1AC8F50}" type="datetimeFigureOut">
              <a:rPr lang="fr-FR"/>
              <a:pPr>
                <a:defRPr/>
              </a:pPr>
              <a:t>20/11/2024</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3F488108-AC2B-469D-8E1A-8A1FC91F787D}"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343A0D9B-B10A-4C2F-90C1-683BF0DFEB41}" type="datetimeFigureOut">
              <a:rPr lang="fr-FR"/>
              <a:pPr>
                <a:defRPr/>
              </a:pPr>
              <a:t>20/11/2024</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044A544-6A6F-467F-AC6F-55FD44753437}"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C580763A-51CB-4C09-97C6-6FDA1E354680}" type="datetimeFigureOut">
              <a:rPr lang="fr-FR"/>
              <a:pPr>
                <a:defRPr/>
              </a:pPr>
              <a:t>20/11/2024</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F192BCFE-7F07-4DEB-84D0-B6E069D09AB4}"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64034F85-C7AC-44D9-8041-DCE5F1910771}" type="datetimeFigureOut">
              <a:rPr lang="fr-FR"/>
              <a:pPr>
                <a:defRPr/>
              </a:pPr>
              <a:t>20/11/2024</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539C1E6-5858-412D-B164-0E5729C1B013}"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5F45984F-4687-4822-B90B-D2F0C053EC34}" type="datetimeFigureOut">
              <a:rPr lang="fr-FR"/>
              <a:pPr>
                <a:defRPr/>
              </a:pPr>
              <a:t>20/11/2024</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F9F1BFA6-010D-431C-B551-A9D369DB37A1}"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1AAEB407-0560-4B40-983D-A7D236E18EC5}" type="datetimeFigureOut">
              <a:rPr lang="fr-FR"/>
              <a:pPr>
                <a:defRPr/>
              </a:pPr>
              <a:t>20/11/2024</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E3D0B0A2-27E0-4485-9168-8AA570A8DAFC}"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31E07EA0-14F2-420C-A475-0D18AFDA93B1}" type="datetimeFigureOut">
              <a:rPr lang="fr-FR"/>
              <a:pPr>
                <a:defRPr/>
              </a:pPr>
              <a:t>20/11/2024</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F0B3AE74-2F99-4987-987A-6C3EA8F2668B}"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5DDA1DD5-A17C-48EA-9412-EA98D6409207}" type="datetimeFigureOut">
              <a:rPr lang="fr-FR"/>
              <a:pPr>
                <a:defRPr/>
              </a:pPr>
              <a:t>20/11/2024</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880E848E-D45A-49C9-AF07-E8D1D5BE3B06}"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00002456-19D9-42BE-A6A4-31B0B2C0CD52}" type="datetimeFigureOut">
              <a:rPr lang="fr-FR"/>
              <a:pPr>
                <a:defRPr/>
              </a:pPr>
              <a:t>20/11/2024</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4AFF93D-3571-4F94-83EE-E5D41E95C87B}"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1AFF835A-66CB-4758-9200-7B9C84F9639E}" type="datetimeFigureOut">
              <a:rPr lang="fr-FR"/>
              <a:pPr>
                <a:defRPr/>
              </a:pPr>
              <a:t>20/11/2024</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57E2403-F942-4042-B87D-191FA9AEC4FC}"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t>Cliquez pour modifier le style du titre</a:t>
            </a:r>
            <a:endParaRPr lang="fr-CA"/>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22E20E43-3D58-4660-B8C5-0C3B8220668E}" type="datetimeFigureOut">
              <a:rPr lang="fr-FR"/>
              <a:pPr>
                <a:defRPr/>
              </a:pPr>
              <a:t>20/11/2024</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019B76BF-C9E2-4657-92CA-F0808A608D01}"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373438"/>
            <a:ext cx="7772400" cy="1012825"/>
          </a:xfrm>
        </p:spPr>
        <p:txBody>
          <a:bodyPr/>
          <a:lstStyle/>
          <a:p>
            <a:r>
              <a:rPr lang="fr-CA" sz="4000" dirty="0" err="1">
                <a:solidFill>
                  <a:schemeClr val="bg1"/>
                </a:solidFill>
              </a:rPr>
              <a:t>GraphQL</a:t>
            </a:r>
            <a:endParaRPr lang="fr-CA" sz="3800" dirty="0">
              <a:solidFill>
                <a:schemeClr val="bg1"/>
              </a:solidFill>
            </a:endParaRPr>
          </a:p>
        </p:txBody>
      </p:sp>
      <p:sp>
        <p:nvSpPr>
          <p:cNvPr id="2051" name="Sous-titre 2"/>
          <p:cNvSpPr>
            <a:spLocks noGrp="1"/>
          </p:cNvSpPr>
          <p:nvPr>
            <p:ph type="subTitle" idx="1"/>
          </p:nvPr>
        </p:nvSpPr>
        <p:spPr>
          <a:xfrm>
            <a:off x="5715000" y="6091237"/>
            <a:ext cx="3124200" cy="614363"/>
          </a:xfrm>
        </p:spPr>
        <p:txBody>
          <a:bodyPr/>
          <a:lstStyle/>
          <a:p>
            <a:r>
              <a:rPr lang="fr-CA" sz="2600" dirty="0">
                <a:solidFill>
                  <a:schemeClr val="bg1"/>
                </a:solidFill>
              </a:rPr>
              <a:t>Dima Ionut Daniel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DD29003C-0D72-FE9C-5F72-133A2A13EC07}"/>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1BDE7935-DD8E-799E-F532-9F1EABEAAAC0}"/>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EB37D0D3-31DC-303D-D5C0-C0B39DE26CDA}"/>
              </a:ext>
            </a:extLst>
          </p:cNvPr>
          <p:cNvSpPr>
            <a:spLocks noGrp="1"/>
          </p:cNvSpPr>
          <p:nvPr>
            <p:ph idx="1"/>
          </p:nvPr>
        </p:nvSpPr>
        <p:spPr>
          <a:xfrm>
            <a:off x="228600" y="1981200"/>
            <a:ext cx="8686800" cy="1905000"/>
          </a:xfrm>
        </p:spPr>
        <p:txBody>
          <a:bodyPr/>
          <a:lstStyle/>
          <a:p>
            <a:r>
              <a:rPr lang="en-US" sz="1500" dirty="0">
                <a:solidFill>
                  <a:srgbClr val="3C5790"/>
                </a:solidFill>
              </a:rPr>
              <a:t>The </a:t>
            </a:r>
            <a:r>
              <a:rPr lang="en-US" sz="1500" b="1" dirty="0" err="1">
                <a:solidFill>
                  <a:srgbClr val="3C5790"/>
                </a:solidFill>
              </a:rPr>
              <a:t>GraphQL</a:t>
            </a:r>
            <a:r>
              <a:rPr lang="en-US" sz="1500" b="1" dirty="0">
                <a:solidFill>
                  <a:srgbClr val="3C5790"/>
                </a:solidFill>
              </a:rPr>
              <a:t> Schema Language</a:t>
            </a:r>
            <a:r>
              <a:rPr lang="en-US" sz="1500" dirty="0">
                <a:solidFill>
                  <a:srgbClr val="3C5790"/>
                </a:solidFill>
              </a:rPr>
              <a:t> allows us to create a consistent schema across languages. </a:t>
            </a:r>
          </a:p>
          <a:p>
            <a:r>
              <a:rPr lang="en-US" sz="1500" dirty="0">
                <a:solidFill>
                  <a:srgbClr val="3C5790"/>
                </a:solidFill>
              </a:rPr>
              <a:t>This means that if you’re using Java, JavaScript or Go you will understand a </a:t>
            </a:r>
            <a:r>
              <a:rPr lang="en-US" sz="1500" dirty="0" err="1">
                <a:solidFill>
                  <a:srgbClr val="3C5790"/>
                </a:solidFill>
              </a:rPr>
              <a:t>GraphQL</a:t>
            </a:r>
            <a:r>
              <a:rPr lang="en-US" sz="1500" dirty="0">
                <a:solidFill>
                  <a:srgbClr val="3C5790"/>
                </a:solidFill>
              </a:rPr>
              <a:t> schema because it is language agnostic.</a:t>
            </a:r>
          </a:p>
          <a:p>
            <a:r>
              <a:rPr lang="en-US" sz="1500" dirty="0">
                <a:solidFill>
                  <a:srgbClr val="3C5790"/>
                </a:solidFill>
              </a:rPr>
              <a:t>Object types and fields are a common type that you will work with in any </a:t>
            </a:r>
            <a:r>
              <a:rPr lang="en-US" sz="1500" dirty="0" err="1">
                <a:solidFill>
                  <a:srgbClr val="3C5790"/>
                </a:solidFill>
              </a:rPr>
              <a:t>GraphQL</a:t>
            </a:r>
            <a:r>
              <a:rPr lang="en-US" sz="1500" dirty="0">
                <a:solidFill>
                  <a:srgbClr val="3C5790"/>
                </a:solidFill>
              </a:rPr>
              <a:t> Schema. </a:t>
            </a:r>
          </a:p>
          <a:p>
            <a:r>
              <a:rPr lang="en-US" sz="1500" dirty="0">
                <a:solidFill>
                  <a:srgbClr val="3C5790"/>
                </a:solidFill>
              </a:rPr>
              <a:t>Once you have your models in place in your Spring application you will need to define what objects and fields you want to make available in your API. </a:t>
            </a:r>
            <a:endParaRPr lang="fr-CA" sz="1500" dirty="0">
              <a:solidFill>
                <a:srgbClr val="3C5790"/>
              </a:solidFill>
            </a:endParaRPr>
          </a:p>
        </p:txBody>
      </p:sp>
    </p:spTree>
    <p:extLst>
      <p:ext uri="{BB962C8B-B14F-4D97-AF65-F5344CB8AC3E}">
        <p14:creationId xmlns:p14="http://schemas.microsoft.com/office/powerpoint/2010/main" val="700071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86539C12-C6A1-AEF6-71A0-4F4D8ABE51C2}"/>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993F4E6D-DC0A-D522-1A36-7515AF4C1720}"/>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3393903D-987C-15AB-4942-E7D80239176D}"/>
              </a:ext>
            </a:extLst>
          </p:cNvPr>
          <p:cNvSpPr>
            <a:spLocks noGrp="1"/>
          </p:cNvSpPr>
          <p:nvPr>
            <p:ph idx="1"/>
          </p:nvPr>
        </p:nvSpPr>
        <p:spPr>
          <a:xfrm>
            <a:off x="228600" y="1981200"/>
            <a:ext cx="8686800" cy="1676400"/>
          </a:xfrm>
        </p:spPr>
        <p:txBody>
          <a:bodyPr/>
          <a:lstStyle/>
          <a:p>
            <a:r>
              <a:rPr lang="en-US" sz="1500" dirty="0">
                <a:solidFill>
                  <a:srgbClr val="3C5790"/>
                </a:solidFill>
              </a:rPr>
              <a:t>The values on the left are the field names</a:t>
            </a:r>
          </a:p>
          <a:p>
            <a:r>
              <a:rPr lang="en-US" sz="1500" dirty="0">
                <a:solidFill>
                  <a:srgbClr val="3C5790"/>
                </a:solidFill>
              </a:rPr>
              <a:t>The values on the right are the types</a:t>
            </a:r>
          </a:p>
          <a:p>
            <a:r>
              <a:rPr lang="en-US" sz="1500" dirty="0">
                <a:solidFill>
                  <a:srgbClr val="3C5790"/>
                </a:solidFill>
              </a:rPr>
              <a:t>ID, String &amp; Int are built-in Scalar types</a:t>
            </a:r>
          </a:p>
          <a:p>
            <a:r>
              <a:rPr lang="en-US" sz="1500" dirty="0">
                <a:solidFill>
                  <a:srgbClr val="3C5790"/>
                </a:solidFill>
              </a:rPr>
              <a:t>Rating &amp; Author are Object Types that you define</a:t>
            </a:r>
          </a:p>
          <a:p>
            <a:r>
              <a:rPr lang="en-US" sz="1500" dirty="0">
                <a:solidFill>
                  <a:srgbClr val="3C5790"/>
                </a:solidFill>
              </a:rPr>
              <a:t>The ! simply tells us that you can always expect a value back and will never need to check for null.</a:t>
            </a:r>
            <a:endParaRPr lang="fr-CA" sz="1500" dirty="0">
              <a:solidFill>
                <a:srgbClr val="3C5790"/>
              </a:solidFill>
            </a:endParaRPr>
          </a:p>
        </p:txBody>
      </p:sp>
      <p:pic>
        <p:nvPicPr>
          <p:cNvPr id="3" name="Picture 2">
            <a:extLst>
              <a:ext uri="{FF2B5EF4-FFF2-40B4-BE49-F238E27FC236}">
                <a16:creationId xmlns:a16="http://schemas.microsoft.com/office/drawing/2014/main" id="{454DF785-EA40-A678-AECD-D486A10FDBA0}"/>
              </a:ext>
            </a:extLst>
          </p:cNvPr>
          <p:cNvPicPr>
            <a:picLocks noChangeAspect="1"/>
          </p:cNvPicPr>
          <p:nvPr/>
        </p:nvPicPr>
        <p:blipFill>
          <a:blip r:embed="rId3"/>
          <a:stretch>
            <a:fillRect/>
          </a:stretch>
        </p:blipFill>
        <p:spPr>
          <a:xfrm>
            <a:off x="3276600" y="3505200"/>
            <a:ext cx="2324424" cy="3096057"/>
          </a:xfrm>
          <a:prstGeom prst="rect">
            <a:avLst/>
          </a:prstGeom>
        </p:spPr>
      </p:pic>
    </p:spTree>
    <p:extLst>
      <p:ext uri="{BB962C8B-B14F-4D97-AF65-F5344CB8AC3E}">
        <p14:creationId xmlns:p14="http://schemas.microsoft.com/office/powerpoint/2010/main" val="1986693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A4805775-F993-0ED9-4940-E659EBDBC6D1}"/>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9B79CB41-8408-C86C-432A-48BCAD6DB25C}"/>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7CF94C6D-9CD4-9F2C-939B-E61AA4E719DB}"/>
              </a:ext>
            </a:extLst>
          </p:cNvPr>
          <p:cNvSpPr>
            <a:spLocks noGrp="1"/>
          </p:cNvSpPr>
          <p:nvPr>
            <p:ph idx="1"/>
          </p:nvPr>
        </p:nvSpPr>
        <p:spPr>
          <a:xfrm>
            <a:off x="228600" y="1981200"/>
            <a:ext cx="8686800" cy="2438400"/>
          </a:xfrm>
        </p:spPr>
        <p:txBody>
          <a:bodyPr/>
          <a:lstStyle/>
          <a:p>
            <a:r>
              <a:rPr lang="en-US" sz="1500" dirty="0" err="1">
                <a:solidFill>
                  <a:srgbClr val="3C5790"/>
                </a:solidFill>
              </a:rPr>
              <a:t>GraphQL</a:t>
            </a:r>
            <a:r>
              <a:rPr lang="en-US" sz="1500" dirty="0">
                <a:solidFill>
                  <a:srgbClr val="3C5790"/>
                </a:solidFill>
              </a:rPr>
              <a:t> comes with the following </a:t>
            </a:r>
            <a:r>
              <a:rPr lang="en-US" sz="1500" b="1" dirty="0">
                <a:solidFill>
                  <a:srgbClr val="3C5790"/>
                </a:solidFill>
              </a:rPr>
              <a:t>scalar types </a:t>
            </a:r>
            <a:r>
              <a:rPr lang="en-US" sz="1500" dirty="0">
                <a:solidFill>
                  <a:srgbClr val="3C5790"/>
                </a:solidFill>
              </a:rPr>
              <a:t>out of the box:</a:t>
            </a:r>
          </a:p>
          <a:p>
            <a:pPr lvl="1"/>
            <a:r>
              <a:rPr lang="en-US" sz="1500" b="1" dirty="0">
                <a:solidFill>
                  <a:srgbClr val="3C5790"/>
                </a:solidFill>
              </a:rPr>
              <a:t>Int</a:t>
            </a:r>
            <a:r>
              <a:rPr lang="en-US" sz="1500" dirty="0">
                <a:solidFill>
                  <a:srgbClr val="3C5790"/>
                </a:solidFill>
              </a:rPr>
              <a:t>: A signed 32-bit integer.</a:t>
            </a:r>
          </a:p>
          <a:p>
            <a:pPr lvl="1"/>
            <a:r>
              <a:rPr lang="en-US" sz="1500" b="1" dirty="0">
                <a:solidFill>
                  <a:srgbClr val="3C5790"/>
                </a:solidFill>
              </a:rPr>
              <a:t>Float</a:t>
            </a:r>
            <a:r>
              <a:rPr lang="en-US" sz="1500" dirty="0">
                <a:solidFill>
                  <a:srgbClr val="3C5790"/>
                </a:solidFill>
              </a:rPr>
              <a:t>: A signed double-precision floating-point value.</a:t>
            </a:r>
          </a:p>
          <a:p>
            <a:pPr lvl="1"/>
            <a:r>
              <a:rPr lang="en-US" sz="1500" b="1" dirty="0">
                <a:solidFill>
                  <a:srgbClr val="3C5790"/>
                </a:solidFill>
              </a:rPr>
              <a:t>String</a:t>
            </a:r>
            <a:r>
              <a:rPr lang="en-US" sz="1500" dirty="0">
                <a:solidFill>
                  <a:srgbClr val="3C5790"/>
                </a:solidFill>
              </a:rPr>
              <a:t>: A UTF-8-character sequence.</a:t>
            </a:r>
          </a:p>
          <a:p>
            <a:pPr lvl="1"/>
            <a:r>
              <a:rPr lang="en-US" sz="1500" b="1" dirty="0">
                <a:solidFill>
                  <a:srgbClr val="3C5790"/>
                </a:solidFill>
              </a:rPr>
              <a:t>Boolean</a:t>
            </a:r>
            <a:r>
              <a:rPr lang="en-US" sz="1500" dirty="0">
                <a:solidFill>
                  <a:srgbClr val="3C5790"/>
                </a:solidFill>
              </a:rPr>
              <a:t>: true or false.</a:t>
            </a:r>
          </a:p>
          <a:p>
            <a:pPr lvl="1"/>
            <a:r>
              <a:rPr lang="en-US" sz="1500" b="1" dirty="0">
                <a:solidFill>
                  <a:srgbClr val="3C5790"/>
                </a:solidFill>
              </a:rPr>
              <a:t>ID</a:t>
            </a:r>
            <a:r>
              <a:rPr lang="en-US" sz="1500" dirty="0">
                <a:solidFill>
                  <a:srgbClr val="3C5790"/>
                </a:solidFill>
              </a:rPr>
              <a:t>: The ID scalar type represents a unique identifier. The ID type is serialized in the same way as a String; however, defining it as an ID signifies that it is not intended to be human-readable.</a:t>
            </a:r>
            <a:endParaRPr lang="fr-CA" sz="1500" dirty="0">
              <a:solidFill>
                <a:srgbClr val="3C5790"/>
              </a:solidFill>
            </a:endParaRPr>
          </a:p>
        </p:txBody>
      </p:sp>
    </p:spTree>
    <p:extLst>
      <p:ext uri="{BB962C8B-B14F-4D97-AF65-F5344CB8AC3E}">
        <p14:creationId xmlns:p14="http://schemas.microsoft.com/office/powerpoint/2010/main" val="694697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A95FCC0F-99C5-3745-8E0B-06C4F7B6370C}"/>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9678D23D-8F94-5880-4C17-2A6B624AF0F6}"/>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B3CE5C49-AC89-0A83-3F37-88C2069EF35A}"/>
              </a:ext>
            </a:extLst>
          </p:cNvPr>
          <p:cNvSpPr>
            <a:spLocks noGrp="1"/>
          </p:cNvSpPr>
          <p:nvPr>
            <p:ph idx="1"/>
          </p:nvPr>
        </p:nvSpPr>
        <p:spPr>
          <a:xfrm>
            <a:off x="228600" y="1981200"/>
            <a:ext cx="8686800" cy="1905000"/>
          </a:xfrm>
        </p:spPr>
        <p:txBody>
          <a:bodyPr/>
          <a:lstStyle/>
          <a:p>
            <a:r>
              <a:rPr lang="en-US" sz="1500" b="1" dirty="0">
                <a:solidFill>
                  <a:srgbClr val="3C5790"/>
                </a:solidFill>
              </a:rPr>
              <a:t>Root Operation Types</a:t>
            </a:r>
            <a:r>
              <a:rPr lang="en-US" sz="1500" dirty="0">
                <a:solidFill>
                  <a:srgbClr val="3C5790"/>
                </a:solidFill>
              </a:rPr>
              <a:t>:</a:t>
            </a:r>
          </a:p>
          <a:p>
            <a:r>
              <a:rPr lang="en-US" sz="1500" b="1" dirty="0">
                <a:solidFill>
                  <a:srgbClr val="3C5790"/>
                </a:solidFill>
              </a:rPr>
              <a:t>Query</a:t>
            </a:r>
            <a:r>
              <a:rPr lang="en-US" sz="1500" dirty="0">
                <a:solidFill>
                  <a:srgbClr val="3C5790"/>
                </a:solidFill>
              </a:rPr>
              <a:t>: Used to read data</a:t>
            </a:r>
          </a:p>
          <a:p>
            <a:r>
              <a:rPr lang="en-US" sz="1500" b="1" dirty="0">
                <a:solidFill>
                  <a:srgbClr val="3C5790"/>
                </a:solidFill>
              </a:rPr>
              <a:t>Mutation</a:t>
            </a:r>
            <a:r>
              <a:rPr lang="en-US" sz="1500" dirty="0">
                <a:solidFill>
                  <a:srgbClr val="3C5790"/>
                </a:solidFill>
              </a:rPr>
              <a:t>: Used to create, update and delete data</a:t>
            </a:r>
          </a:p>
          <a:p>
            <a:r>
              <a:rPr lang="en-US" sz="1500" b="1" dirty="0">
                <a:solidFill>
                  <a:srgbClr val="3C5790"/>
                </a:solidFill>
              </a:rPr>
              <a:t>Subscription</a:t>
            </a:r>
            <a:r>
              <a:rPr lang="en-US" sz="1500" dirty="0">
                <a:solidFill>
                  <a:srgbClr val="3C5790"/>
                </a:solidFill>
              </a:rPr>
              <a:t>: Like a query allowing you to fetch data from the server. Subscriptions offer a long-lasting operation that can change their result over time.</a:t>
            </a:r>
            <a:endParaRPr lang="fr-CA" sz="1500" dirty="0">
              <a:solidFill>
                <a:srgbClr val="3C5790"/>
              </a:solidFill>
            </a:endParaRPr>
          </a:p>
        </p:txBody>
      </p:sp>
    </p:spTree>
    <p:extLst>
      <p:ext uri="{BB962C8B-B14F-4D97-AF65-F5344CB8AC3E}">
        <p14:creationId xmlns:p14="http://schemas.microsoft.com/office/powerpoint/2010/main" val="161768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006CAB83-853A-9ED7-03A5-01CCE89DA663}"/>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B23AFA40-B569-DE08-3981-D7F8CCAF5B37}"/>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76827D1F-BD96-573F-5DD9-90BB6870EF56}"/>
              </a:ext>
            </a:extLst>
          </p:cNvPr>
          <p:cNvSpPr>
            <a:spLocks noGrp="1"/>
          </p:cNvSpPr>
          <p:nvPr>
            <p:ph idx="1"/>
          </p:nvPr>
        </p:nvSpPr>
        <p:spPr>
          <a:xfrm>
            <a:off x="228600" y="1981200"/>
            <a:ext cx="8686800" cy="1295400"/>
          </a:xfrm>
        </p:spPr>
        <p:txBody>
          <a:bodyPr/>
          <a:lstStyle/>
          <a:p>
            <a:r>
              <a:rPr lang="en-US" sz="1500" dirty="0">
                <a:solidFill>
                  <a:srgbClr val="3C5790"/>
                </a:solidFill>
              </a:rPr>
              <a:t>The following defines the Query operation in our schema. The values on the left are the field names (query names) and the values on the right are the return type. In the first example the brackets around Book simply means that it could return more than 1.</a:t>
            </a:r>
          </a:p>
          <a:p>
            <a:r>
              <a:rPr lang="en-US" sz="1500" dirty="0">
                <a:solidFill>
                  <a:srgbClr val="3C5790"/>
                </a:solidFill>
              </a:rPr>
              <a:t>Each field on a </a:t>
            </a:r>
            <a:r>
              <a:rPr lang="en-US" sz="1500" dirty="0" err="1">
                <a:solidFill>
                  <a:srgbClr val="3C5790"/>
                </a:solidFill>
              </a:rPr>
              <a:t>GraphQL</a:t>
            </a:r>
            <a:r>
              <a:rPr lang="en-US" sz="1500" dirty="0">
                <a:solidFill>
                  <a:srgbClr val="3C5790"/>
                </a:solidFill>
              </a:rPr>
              <a:t> object type can have one or more arguments. The </a:t>
            </a:r>
            <a:r>
              <a:rPr lang="en-US" sz="1500" dirty="0" err="1">
                <a:solidFill>
                  <a:srgbClr val="3C5790"/>
                </a:solidFill>
              </a:rPr>
              <a:t>findOne</a:t>
            </a:r>
            <a:r>
              <a:rPr lang="en-US" sz="1500" dirty="0">
                <a:solidFill>
                  <a:srgbClr val="3C5790"/>
                </a:solidFill>
              </a:rPr>
              <a:t> query above defines a single argument of type ID. The ! states that the ID can’t be null and must be supplied.</a:t>
            </a:r>
          </a:p>
        </p:txBody>
      </p:sp>
      <p:pic>
        <p:nvPicPr>
          <p:cNvPr id="3" name="Picture 2">
            <a:extLst>
              <a:ext uri="{FF2B5EF4-FFF2-40B4-BE49-F238E27FC236}">
                <a16:creationId xmlns:a16="http://schemas.microsoft.com/office/drawing/2014/main" id="{7EB5D9AC-E0A4-7B5E-5294-7392861B9870}"/>
              </a:ext>
            </a:extLst>
          </p:cNvPr>
          <p:cNvPicPr>
            <a:picLocks noChangeAspect="1"/>
          </p:cNvPicPr>
          <p:nvPr/>
        </p:nvPicPr>
        <p:blipFill>
          <a:blip r:embed="rId3"/>
          <a:stretch>
            <a:fillRect/>
          </a:stretch>
        </p:blipFill>
        <p:spPr>
          <a:xfrm>
            <a:off x="2514600" y="3724018"/>
            <a:ext cx="3772426" cy="1838582"/>
          </a:xfrm>
          <a:prstGeom prst="rect">
            <a:avLst/>
          </a:prstGeom>
        </p:spPr>
      </p:pic>
    </p:spTree>
    <p:extLst>
      <p:ext uri="{BB962C8B-B14F-4D97-AF65-F5344CB8AC3E}">
        <p14:creationId xmlns:p14="http://schemas.microsoft.com/office/powerpoint/2010/main" val="2375989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6E1A62D5-8E68-D1DA-5F7D-40FA0CC1A93D}"/>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E085B17A-9621-3619-AEFD-CCA633609158}"/>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34708C0E-852C-2F0D-C7C8-70B466292AFE}"/>
              </a:ext>
            </a:extLst>
          </p:cNvPr>
          <p:cNvSpPr>
            <a:spLocks noGrp="1"/>
          </p:cNvSpPr>
          <p:nvPr>
            <p:ph idx="1"/>
          </p:nvPr>
        </p:nvSpPr>
        <p:spPr>
          <a:xfrm>
            <a:off x="228600" y="1981200"/>
            <a:ext cx="8686800" cy="1905000"/>
          </a:xfrm>
        </p:spPr>
        <p:txBody>
          <a:bodyPr/>
          <a:lstStyle/>
          <a:p>
            <a:r>
              <a:rPr lang="en-US" sz="1500" b="1" dirty="0" err="1">
                <a:solidFill>
                  <a:srgbClr val="3C5790"/>
                </a:solidFill>
              </a:rPr>
              <a:t>GraphQL</a:t>
            </a:r>
            <a:r>
              <a:rPr lang="en-US" sz="1500" b="1" dirty="0">
                <a:solidFill>
                  <a:srgbClr val="3C5790"/>
                </a:solidFill>
              </a:rPr>
              <a:t> Java</a:t>
            </a:r>
            <a:r>
              <a:rPr lang="en-US" sz="1500" dirty="0">
                <a:solidFill>
                  <a:srgbClr val="3C5790"/>
                </a:solidFill>
              </a:rPr>
              <a:t> was released in 2015 shortly after Facebook open sourced </a:t>
            </a:r>
            <a:r>
              <a:rPr lang="en-US" sz="1500" dirty="0" err="1">
                <a:solidFill>
                  <a:srgbClr val="3C5790"/>
                </a:solidFill>
              </a:rPr>
              <a:t>GraphQL</a:t>
            </a:r>
            <a:r>
              <a:rPr lang="en-US" sz="1500" dirty="0">
                <a:solidFill>
                  <a:srgbClr val="3C5790"/>
                </a:solidFill>
              </a:rPr>
              <a:t>. </a:t>
            </a:r>
          </a:p>
          <a:p>
            <a:r>
              <a:rPr lang="en-US" sz="1500" dirty="0" err="1">
                <a:solidFill>
                  <a:srgbClr val="3C5790"/>
                </a:solidFill>
              </a:rPr>
              <a:t>GraphQL</a:t>
            </a:r>
            <a:r>
              <a:rPr lang="en-US" sz="1500" dirty="0">
                <a:solidFill>
                  <a:srgbClr val="3C5790"/>
                </a:solidFill>
              </a:rPr>
              <a:t> Java is the server-side execution engine, and it does this one thing really well. </a:t>
            </a:r>
          </a:p>
          <a:p>
            <a:r>
              <a:rPr lang="en-US" sz="1500" dirty="0" err="1">
                <a:solidFill>
                  <a:srgbClr val="3C5790"/>
                </a:solidFill>
              </a:rPr>
              <a:t>GraphQL</a:t>
            </a:r>
            <a:r>
              <a:rPr lang="en-US" sz="1500" dirty="0">
                <a:solidFill>
                  <a:srgbClr val="3C5790"/>
                </a:solidFill>
              </a:rPr>
              <a:t> for Java has been tried and tested by some of the biggest companies in the world, including Twitter. </a:t>
            </a:r>
            <a:endParaRPr lang="fr-CA" sz="1500" dirty="0">
              <a:solidFill>
                <a:srgbClr val="3C5790"/>
              </a:solidFill>
            </a:endParaRPr>
          </a:p>
        </p:txBody>
      </p:sp>
    </p:spTree>
    <p:extLst>
      <p:ext uri="{BB962C8B-B14F-4D97-AF65-F5344CB8AC3E}">
        <p14:creationId xmlns:p14="http://schemas.microsoft.com/office/powerpoint/2010/main" val="3126173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60AB3C54-80CA-4854-77C6-7DF373AF01B2}"/>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60D2E01D-7F8F-C579-E17F-EA840A18AFC7}"/>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665F73FF-8331-319F-234E-F7AA3FEDE21A}"/>
              </a:ext>
            </a:extLst>
          </p:cNvPr>
          <p:cNvSpPr>
            <a:spLocks noGrp="1"/>
          </p:cNvSpPr>
          <p:nvPr>
            <p:ph idx="1"/>
          </p:nvPr>
        </p:nvSpPr>
        <p:spPr>
          <a:xfrm>
            <a:off x="228600" y="1981200"/>
            <a:ext cx="8686800" cy="685800"/>
          </a:xfrm>
        </p:spPr>
        <p:txBody>
          <a:bodyPr/>
          <a:lstStyle/>
          <a:p>
            <a:r>
              <a:rPr lang="en-US" sz="1500" dirty="0">
                <a:solidFill>
                  <a:srgbClr val="3C5790"/>
                </a:solidFill>
              </a:rPr>
              <a:t>Spring for </a:t>
            </a:r>
            <a:r>
              <a:rPr lang="en-US" sz="1500" dirty="0" err="1">
                <a:solidFill>
                  <a:srgbClr val="3C5790"/>
                </a:solidFill>
              </a:rPr>
              <a:t>GraphQL</a:t>
            </a:r>
            <a:r>
              <a:rPr lang="en-US" sz="1500" dirty="0">
                <a:solidFill>
                  <a:srgbClr val="3C5790"/>
                </a:solidFill>
              </a:rPr>
              <a:t> makes sure that is taking care of the transport and application content type: HTTP and JSON related topics.</a:t>
            </a:r>
            <a:endParaRPr lang="fr-CA" sz="1500" dirty="0">
              <a:solidFill>
                <a:srgbClr val="3C5790"/>
              </a:solidFill>
            </a:endParaRPr>
          </a:p>
        </p:txBody>
      </p:sp>
      <p:pic>
        <p:nvPicPr>
          <p:cNvPr id="3" name="Picture 2">
            <a:extLst>
              <a:ext uri="{FF2B5EF4-FFF2-40B4-BE49-F238E27FC236}">
                <a16:creationId xmlns:a16="http://schemas.microsoft.com/office/drawing/2014/main" id="{3C25331C-5808-D234-F8AE-7D200C33DE6E}"/>
              </a:ext>
            </a:extLst>
          </p:cNvPr>
          <p:cNvPicPr>
            <a:picLocks noChangeAspect="1"/>
          </p:cNvPicPr>
          <p:nvPr/>
        </p:nvPicPr>
        <p:blipFill>
          <a:blip r:embed="rId3"/>
          <a:stretch>
            <a:fillRect/>
          </a:stretch>
        </p:blipFill>
        <p:spPr>
          <a:xfrm>
            <a:off x="1143000" y="2819400"/>
            <a:ext cx="7467600" cy="3712359"/>
          </a:xfrm>
          <a:prstGeom prst="rect">
            <a:avLst/>
          </a:prstGeom>
        </p:spPr>
      </p:pic>
    </p:spTree>
    <p:extLst>
      <p:ext uri="{BB962C8B-B14F-4D97-AF65-F5344CB8AC3E}">
        <p14:creationId xmlns:p14="http://schemas.microsoft.com/office/powerpoint/2010/main" val="1931421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804B03F9-DA3D-5BDD-8E3B-8C0968D9A122}"/>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2E0658BE-6832-7F2D-7306-6F34828BFB9E}"/>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9A4D073D-3A95-84C6-F884-BC77A4F3EB2E}"/>
              </a:ext>
            </a:extLst>
          </p:cNvPr>
          <p:cNvSpPr>
            <a:spLocks noGrp="1"/>
          </p:cNvSpPr>
          <p:nvPr>
            <p:ph idx="1"/>
          </p:nvPr>
        </p:nvSpPr>
        <p:spPr>
          <a:xfrm>
            <a:off x="228600" y="1981200"/>
            <a:ext cx="8686800" cy="2667000"/>
          </a:xfrm>
        </p:spPr>
        <p:txBody>
          <a:bodyPr/>
          <a:lstStyle/>
          <a:p>
            <a:r>
              <a:rPr lang="en-US" sz="1500" dirty="0">
                <a:solidFill>
                  <a:srgbClr val="3C5790"/>
                </a:solidFill>
              </a:rPr>
              <a:t>When we select Spring </a:t>
            </a:r>
            <a:r>
              <a:rPr lang="en-US" sz="1500" dirty="0" err="1">
                <a:solidFill>
                  <a:srgbClr val="3C5790"/>
                </a:solidFill>
              </a:rPr>
              <a:t>GraphQL</a:t>
            </a:r>
            <a:r>
              <a:rPr lang="en-US" sz="1500" dirty="0">
                <a:solidFill>
                  <a:srgbClr val="3C5790"/>
                </a:solidFill>
              </a:rPr>
              <a:t> as a dependency in the Spring Initializer you will get the </a:t>
            </a:r>
            <a:r>
              <a:rPr lang="en-US" sz="1500" b="1" dirty="0">
                <a:solidFill>
                  <a:srgbClr val="3C5790"/>
                </a:solidFill>
              </a:rPr>
              <a:t>spring-boot-starter-</a:t>
            </a:r>
            <a:r>
              <a:rPr lang="en-US" sz="1500" b="1" dirty="0" err="1">
                <a:solidFill>
                  <a:srgbClr val="3C5790"/>
                </a:solidFill>
              </a:rPr>
              <a:t>gaphql</a:t>
            </a:r>
            <a:r>
              <a:rPr lang="en-US" sz="1500" dirty="0">
                <a:solidFill>
                  <a:srgbClr val="3C5790"/>
                </a:solidFill>
              </a:rPr>
              <a:t> dependency added to your build.</a:t>
            </a:r>
          </a:p>
          <a:p>
            <a:r>
              <a:rPr lang="en-US" sz="1500" b="1" dirty="0">
                <a:solidFill>
                  <a:srgbClr val="3C5790"/>
                </a:solidFill>
              </a:rPr>
              <a:t>Spring Boot Starter </a:t>
            </a:r>
            <a:r>
              <a:rPr lang="en-US" sz="1500" b="1" dirty="0" err="1">
                <a:solidFill>
                  <a:srgbClr val="3C5790"/>
                </a:solidFill>
              </a:rPr>
              <a:t>GraphQL</a:t>
            </a:r>
            <a:endParaRPr lang="en-US" sz="1500" b="1" dirty="0">
              <a:solidFill>
                <a:srgbClr val="3C5790"/>
              </a:solidFill>
            </a:endParaRPr>
          </a:p>
          <a:p>
            <a:pPr lvl="1"/>
            <a:r>
              <a:rPr lang="en-US" sz="1500" dirty="0">
                <a:solidFill>
                  <a:srgbClr val="3C5790"/>
                </a:solidFill>
              </a:rPr>
              <a:t>Dependency Management</a:t>
            </a:r>
          </a:p>
          <a:p>
            <a:pPr lvl="1"/>
            <a:r>
              <a:rPr lang="en-US" sz="1500" dirty="0">
                <a:solidFill>
                  <a:srgbClr val="3C5790"/>
                </a:solidFill>
              </a:rPr>
              <a:t>Auto Configuration</a:t>
            </a:r>
          </a:p>
          <a:p>
            <a:pPr lvl="1"/>
            <a:r>
              <a:rPr lang="en-US" sz="1500" dirty="0">
                <a:solidFill>
                  <a:srgbClr val="3C5790"/>
                </a:solidFill>
              </a:rPr>
              <a:t>Properties</a:t>
            </a:r>
          </a:p>
          <a:p>
            <a:pPr lvl="1"/>
            <a:r>
              <a:rPr lang="en-US" sz="1500" dirty="0">
                <a:solidFill>
                  <a:srgbClr val="3C5790"/>
                </a:solidFill>
              </a:rPr>
              <a:t>Metrics</a:t>
            </a:r>
          </a:p>
          <a:p>
            <a:pPr lvl="1"/>
            <a:r>
              <a:rPr lang="en-US" sz="1500" dirty="0" err="1">
                <a:solidFill>
                  <a:srgbClr val="3C5790"/>
                </a:solidFill>
              </a:rPr>
              <a:t>GraphiQL</a:t>
            </a:r>
            <a:r>
              <a:rPr lang="en-US" sz="1500" dirty="0">
                <a:solidFill>
                  <a:srgbClr val="3C5790"/>
                </a:solidFill>
              </a:rPr>
              <a:t> UI and Schema Pages</a:t>
            </a:r>
            <a:endParaRPr lang="fr-CA" sz="1500" dirty="0">
              <a:solidFill>
                <a:srgbClr val="3C5790"/>
              </a:solidFill>
            </a:endParaRPr>
          </a:p>
        </p:txBody>
      </p:sp>
    </p:spTree>
    <p:extLst>
      <p:ext uri="{BB962C8B-B14F-4D97-AF65-F5344CB8AC3E}">
        <p14:creationId xmlns:p14="http://schemas.microsoft.com/office/powerpoint/2010/main" val="3544703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1F01AAC5-3F3D-0514-ED20-2A22C07FE547}"/>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A9368FE0-CA07-8ECC-710F-D2C2805DA643}"/>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0FCCD273-D31A-2429-16E5-97F43B07481D}"/>
              </a:ext>
            </a:extLst>
          </p:cNvPr>
          <p:cNvSpPr>
            <a:spLocks noGrp="1"/>
          </p:cNvSpPr>
          <p:nvPr>
            <p:ph idx="1"/>
          </p:nvPr>
        </p:nvSpPr>
        <p:spPr>
          <a:xfrm>
            <a:off x="228600" y="1981200"/>
            <a:ext cx="8686800" cy="762000"/>
          </a:xfrm>
        </p:spPr>
        <p:txBody>
          <a:bodyPr/>
          <a:lstStyle/>
          <a:p>
            <a:r>
              <a:rPr lang="en-US" sz="1500" dirty="0">
                <a:solidFill>
                  <a:srgbClr val="3C5790"/>
                </a:solidFill>
              </a:rPr>
              <a:t>We create a spring boot application that has web and </a:t>
            </a:r>
            <a:r>
              <a:rPr lang="en-US" sz="1500" dirty="0" err="1">
                <a:solidFill>
                  <a:srgbClr val="3C5790"/>
                </a:solidFill>
              </a:rPr>
              <a:t>graphql</a:t>
            </a:r>
            <a:r>
              <a:rPr lang="en-US" sz="1500" dirty="0">
                <a:solidFill>
                  <a:srgbClr val="3C5790"/>
                </a:solidFill>
              </a:rPr>
              <a:t> components. </a:t>
            </a:r>
          </a:p>
          <a:p>
            <a:r>
              <a:rPr lang="en-US" sz="1500" dirty="0">
                <a:solidFill>
                  <a:srgbClr val="3C5790"/>
                </a:solidFill>
              </a:rPr>
              <a:t>We define first POJO objects like: Book, Author, Rating.</a:t>
            </a:r>
            <a:endParaRPr lang="fr-CA" sz="1500" dirty="0">
              <a:solidFill>
                <a:srgbClr val="3C5790"/>
              </a:solidFill>
            </a:endParaRPr>
          </a:p>
        </p:txBody>
      </p:sp>
      <p:pic>
        <p:nvPicPr>
          <p:cNvPr id="5" name="Picture 4">
            <a:extLst>
              <a:ext uri="{FF2B5EF4-FFF2-40B4-BE49-F238E27FC236}">
                <a16:creationId xmlns:a16="http://schemas.microsoft.com/office/drawing/2014/main" id="{D04127EF-660E-8386-4F56-9456DEAB59D7}"/>
              </a:ext>
            </a:extLst>
          </p:cNvPr>
          <p:cNvPicPr>
            <a:picLocks noChangeAspect="1"/>
          </p:cNvPicPr>
          <p:nvPr/>
        </p:nvPicPr>
        <p:blipFill>
          <a:blip r:embed="rId3"/>
          <a:stretch>
            <a:fillRect/>
          </a:stretch>
        </p:blipFill>
        <p:spPr>
          <a:xfrm>
            <a:off x="152400" y="2667000"/>
            <a:ext cx="8915400" cy="646300"/>
          </a:xfrm>
          <a:prstGeom prst="rect">
            <a:avLst/>
          </a:prstGeom>
        </p:spPr>
      </p:pic>
      <p:pic>
        <p:nvPicPr>
          <p:cNvPr id="7" name="Picture 6">
            <a:extLst>
              <a:ext uri="{FF2B5EF4-FFF2-40B4-BE49-F238E27FC236}">
                <a16:creationId xmlns:a16="http://schemas.microsoft.com/office/drawing/2014/main" id="{7B6F19E3-5F97-D607-4AFA-0B03EF307CF1}"/>
              </a:ext>
            </a:extLst>
          </p:cNvPr>
          <p:cNvPicPr>
            <a:picLocks noChangeAspect="1"/>
          </p:cNvPicPr>
          <p:nvPr/>
        </p:nvPicPr>
        <p:blipFill>
          <a:blip r:embed="rId4"/>
          <a:stretch>
            <a:fillRect/>
          </a:stretch>
        </p:blipFill>
        <p:spPr>
          <a:xfrm>
            <a:off x="3093573" y="4191000"/>
            <a:ext cx="5745627" cy="1263436"/>
          </a:xfrm>
          <a:prstGeom prst="rect">
            <a:avLst/>
          </a:prstGeom>
        </p:spPr>
      </p:pic>
      <p:pic>
        <p:nvPicPr>
          <p:cNvPr id="9" name="Picture 8">
            <a:extLst>
              <a:ext uri="{FF2B5EF4-FFF2-40B4-BE49-F238E27FC236}">
                <a16:creationId xmlns:a16="http://schemas.microsoft.com/office/drawing/2014/main" id="{EF664435-5FD4-6D7B-34AB-39C3E25C0A0C}"/>
              </a:ext>
            </a:extLst>
          </p:cNvPr>
          <p:cNvPicPr>
            <a:picLocks noChangeAspect="1"/>
          </p:cNvPicPr>
          <p:nvPr/>
        </p:nvPicPr>
        <p:blipFill>
          <a:blip r:embed="rId5"/>
          <a:stretch>
            <a:fillRect/>
          </a:stretch>
        </p:blipFill>
        <p:spPr>
          <a:xfrm>
            <a:off x="185781" y="3581400"/>
            <a:ext cx="2328819" cy="3124200"/>
          </a:xfrm>
          <a:prstGeom prst="rect">
            <a:avLst/>
          </a:prstGeom>
        </p:spPr>
      </p:pic>
    </p:spTree>
    <p:extLst>
      <p:ext uri="{BB962C8B-B14F-4D97-AF65-F5344CB8AC3E}">
        <p14:creationId xmlns:p14="http://schemas.microsoft.com/office/powerpoint/2010/main" val="641827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0AFAC18B-0C7F-6448-F5E1-C888A31B5CF2}"/>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5EA9DA9C-335C-3A76-D47A-18BAF4099BBC}"/>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E11F1A83-B4C4-0B59-3CBF-AAB93F588EE6}"/>
              </a:ext>
            </a:extLst>
          </p:cNvPr>
          <p:cNvSpPr>
            <a:spLocks noGrp="1"/>
          </p:cNvSpPr>
          <p:nvPr>
            <p:ph idx="1"/>
          </p:nvPr>
        </p:nvSpPr>
        <p:spPr>
          <a:xfrm>
            <a:off x="228600" y="1981200"/>
            <a:ext cx="8686800" cy="533400"/>
          </a:xfrm>
        </p:spPr>
        <p:txBody>
          <a:bodyPr/>
          <a:lstStyle/>
          <a:p>
            <a:r>
              <a:rPr lang="en-US" sz="1500" dirty="0">
                <a:solidFill>
                  <a:srgbClr val="3C5790"/>
                </a:solidFill>
              </a:rPr>
              <a:t>We create Spring repositories for data retrieval</a:t>
            </a:r>
            <a:endParaRPr lang="fr-CA" sz="1500" dirty="0">
              <a:solidFill>
                <a:srgbClr val="3C5790"/>
              </a:solidFill>
            </a:endParaRPr>
          </a:p>
        </p:txBody>
      </p:sp>
      <p:pic>
        <p:nvPicPr>
          <p:cNvPr id="5" name="Picture 4">
            <a:extLst>
              <a:ext uri="{FF2B5EF4-FFF2-40B4-BE49-F238E27FC236}">
                <a16:creationId xmlns:a16="http://schemas.microsoft.com/office/drawing/2014/main" id="{4DA66CE4-04C5-3240-B937-016EA6D07E13}"/>
              </a:ext>
            </a:extLst>
          </p:cNvPr>
          <p:cNvPicPr>
            <a:picLocks noChangeAspect="1"/>
          </p:cNvPicPr>
          <p:nvPr/>
        </p:nvPicPr>
        <p:blipFill>
          <a:blip r:embed="rId3"/>
          <a:stretch>
            <a:fillRect/>
          </a:stretch>
        </p:blipFill>
        <p:spPr>
          <a:xfrm>
            <a:off x="1219200" y="2438400"/>
            <a:ext cx="7253377" cy="4191000"/>
          </a:xfrm>
          <a:prstGeom prst="rect">
            <a:avLst/>
          </a:prstGeom>
        </p:spPr>
      </p:pic>
    </p:spTree>
    <p:extLst>
      <p:ext uri="{BB962C8B-B14F-4D97-AF65-F5344CB8AC3E}">
        <p14:creationId xmlns:p14="http://schemas.microsoft.com/office/powerpoint/2010/main" val="3258919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sz="4000" dirty="0">
                <a:solidFill>
                  <a:srgbClr val="3C5790"/>
                </a:solidFill>
              </a:rPr>
              <a:t>Contents</a:t>
            </a:r>
          </a:p>
        </p:txBody>
      </p:sp>
      <p:sp>
        <p:nvSpPr>
          <p:cNvPr id="3075" name="Espace réservé du contenu 2"/>
          <p:cNvSpPr>
            <a:spLocks noGrp="1"/>
          </p:cNvSpPr>
          <p:nvPr>
            <p:ph idx="1"/>
          </p:nvPr>
        </p:nvSpPr>
        <p:spPr>
          <a:xfrm>
            <a:off x="2224088" y="1600200"/>
            <a:ext cx="6615112" cy="5029200"/>
          </a:xfrm>
        </p:spPr>
        <p:txBody>
          <a:bodyPr/>
          <a:lstStyle/>
          <a:p>
            <a:r>
              <a:rPr lang="fr-CA" sz="1600" dirty="0" err="1">
                <a:solidFill>
                  <a:srgbClr val="3C5790"/>
                </a:solidFill>
              </a:rPr>
              <a:t>What</a:t>
            </a:r>
            <a:r>
              <a:rPr lang="fr-CA" sz="1600" dirty="0">
                <a:solidFill>
                  <a:srgbClr val="3C5790"/>
                </a:solidFill>
              </a:rPr>
              <a:t> </a:t>
            </a:r>
            <a:r>
              <a:rPr lang="fr-CA" sz="1600" dirty="0" err="1">
                <a:solidFill>
                  <a:srgbClr val="3C5790"/>
                </a:solidFill>
              </a:rPr>
              <a:t>is</a:t>
            </a:r>
            <a:r>
              <a:rPr lang="fr-CA" sz="1600" dirty="0">
                <a:solidFill>
                  <a:srgbClr val="3C5790"/>
                </a:solidFill>
              </a:rPr>
              <a:t> </a:t>
            </a:r>
            <a:r>
              <a:rPr lang="fr-CA" sz="1600" dirty="0" err="1">
                <a:solidFill>
                  <a:srgbClr val="3C5790"/>
                </a:solidFill>
              </a:rPr>
              <a:t>Graphql</a:t>
            </a:r>
            <a:r>
              <a:rPr lang="fr-CA" sz="1600" dirty="0">
                <a:solidFill>
                  <a:srgbClr val="3C5790"/>
                </a:solidFill>
              </a:rPr>
              <a:t>?</a:t>
            </a:r>
          </a:p>
          <a:p>
            <a:r>
              <a:rPr lang="fr-CA" sz="1600" dirty="0" err="1">
                <a:solidFill>
                  <a:srgbClr val="3C5790"/>
                </a:solidFill>
              </a:rPr>
              <a:t>History</a:t>
            </a:r>
            <a:endParaRPr lang="fr-CA" sz="1600" dirty="0">
              <a:solidFill>
                <a:srgbClr val="3C5790"/>
              </a:solidFill>
            </a:endParaRPr>
          </a:p>
          <a:p>
            <a:r>
              <a:rPr lang="fr-CA" sz="1600" dirty="0" err="1">
                <a:solidFill>
                  <a:srgbClr val="3C5790"/>
                </a:solidFill>
              </a:rPr>
              <a:t>Features</a:t>
            </a:r>
            <a:endParaRPr lang="fr-CA" sz="1600" dirty="0">
              <a:solidFill>
                <a:srgbClr val="3C5790"/>
              </a:solidFill>
            </a:endParaRPr>
          </a:p>
          <a:p>
            <a:r>
              <a:rPr lang="fr-CA" sz="1600" dirty="0">
                <a:solidFill>
                  <a:srgbClr val="3C5790"/>
                </a:solidFill>
              </a:rPr>
              <a:t>Architecture</a:t>
            </a:r>
          </a:p>
          <a:p>
            <a:r>
              <a:rPr lang="fr-CA" sz="1600" dirty="0" err="1">
                <a:solidFill>
                  <a:srgbClr val="3C5790"/>
                </a:solidFill>
              </a:rPr>
              <a:t>Core</a:t>
            </a:r>
            <a:endParaRPr lang="fr-CA" sz="1600" dirty="0">
              <a:solidFill>
                <a:srgbClr val="3C5790"/>
              </a:solidFill>
            </a:endParaRPr>
          </a:p>
          <a:p>
            <a:r>
              <a:rPr lang="en-US" sz="1600" dirty="0" err="1">
                <a:solidFill>
                  <a:srgbClr val="3C5790"/>
                </a:solidFill>
              </a:rPr>
              <a:t>Conclussion</a:t>
            </a:r>
            <a:endParaRPr lang="en-US" sz="1600" dirty="0">
              <a:solidFill>
                <a:srgbClr val="3C5790"/>
              </a:solidFill>
            </a:endParaRPr>
          </a:p>
          <a:p>
            <a:r>
              <a:rPr lang="fr-CA" sz="1600" dirty="0">
                <a:solidFill>
                  <a:srgbClr val="3C5790"/>
                </a:solidFill>
              </a:rPr>
              <a:t>Bibliography</a:t>
            </a:r>
          </a:p>
          <a:p>
            <a:pPr>
              <a:buNone/>
            </a:pPr>
            <a:br>
              <a:rPr lang="fr-CA" sz="1600" dirty="0">
                <a:solidFill>
                  <a:srgbClr val="3C5790"/>
                </a:solidFill>
              </a:rPr>
            </a:br>
            <a:endParaRPr lang="fr-CA" sz="1600" dirty="0">
              <a:solidFill>
                <a:srgbClr val="3C579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84DD3FF6-FA14-4BB5-DD2B-9834BE3F05CA}"/>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E5660868-6AEC-5546-D233-057D61D70F03}"/>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pic>
        <p:nvPicPr>
          <p:cNvPr id="5" name="Picture 4">
            <a:extLst>
              <a:ext uri="{FF2B5EF4-FFF2-40B4-BE49-F238E27FC236}">
                <a16:creationId xmlns:a16="http://schemas.microsoft.com/office/drawing/2014/main" id="{54AB23E0-1072-FDB4-C395-98EBB33B5ECF}"/>
              </a:ext>
            </a:extLst>
          </p:cNvPr>
          <p:cNvPicPr>
            <a:picLocks noChangeAspect="1"/>
          </p:cNvPicPr>
          <p:nvPr/>
        </p:nvPicPr>
        <p:blipFill>
          <a:blip r:embed="rId3"/>
          <a:stretch>
            <a:fillRect/>
          </a:stretch>
        </p:blipFill>
        <p:spPr>
          <a:xfrm>
            <a:off x="237251" y="2391678"/>
            <a:ext cx="8678149" cy="3780522"/>
          </a:xfrm>
          <a:prstGeom prst="rect">
            <a:avLst/>
          </a:prstGeom>
        </p:spPr>
      </p:pic>
    </p:spTree>
    <p:extLst>
      <p:ext uri="{BB962C8B-B14F-4D97-AF65-F5344CB8AC3E}">
        <p14:creationId xmlns:p14="http://schemas.microsoft.com/office/powerpoint/2010/main" val="2480375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6540720D-21C0-6431-D83B-A90384CE9FEE}"/>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45867508-C6D8-FFD9-131E-E099CA35A63D}"/>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63D8475A-068D-85B2-F1FC-23EAD2E45E71}"/>
              </a:ext>
            </a:extLst>
          </p:cNvPr>
          <p:cNvSpPr>
            <a:spLocks noGrp="1"/>
          </p:cNvSpPr>
          <p:nvPr>
            <p:ph idx="1"/>
          </p:nvPr>
        </p:nvSpPr>
        <p:spPr>
          <a:xfrm>
            <a:off x="228600" y="1905000"/>
            <a:ext cx="8686800" cy="1143000"/>
          </a:xfrm>
        </p:spPr>
        <p:txBody>
          <a:bodyPr/>
          <a:lstStyle/>
          <a:p>
            <a:r>
              <a:rPr lang="en-US" sz="1500" dirty="0">
                <a:solidFill>
                  <a:srgbClr val="3C5790"/>
                </a:solidFill>
              </a:rPr>
              <a:t>We define a Spring controller that will process client </a:t>
            </a:r>
            <a:r>
              <a:rPr lang="en-US" sz="1500" dirty="0" err="1">
                <a:solidFill>
                  <a:srgbClr val="3C5790"/>
                </a:solidFill>
              </a:rPr>
              <a:t>GraphQL</a:t>
            </a:r>
            <a:r>
              <a:rPr lang="en-US" sz="1500" dirty="0">
                <a:solidFill>
                  <a:srgbClr val="3C5790"/>
                </a:solidFill>
              </a:rPr>
              <a:t> requests and use Spring repository to process the data. After that the data is retrieved to the </a:t>
            </a:r>
            <a:r>
              <a:rPr lang="en-US" sz="1500" dirty="0" err="1">
                <a:solidFill>
                  <a:srgbClr val="3C5790"/>
                </a:solidFill>
              </a:rPr>
              <a:t>GraphQL</a:t>
            </a:r>
            <a:r>
              <a:rPr lang="en-US" sz="1500" dirty="0">
                <a:solidFill>
                  <a:srgbClr val="3C5790"/>
                </a:solidFill>
              </a:rPr>
              <a:t> client. </a:t>
            </a:r>
          </a:p>
          <a:p>
            <a:r>
              <a:rPr lang="en-US" sz="1500" b="1" dirty="0">
                <a:solidFill>
                  <a:srgbClr val="3C5790"/>
                </a:solidFill>
              </a:rPr>
              <a:t>@SchemaMapping</a:t>
            </a:r>
            <a:r>
              <a:rPr lang="en-US" sz="1500" dirty="0">
                <a:solidFill>
                  <a:srgbClr val="3C5790"/>
                </a:solidFill>
              </a:rPr>
              <a:t> annotation is doing the schema mappings. </a:t>
            </a:r>
          </a:p>
          <a:p>
            <a:r>
              <a:rPr lang="en-US" sz="1500" b="1" dirty="0">
                <a:solidFill>
                  <a:srgbClr val="3C5790"/>
                </a:solidFill>
              </a:rPr>
              <a:t>@Argument</a:t>
            </a:r>
            <a:r>
              <a:rPr lang="en-US" sz="1500" dirty="0">
                <a:solidFill>
                  <a:srgbClr val="3C5790"/>
                </a:solidFill>
              </a:rPr>
              <a:t> is used to retrieve request parameters and will bind a to a method parameter.</a:t>
            </a:r>
            <a:endParaRPr lang="fr-CA" sz="1500" dirty="0">
              <a:solidFill>
                <a:srgbClr val="3C5790"/>
              </a:solidFill>
            </a:endParaRPr>
          </a:p>
          <a:p>
            <a:endParaRPr lang="fr-CA" sz="1500" dirty="0">
              <a:solidFill>
                <a:srgbClr val="3C5790"/>
              </a:solidFill>
            </a:endParaRPr>
          </a:p>
        </p:txBody>
      </p:sp>
      <p:pic>
        <p:nvPicPr>
          <p:cNvPr id="3" name="Picture 2">
            <a:extLst>
              <a:ext uri="{FF2B5EF4-FFF2-40B4-BE49-F238E27FC236}">
                <a16:creationId xmlns:a16="http://schemas.microsoft.com/office/drawing/2014/main" id="{0387C9FD-AF44-482D-13F3-90C88578402B}"/>
              </a:ext>
            </a:extLst>
          </p:cNvPr>
          <p:cNvPicPr>
            <a:picLocks noChangeAspect="1"/>
          </p:cNvPicPr>
          <p:nvPr/>
        </p:nvPicPr>
        <p:blipFill>
          <a:blip r:embed="rId3"/>
          <a:stretch>
            <a:fillRect/>
          </a:stretch>
        </p:blipFill>
        <p:spPr>
          <a:xfrm>
            <a:off x="1871362" y="3200400"/>
            <a:ext cx="5291438" cy="3581400"/>
          </a:xfrm>
          <a:prstGeom prst="rect">
            <a:avLst/>
          </a:prstGeom>
        </p:spPr>
      </p:pic>
    </p:spTree>
    <p:extLst>
      <p:ext uri="{BB962C8B-B14F-4D97-AF65-F5344CB8AC3E}">
        <p14:creationId xmlns:p14="http://schemas.microsoft.com/office/powerpoint/2010/main" val="2152794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0CBD9C44-3670-AFF3-DFD3-5CB5CD059EB5}"/>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805CFF81-6E96-2407-B5E8-1B52C1530E02}"/>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8C8F04E1-01C3-E754-7651-5959D8AC3E90}"/>
              </a:ext>
            </a:extLst>
          </p:cNvPr>
          <p:cNvSpPr>
            <a:spLocks noGrp="1"/>
          </p:cNvSpPr>
          <p:nvPr>
            <p:ph idx="1"/>
          </p:nvPr>
        </p:nvSpPr>
        <p:spPr>
          <a:xfrm>
            <a:off x="228600" y="1905000"/>
            <a:ext cx="8686800" cy="2057400"/>
          </a:xfrm>
        </p:spPr>
        <p:txBody>
          <a:bodyPr/>
          <a:lstStyle/>
          <a:p>
            <a:r>
              <a:rPr lang="en-US" sz="1500" dirty="0">
                <a:solidFill>
                  <a:srgbClr val="3C5790"/>
                </a:solidFill>
              </a:rPr>
              <a:t>In </a:t>
            </a:r>
            <a:r>
              <a:rPr lang="en-US" sz="1500" dirty="0" err="1">
                <a:solidFill>
                  <a:srgbClr val="3C5790"/>
                </a:solidFill>
              </a:rPr>
              <a:t>GraphQL</a:t>
            </a:r>
            <a:r>
              <a:rPr lang="en-US" sz="1500" dirty="0">
                <a:solidFill>
                  <a:srgbClr val="3C5790"/>
                </a:solidFill>
              </a:rPr>
              <a:t> there are special annotations for root types like </a:t>
            </a:r>
            <a:r>
              <a:rPr lang="en-US" sz="1500" b="1" dirty="0">
                <a:solidFill>
                  <a:srgbClr val="3C5790"/>
                </a:solidFill>
              </a:rPr>
              <a:t>@QueryMapping</a:t>
            </a:r>
            <a:r>
              <a:rPr lang="en-US" sz="1500" dirty="0">
                <a:solidFill>
                  <a:srgbClr val="3C5790"/>
                </a:solidFill>
              </a:rPr>
              <a:t>, </a:t>
            </a:r>
            <a:r>
              <a:rPr lang="en-US" sz="1500" b="1" dirty="0">
                <a:solidFill>
                  <a:srgbClr val="3C5790"/>
                </a:solidFill>
              </a:rPr>
              <a:t>@MutationMapping</a:t>
            </a:r>
            <a:r>
              <a:rPr lang="en-US" sz="1500" dirty="0">
                <a:solidFill>
                  <a:srgbClr val="3C5790"/>
                </a:solidFill>
              </a:rPr>
              <a:t>, and </a:t>
            </a:r>
            <a:r>
              <a:rPr lang="en-US" sz="1500" b="1" dirty="0">
                <a:solidFill>
                  <a:srgbClr val="3C5790"/>
                </a:solidFill>
              </a:rPr>
              <a:t>@SubscriptionMapping</a:t>
            </a:r>
            <a:r>
              <a:rPr lang="en-US" sz="1500" dirty="0">
                <a:solidFill>
                  <a:srgbClr val="3C5790"/>
                </a:solidFill>
              </a:rPr>
              <a:t>. </a:t>
            </a:r>
          </a:p>
          <a:p>
            <a:r>
              <a:rPr lang="en-US" sz="1500" b="1" dirty="0">
                <a:solidFill>
                  <a:srgbClr val="3C5790"/>
                </a:solidFill>
              </a:rPr>
              <a:t>@QueryMapping</a:t>
            </a:r>
            <a:r>
              <a:rPr lang="en-US" sz="1500" dirty="0">
                <a:solidFill>
                  <a:srgbClr val="3C5790"/>
                </a:solidFill>
              </a:rPr>
              <a:t> is a composed annotation that acts as a shortcut for @SchemaMapping with </a:t>
            </a:r>
            <a:r>
              <a:rPr lang="en-US" sz="1500" dirty="0" err="1">
                <a:solidFill>
                  <a:srgbClr val="3C5790"/>
                </a:solidFill>
              </a:rPr>
              <a:t>typeName</a:t>
            </a:r>
            <a:r>
              <a:rPr lang="en-US" sz="1500" dirty="0">
                <a:solidFill>
                  <a:srgbClr val="3C5790"/>
                </a:solidFill>
              </a:rPr>
              <a:t>="Query". </a:t>
            </a:r>
          </a:p>
          <a:p>
            <a:r>
              <a:rPr lang="en-US" sz="1500" dirty="0">
                <a:solidFill>
                  <a:srgbClr val="3C5790"/>
                </a:solidFill>
              </a:rPr>
              <a:t>The trick here is that the value is derived from the method name.  This means that if your method name matches the name of the query defined in your schema all you need is the @QueryMapping annotation.</a:t>
            </a:r>
            <a:endParaRPr lang="fr-CA" sz="1500" dirty="0">
              <a:solidFill>
                <a:srgbClr val="3C5790"/>
              </a:solidFill>
            </a:endParaRPr>
          </a:p>
          <a:p>
            <a:endParaRPr lang="fr-CA" sz="1500" dirty="0">
              <a:solidFill>
                <a:srgbClr val="3C5790"/>
              </a:solidFill>
            </a:endParaRPr>
          </a:p>
        </p:txBody>
      </p:sp>
      <p:pic>
        <p:nvPicPr>
          <p:cNvPr id="4" name="Picture 3">
            <a:extLst>
              <a:ext uri="{FF2B5EF4-FFF2-40B4-BE49-F238E27FC236}">
                <a16:creationId xmlns:a16="http://schemas.microsoft.com/office/drawing/2014/main" id="{9AD3EBCF-2347-9A5F-5A9E-497E7E64399C}"/>
              </a:ext>
            </a:extLst>
          </p:cNvPr>
          <p:cNvPicPr>
            <a:picLocks noChangeAspect="1"/>
          </p:cNvPicPr>
          <p:nvPr/>
        </p:nvPicPr>
        <p:blipFill>
          <a:blip r:embed="rId3"/>
          <a:stretch>
            <a:fillRect/>
          </a:stretch>
        </p:blipFill>
        <p:spPr>
          <a:xfrm>
            <a:off x="2218996" y="3926840"/>
            <a:ext cx="4706007" cy="1038370"/>
          </a:xfrm>
          <a:prstGeom prst="rect">
            <a:avLst/>
          </a:prstGeom>
        </p:spPr>
      </p:pic>
    </p:spTree>
    <p:extLst>
      <p:ext uri="{BB962C8B-B14F-4D97-AF65-F5344CB8AC3E}">
        <p14:creationId xmlns:p14="http://schemas.microsoft.com/office/powerpoint/2010/main" val="646161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5EF09B8F-7A37-5685-8CDD-F9E59610AF4F}"/>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CADB25E5-67D1-3826-C83B-4B35C63E7E50}"/>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F00CC6F0-2C68-CF13-FB98-F743B1B5580F}"/>
              </a:ext>
            </a:extLst>
          </p:cNvPr>
          <p:cNvSpPr>
            <a:spLocks noGrp="1"/>
          </p:cNvSpPr>
          <p:nvPr>
            <p:ph idx="1"/>
          </p:nvPr>
        </p:nvSpPr>
        <p:spPr>
          <a:xfrm>
            <a:off x="228600" y="1981200"/>
            <a:ext cx="8686800" cy="1143000"/>
          </a:xfrm>
        </p:spPr>
        <p:txBody>
          <a:bodyPr/>
          <a:lstStyle/>
          <a:p>
            <a:r>
              <a:rPr lang="en-US" sz="1500" dirty="0">
                <a:solidFill>
                  <a:srgbClr val="3C5790"/>
                </a:solidFill>
              </a:rPr>
              <a:t>In the </a:t>
            </a:r>
            <a:r>
              <a:rPr lang="en-US" sz="1500" b="1" dirty="0">
                <a:solidFill>
                  <a:srgbClr val="3C5790"/>
                </a:solidFill>
              </a:rPr>
              <a:t>/</a:t>
            </a:r>
            <a:r>
              <a:rPr lang="en-US" sz="1500" b="1" dirty="0" err="1">
                <a:solidFill>
                  <a:srgbClr val="3C5790"/>
                </a:solidFill>
              </a:rPr>
              <a:t>src</a:t>
            </a:r>
            <a:r>
              <a:rPr lang="en-US" sz="1500" b="1" dirty="0">
                <a:solidFill>
                  <a:srgbClr val="3C5790"/>
                </a:solidFill>
              </a:rPr>
              <a:t>/main/resources/</a:t>
            </a:r>
            <a:r>
              <a:rPr lang="en-US" sz="1500" b="1" dirty="0" err="1">
                <a:solidFill>
                  <a:srgbClr val="3C5790"/>
                </a:solidFill>
              </a:rPr>
              <a:t>graphql</a:t>
            </a:r>
            <a:r>
              <a:rPr lang="en-US" sz="1500" b="1" dirty="0">
                <a:solidFill>
                  <a:srgbClr val="3C5790"/>
                </a:solidFill>
              </a:rPr>
              <a:t> </a:t>
            </a:r>
            <a:r>
              <a:rPr lang="en-US" sz="1500" dirty="0">
                <a:solidFill>
                  <a:srgbClr val="3C5790"/>
                </a:solidFill>
              </a:rPr>
              <a:t>folder we create a file </a:t>
            </a:r>
            <a:r>
              <a:rPr lang="en-US" sz="1500" b="1" dirty="0" err="1">
                <a:solidFill>
                  <a:srgbClr val="3C5790"/>
                </a:solidFill>
              </a:rPr>
              <a:t>schema.graphqls</a:t>
            </a:r>
            <a:r>
              <a:rPr lang="en-US" sz="1500" dirty="0">
                <a:solidFill>
                  <a:srgbClr val="3C5790"/>
                </a:solidFill>
              </a:rPr>
              <a:t> that contains the </a:t>
            </a:r>
            <a:r>
              <a:rPr lang="en-US" sz="1500" dirty="0" err="1">
                <a:solidFill>
                  <a:srgbClr val="3C5790"/>
                </a:solidFill>
              </a:rPr>
              <a:t>GraphQL</a:t>
            </a:r>
            <a:r>
              <a:rPr lang="en-US" sz="1500" dirty="0">
                <a:solidFill>
                  <a:srgbClr val="3C5790"/>
                </a:solidFill>
              </a:rPr>
              <a:t> schema.</a:t>
            </a:r>
          </a:p>
          <a:p>
            <a:r>
              <a:rPr lang="en-US" sz="1500" dirty="0">
                <a:solidFill>
                  <a:srgbClr val="3C5790"/>
                </a:solidFill>
              </a:rPr>
              <a:t>We've created a root level operation called Query, with the query </a:t>
            </a:r>
            <a:r>
              <a:rPr lang="en-US" sz="1500" dirty="0" err="1">
                <a:solidFill>
                  <a:srgbClr val="3C5790"/>
                </a:solidFill>
              </a:rPr>
              <a:t>allBooks</a:t>
            </a:r>
            <a:r>
              <a:rPr lang="en-US" sz="1500" dirty="0">
                <a:solidFill>
                  <a:srgbClr val="3C5790"/>
                </a:solidFill>
              </a:rPr>
              <a:t> that will return a list of books.</a:t>
            </a:r>
          </a:p>
          <a:p>
            <a:r>
              <a:rPr lang="en-US" sz="1500" dirty="0">
                <a:solidFill>
                  <a:srgbClr val="3C5790"/>
                </a:solidFill>
              </a:rPr>
              <a:t>We have also 3 types: Rating, Book and Author.</a:t>
            </a:r>
            <a:endParaRPr lang="fr-CA" sz="1500" dirty="0">
              <a:solidFill>
                <a:srgbClr val="3C5790"/>
              </a:solidFill>
            </a:endParaRPr>
          </a:p>
        </p:txBody>
      </p:sp>
      <p:pic>
        <p:nvPicPr>
          <p:cNvPr id="3" name="Picture 2">
            <a:extLst>
              <a:ext uri="{FF2B5EF4-FFF2-40B4-BE49-F238E27FC236}">
                <a16:creationId xmlns:a16="http://schemas.microsoft.com/office/drawing/2014/main" id="{61E30293-C82C-A3DA-B4D0-5ED57EF5E6A8}"/>
              </a:ext>
            </a:extLst>
          </p:cNvPr>
          <p:cNvPicPr>
            <a:picLocks noChangeAspect="1"/>
          </p:cNvPicPr>
          <p:nvPr/>
        </p:nvPicPr>
        <p:blipFill>
          <a:blip r:embed="rId3"/>
          <a:stretch>
            <a:fillRect/>
          </a:stretch>
        </p:blipFill>
        <p:spPr>
          <a:xfrm>
            <a:off x="914400" y="3266712"/>
            <a:ext cx="2648320" cy="2600688"/>
          </a:xfrm>
          <a:prstGeom prst="rect">
            <a:avLst/>
          </a:prstGeom>
        </p:spPr>
      </p:pic>
      <p:pic>
        <p:nvPicPr>
          <p:cNvPr id="7" name="Picture 6">
            <a:extLst>
              <a:ext uri="{FF2B5EF4-FFF2-40B4-BE49-F238E27FC236}">
                <a16:creationId xmlns:a16="http://schemas.microsoft.com/office/drawing/2014/main" id="{12B854D9-92D7-099E-8050-97ED65C9995E}"/>
              </a:ext>
            </a:extLst>
          </p:cNvPr>
          <p:cNvPicPr>
            <a:picLocks noChangeAspect="1"/>
          </p:cNvPicPr>
          <p:nvPr/>
        </p:nvPicPr>
        <p:blipFill>
          <a:blip r:embed="rId4"/>
          <a:stretch>
            <a:fillRect/>
          </a:stretch>
        </p:blipFill>
        <p:spPr>
          <a:xfrm>
            <a:off x="4800600" y="3281952"/>
            <a:ext cx="2152950" cy="2229161"/>
          </a:xfrm>
          <a:prstGeom prst="rect">
            <a:avLst/>
          </a:prstGeom>
        </p:spPr>
      </p:pic>
    </p:spTree>
    <p:extLst>
      <p:ext uri="{BB962C8B-B14F-4D97-AF65-F5344CB8AC3E}">
        <p14:creationId xmlns:p14="http://schemas.microsoft.com/office/powerpoint/2010/main" val="2948998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72040D79-19C3-049B-64D3-F7F7B86CAF02}"/>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D025A414-EEED-5CC3-B4B4-22AC6744C31B}"/>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7E9884B2-A698-0836-157A-BAC736C6ABC3}"/>
              </a:ext>
            </a:extLst>
          </p:cNvPr>
          <p:cNvSpPr>
            <a:spLocks noGrp="1"/>
          </p:cNvSpPr>
          <p:nvPr>
            <p:ph idx="1"/>
          </p:nvPr>
        </p:nvSpPr>
        <p:spPr>
          <a:xfrm>
            <a:off x="228600" y="1981200"/>
            <a:ext cx="8686800" cy="1066800"/>
          </a:xfrm>
        </p:spPr>
        <p:txBody>
          <a:bodyPr/>
          <a:lstStyle/>
          <a:p>
            <a:r>
              <a:rPr lang="en-US" sz="1500" b="1" dirty="0" err="1">
                <a:solidFill>
                  <a:srgbClr val="3C5790"/>
                </a:solidFill>
              </a:rPr>
              <a:t>GraphiQL</a:t>
            </a:r>
            <a:r>
              <a:rPr lang="en-US" sz="1500" dirty="0">
                <a:solidFill>
                  <a:srgbClr val="3C5790"/>
                </a:solidFill>
              </a:rPr>
              <a:t> is a graphical interactive in-browser </a:t>
            </a:r>
            <a:r>
              <a:rPr lang="en-US" sz="1500" dirty="0" err="1">
                <a:solidFill>
                  <a:srgbClr val="3C5790"/>
                </a:solidFill>
              </a:rPr>
              <a:t>GraphQL</a:t>
            </a:r>
            <a:r>
              <a:rPr lang="en-US" sz="1500" dirty="0">
                <a:solidFill>
                  <a:srgbClr val="3C5790"/>
                </a:solidFill>
              </a:rPr>
              <a:t> IDE.  </a:t>
            </a:r>
          </a:p>
          <a:p>
            <a:r>
              <a:rPr lang="en-US" sz="1500" dirty="0" err="1">
                <a:solidFill>
                  <a:srgbClr val="3C5790"/>
                </a:solidFill>
              </a:rPr>
              <a:t>GraphiQL</a:t>
            </a:r>
            <a:r>
              <a:rPr lang="en-US" sz="1500" dirty="0">
                <a:solidFill>
                  <a:srgbClr val="3C5790"/>
                </a:solidFill>
              </a:rPr>
              <a:t> is disabled by default so if you would like to use it you will need to enable it </a:t>
            </a:r>
            <a:r>
              <a:rPr lang="en-US" sz="1500" b="1" dirty="0" err="1">
                <a:solidFill>
                  <a:srgbClr val="3C5790"/>
                </a:solidFill>
              </a:rPr>
              <a:t>application.properties</a:t>
            </a:r>
            <a:r>
              <a:rPr lang="en-US" sz="1500" dirty="0">
                <a:solidFill>
                  <a:srgbClr val="3C5790"/>
                </a:solidFill>
              </a:rPr>
              <a:t>.</a:t>
            </a:r>
          </a:p>
        </p:txBody>
      </p:sp>
      <p:pic>
        <p:nvPicPr>
          <p:cNvPr id="3" name="Picture 2">
            <a:extLst>
              <a:ext uri="{FF2B5EF4-FFF2-40B4-BE49-F238E27FC236}">
                <a16:creationId xmlns:a16="http://schemas.microsoft.com/office/drawing/2014/main" id="{DE1E4B0D-F4BD-3BCF-6450-D547147508F7}"/>
              </a:ext>
            </a:extLst>
          </p:cNvPr>
          <p:cNvPicPr>
            <a:picLocks noChangeAspect="1"/>
          </p:cNvPicPr>
          <p:nvPr/>
        </p:nvPicPr>
        <p:blipFill>
          <a:blip r:embed="rId3"/>
          <a:stretch>
            <a:fillRect/>
          </a:stretch>
        </p:blipFill>
        <p:spPr>
          <a:xfrm>
            <a:off x="2286000" y="3189470"/>
            <a:ext cx="4353203" cy="479060"/>
          </a:xfrm>
          <a:prstGeom prst="rect">
            <a:avLst/>
          </a:prstGeom>
        </p:spPr>
      </p:pic>
    </p:spTree>
    <p:extLst>
      <p:ext uri="{BB962C8B-B14F-4D97-AF65-F5344CB8AC3E}">
        <p14:creationId xmlns:p14="http://schemas.microsoft.com/office/powerpoint/2010/main" val="31814683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66EF99FD-9410-78D3-85CA-28FC98AAC6BB}"/>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5098E566-4C6B-09BB-0E45-18406BA93667}"/>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8B108765-EDAA-7DED-D95E-7D2A4501F8AF}"/>
              </a:ext>
            </a:extLst>
          </p:cNvPr>
          <p:cNvSpPr>
            <a:spLocks noGrp="1"/>
          </p:cNvSpPr>
          <p:nvPr>
            <p:ph idx="1"/>
          </p:nvPr>
        </p:nvSpPr>
        <p:spPr>
          <a:xfrm>
            <a:off x="228600" y="1981200"/>
            <a:ext cx="8686800" cy="3429000"/>
          </a:xfrm>
        </p:spPr>
        <p:txBody>
          <a:bodyPr/>
          <a:lstStyle/>
          <a:p>
            <a:r>
              <a:rPr lang="en-US" sz="1500" b="1" dirty="0" err="1">
                <a:solidFill>
                  <a:srgbClr val="3C5790"/>
                </a:solidFill>
              </a:rPr>
              <a:t>Graphiql</a:t>
            </a:r>
            <a:r>
              <a:rPr lang="en-US" sz="1500" b="1" dirty="0">
                <a:solidFill>
                  <a:srgbClr val="3C5790"/>
                </a:solidFill>
              </a:rPr>
              <a:t> IDE </a:t>
            </a:r>
            <a:r>
              <a:rPr lang="en-US" sz="1500" dirty="0">
                <a:solidFill>
                  <a:srgbClr val="3C5790"/>
                </a:solidFill>
              </a:rPr>
              <a:t>provides a user-friendly interface for developers to interact with and test the </a:t>
            </a:r>
            <a:r>
              <a:rPr lang="en-US" sz="1500" dirty="0" err="1">
                <a:solidFill>
                  <a:srgbClr val="3C5790"/>
                </a:solidFill>
              </a:rPr>
              <a:t>GraphQL</a:t>
            </a:r>
            <a:r>
              <a:rPr lang="en-US" sz="1500" dirty="0">
                <a:solidFill>
                  <a:srgbClr val="3C5790"/>
                </a:solidFill>
              </a:rPr>
              <a:t> queries and mutations.</a:t>
            </a:r>
          </a:p>
          <a:p>
            <a:r>
              <a:rPr lang="en-US" sz="1500" b="1" dirty="0">
                <a:solidFill>
                  <a:srgbClr val="3C5790"/>
                </a:solidFill>
              </a:rPr>
              <a:t>Interactive Query Edito</a:t>
            </a:r>
            <a:r>
              <a:rPr lang="en-US" sz="1500" dirty="0">
                <a:solidFill>
                  <a:srgbClr val="3C5790"/>
                </a:solidFill>
              </a:rPr>
              <a:t>r: has  syntax-highlighted code editor where users can write </a:t>
            </a:r>
            <a:r>
              <a:rPr lang="en-US" sz="1500" dirty="0" err="1">
                <a:solidFill>
                  <a:srgbClr val="3C5790"/>
                </a:solidFill>
              </a:rPr>
              <a:t>GraphQL</a:t>
            </a:r>
            <a:r>
              <a:rPr lang="en-US" sz="1500" dirty="0">
                <a:solidFill>
                  <a:srgbClr val="3C5790"/>
                </a:solidFill>
              </a:rPr>
              <a:t> queries, mutations, and subscriptions.</a:t>
            </a:r>
          </a:p>
          <a:p>
            <a:r>
              <a:rPr lang="en-US" sz="1500" b="1" dirty="0">
                <a:solidFill>
                  <a:srgbClr val="3C5790"/>
                </a:solidFill>
              </a:rPr>
              <a:t>Auto-Completion</a:t>
            </a:r>
            <a:r>
              <a:rPr lang="en-US" sz="1500" dirty="0">
                <a:solidFill>
                  <a:srgbClr val="3C5790"/>
                </a:solidFill>
              </a:rPr>
              <a:t>: Provides intelligent auto-completion for types, fields, and arguments based on the </a:t>
            </a:r>
            <a:r>
              <a:rPr lang="en-US" sz="1500" dirty="0" err="1">
                <a:solidFill>
                  <a:srgbClr val="3C5790"/>
                </a:solidFill>
              </a:rPr>
              <a:t>GraphQL</a:t>
            </a:r>
            <a:r>
              <a:rPr lang="en-US" sz="1500" dirty="0">
                <a:solidFill>
                  <a:srgbClr val="3C5790"/>
                </a:solidFill>
              </a:rPr>
              <a:t> schema. This helps reduce syntax errors and speeds up query writing.</a:t>
            </a:r>
          </a:p>
          <a:p>
            <a:r>
              <a:rPr lang="en-US" sz="1500" b="1" dirty="0">
                <a:solidFill>
                  <a:srgbClr val="3C5790"/>
                </a:solidFill>
              </a:rPr>
              <a:t>Documentation Explorer</a:t>
            </a:r>
            <a:r>
              <a:rPr lang="en-US" sz="1500" dirty="0">
                <a:solidFill>
                  <a:srgbClr val="3C5790"/>
                </a:solidFill>
              </a:rPr>
              <a:t>: A built-in documentation panel allows users to easily browse the </a:t>
            </a:r>
            <a:r>
              <a:rPr lang="en-US" sz="1500" dirty="0" err="1">
                <a:solidFill>
                  <a:srgbClr val="3C5790"/>
                </a:solidFill>
              </a:rPr>
              <a:t>GraphQL</a:t>
            </a:r>
            <a:r>
              <a:rPr lang="en-US" sz="1500" dirty="0">
                <a:solidFill>
                  <a:srgbClr val="3C5790"/>
                </a:solidFill>
              </a:rPr>
              <a:t> schema, view type definitions, and understand available fields, parameters, and types. This is especially helpful for discovering data structures and relationships.</a:t>
            </a:r>
          </a:p>
          <a:p>
            <a:r>
              <a:rPr lang="en-US" sz="1500" b="1" dirty="0">
                <a:solidFill>
                  <a:srgbClr val="3C5790"/>
                </a:solidFill>
              </a:rPr>
              <a:t>Variable and Query Parameters</a:t>
            </a:r>
            <a:r>
              <a:rPr lang="en-US" sz="1500" dirty="0">
                <a:solidFill>
                  <a:srgbClr val="3C5790"/>
                </a:solidFill>
              </a:rPr>
              <a:t>: Users can define variables and pass them into queries, making it easier to handle dynamic data and parameterized requests.</a:t>
            </a:r>
          </a:p>
          <a:p>
            <a:r>
              <a:rPr lang="en-US" sz="1500" b="1" dirty="0">
                <a:solidFill>
                  <a:srgbClr val="3C5790"/>
                </a:solidFill>
              </a:rPr>
              <a:t>Support for Multiple Operations</a:t>
            </a:r>
            <a:r>
              <a:rPr lang="en-US" sz="1500" dirty="0">
                <a:solidFill>
                  <a:srgbClr val="3C5790"/>
                </a:solidFill>
              </a:rPr>
              <a:t>: enables users to define and execute multiple operations (queries or mutations) within the same file, making it easier to reuse and test them.</a:t>
            </a:r>
          </a:p>
          <a:p>
            <a:endParaRPr lang="fr-CA" sz="1500" dirty="0">
              <a:solidFill>
                <a:srgbClr val="3C5790"/>
              </a:solidFill>
            </a:endParaRPr>
          </a:p>
        </p:txBody>
      </p:sp>
    </p:spTree>
    <p:extLst>
      <p:ext uri="{BB962C8B-B14F-4D97-AF65-F5344CB8AC3E}">
        <p14:creationId xmlns:p14="http://schemas.microsoft.com/office/powerpoint/2010/main" val="6871551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ECBEE89B-B6B0-9FB2-7C94-A9F5B0B9912F}"/>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7C5E5EAB-5433-C5E3-B25D-F89F4AA27532}"/>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D474D9F7-C1D9-4280-7034-338056A89223}"/>
              </a:ext>
            </a:extLst>
          </p:cNvPr>
          <p:cNvSpPr>
            <a:spLocks noGrp="1"/>
          </p:cNvSpPr>
          <p:nvPr>
            <p:ph idx="1"/>
          </p:nvPr>
        </p:nvSpPr>
        <p:spPr>
          <a:xfrm>
            <a:off x="228600" y="1981200"/>
            <a:ext cx="8686800" cy="3810000"/>
          </a:xfrm>
        </p:spPr>
        <p:txBody>
          <a:bodyPr/>
          <a:lstStyle/>
          <a:p>
            <a:r>
              <a:rPr lang="en-US" sz="1500" b="1" dirty="0">
                <a:solidFill>
                  <a:srgbClr val="3C5790"/>
                </a:solidFill>
              </a:rPr>
              <a:t>Execution History</a:t>
            </a:r>
            <a:r>
              <a:rPr lang="en-US" sz="1500" dirty="0">
                <a:solidFill>
                  <a:srgbClr val="3C5790"/>
                </a:solidFill>
              </a:rPr>
              <a:t>: Users can view a history of executed queries, which aids in debugging and allows for easy re-execution of previous requests.</a:t>
            </a:r>
          </a:p>
          <a:p>
            <a:r>
              <a:rPr lang="en-US" sz="1500" b="1" dirty="0">
                <a:solidFill>
                  <a:srgbClr val="3C5790"/>
                </a:solidFill>
              </a:rPr>
              <a:t>Network Inspector</a:t>
            </a:r>
            <a:r>
              <a:rPr lang="en-US" sz="1500" dirty="0">
                <a:solidFill>
                  <a:srgbClr val="3C5790"/>
                </a:solidFill>
              </a:rPr>
              <a:t>: Provides a built-in console to inspect network requests and responses, helping developers understand how their queries interact with the </a:t>
            </a:r>
            <a:r>
              <a:rPr lang="en-US" sz="1500" dirty="0" err="1">
                <a:solidFill>
                  <a:srgbClr val="3C5790"/>
                </a:solidFill>
              </a:rPr>
              <a:t>GraphQL</a:t>
            </a:r>
            <a:r>
              <a:rPr lang="en-US" sz="1500" dirty="0">
                <a:solidFill>
                  <a:srgbClr val="3C5790"/>
                </a:solidFill>
              </a:rPr>
              <a:t> server.</a:t>
            </a:r>
          </a:p>
          <a:p>
            <a:r>
              <a:rPr lang="en-US" sz="1500" b="1" dirty="0">
                <a:solidFill>
                  <a:srgbClr val="3C5790"/>
                </a:solidFill>
              </a:rPr>
              <a:t>Integration with Other Tools</a:t>
            </a:r>
            <a:r>
              <a:rPr lang="en-US" sz="1500" dirty="0">
                <a:solidFill>
                  <a:srgbClr val="3C5790"/>
                </a:solidFill>
              </a:rPr>
              <a:t>: Can be easily integrated into various developer tools and frameworks, such as Apollo Client and Relay, to enhance the development experience.</a:t>
            </a:r>
          </a:p>
          <a:p>
            <a:r>
              <a:rPr lang="en-US" sz="1500" b="1" dirty="0">
                <a:solidFill>
                  <a:srgbClr val="3C5790"/>
                </a:solidFill>
              </a:rPr>
              <a:t>Customizable UI</a:t>
            </a:r>
            <a:r>
              <a:rPr lang="en-US" sz="1500" dirty="0">
                <a:solidFill>
                  <a:srgbClr val="3C5790"/>
                </a:solidFill>
              </a:rPr>
              <a:t>: Developers can customize the appearance and behavior of the </a:t>
            </a:r>
            <a:r>
              <a:rPr lang="en-US" sz="1500" dirty="0" err="1">
                <a:solidFill>
                  <a:srgbClr val="3C5790"/>
                </a:solidFill>
              </a:rPr>
              <a:t>GraphiQL</a:t>
            </a:r>
            <a:r>
              <a:rPr lang="en-US" sz="1500" dirty="0">
                <a:solidFill>
                  <a:srgbClr val="3C5790"/>
                </a:solidFill>
              </a:rPr>
              <a:t> interface to suit their preferences.</a:t>
            </a:r>
          </a:p>
          <a:p>
            <a:r>
              <a:rPr lang="en-US" sz="1500" b="1" dirty="0" err="1">
                <a:solidFill>
                  <a:srgbClr val="3C5790"/>
                </a:solidFill>
              </a:rPr>
              <a:t>GraphQL</a:t>
            </a:r>
            <a:r>
              <a:rPr lang="en-US" sz="1500" b="1" dirty="0">
                <a:solidFill>
                  <a:srgbClr val="3C5790"/>
                </a:solidFill>
              </a:rPr>
              <a:t> Subscriptions</a:t>
            </a:r>
            <a:r>
              <a:rPr lang="en-US" sz="1500" dirty="0">
                <a:solidFill>
                  <a:srgbClr val="3C5790"/>
                </a:solidFill>
              </a:rPr>
              <a:t>: Support for </a:t>
            </a:r>
            <a:r>
              <a:rPr lang="en-US" sz="1500" dirty="0" err="1">
                <a:solidFill>
                  <a:srgbClr val="3C5790"/>
                </a:solidFill>
              </a:rPr>
              <a:t>GraphQL</a:t>
            </a:r>
            <a:r>
              <a:rPr lang="en-US" sz="1500" dirty="0">
                <a:solidFill>
                  <a:srgbClr val="3C5790"/>
                </a:solidFill>
              </a:rPr>
              <a:t> subscriptions allows users to test real-time data queries, enhancing the capabilities for applications that rely on live data updates.</a:t>
            </a:r>
          </a:p>
          <a:p>
            <a:r>
              <a:rPr lang="en-US" sz="1500" b="1" dirty="0">
                <a:solidFill>
                  <a:srgbClr val="3C5790"/>
                </a:solidFill>
              </a:rPr>
              <a:t>Console Logging</a:t>
            </a:r>
            <a:r>
              <a:rPr lang="en-US" sz="1500" dirty="0">
                <a:solidFill>
                  <a:srgbClr val="3C5790"/>
                </a:solidFill>
              </a:rPr>
              <a:t>: can log useful information and errors to the console, making it easier to debug issues that arise during query execution.</a:t>
            </a:r>
            <a:endParaRPr lang="fr-CA" sz="1500" dirty="0">
              <a:solidFill>
                <a:srgbClr val="3C5790"/>
              </a:solidFill>
            </a:endParaRPr>
          </a:p>
        </p:txBody>
      </p:sp>
    </p:spTree>
    <p:extLst>
      <p:ext uri="{BB962C8B-B14F-4D97-AF65-F5344CB8AC3E}">
        <p14:creationId xmlns:p14="http://schemas.microsoft.com/office/powerpoint/2010/main" val="3075898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17765F9E-D6DC-31A6-25AF-F1FAF6F405BF}"/>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AFFBBBE5-76C1-A7E7-A9AC-136010F0E03A}"/>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B3322D1C-1982-5563-0A89-4D954506D98B}"/>
              </a:ext>
            </a:extLst>
          </p:cNvPr>
          <p:cNvSpPr>
            <a:spLocks noGrp="1"/>
          </p:cNvSpPr>
          <p:nvPr>
            <p:ph idx="1"/>
          </p:nvPr>
        </p:nvSpPr>
        <p:spPr>
          <a:xfrm>
            <a:off x="228600" y="1981200"/>
            <a:ext cx="8686800" cy="685800"/>
          </a:xfrm>
        </p:spPr>
        <p:txBody>
          <a:bodyPr/>
          <a:lstStyle/>
          <a:p>
            <a:r>
              <a:rPr lang="en-US" sz="1500" dirty="0">
                <a:solidFill>
                  <a:srgbClr val="3C5790"/>
                </a:solidFill>
              </a:rPr>
              <a:t>From web browser we access the context </a:t>
            </a:r>
            <a:r>
              <a:rPr lang="en-US" sz="1500" b="1" dirty="0">
                <a:solidFill>
                  <a:srgbClr val="3C5790"/>
                </a:solidFill>
              </a:rPr>
              <a:t>/</a:t>
            </a:r>
            <a:r>
              <a:rPr lang="en-US" sz="1500" b="1" dirty="0" err="1">
                <a:solidFill>
                  <a:srgbClr val="3C5790"/>
                </a:solidFill>
              </a:rPr>
              <a:t>graphiql</a:t>
            </a:r>
            <a:r>
              <a:rPr lang="en-US" sz="1500" dirty="0">
                <a:solidFill>
                  <a:srgbClr val="3C5790"/>
                </a:solidFill>
              </a:rPr>
              <a:t> and we type in the left side the query that we want to perform</a:t>
            </a:r>
            <a:endParaRPr lang="fr-CA" sz="1500" dirty="0">
              <a:solidFill>
                <a:srgbClr val="3C5790"/>
              </a:solidFill>
            </a:endParaRPr>
          </a:p>
        </p:txBody>
      </p:sp>
      <p:pic>
        <p:nvPicPr>
          <p:cNvPr id="3" name="Picture 2">
            <a:extLst>
              <a:ext uri="{FF2B5EF4-FFF2-40B4-BE49-F238E27FC236}">
                <a16:creationId xmlns:a16="http://schemas.microsoft.com/office/drawing/2014/main" id="{BA97CBE2-73BC-A2CE-5716-014E9E965226}"/>
              </a:ext>
            </a:extLst>
          </p:cNvPr>
          <p:cNvPicPr>
            <a:picLocks noChangeAspect="1"/>
          </p:cNvPicPr>
          <p:nvPr/>
        </p:nvPicPr>
        <p:blipFill>
          <a:blip r:embed="rId3"/>
          <a:stretch>
            <a:fillRect/>
          </a:stretch>
        </p:blipFill>
        <p:spPr>
          <a:xfrm>
            <a:off x="609600" y="2938780"/>
            <a:ext cx="8229600" cy="3567377"/>
          </a:xfrm>
          <a:prstGeom prst="rect">
            <a:avLst/>
          </a:prstGeom>
        </p:spPr>
      </p:pic>
    </p:spTree>
    <p:extLst>
      <p:ext uri="{BB962C8B-B14F-4D97-AF65-F5344CB8AC3E}">
        <p14:creationId xmlns:p14="http://schemas.microsoft.com/office/powerpoint/2010/main" val="1405491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383E487F-5C82-80CB-1836-9EE75C5B1B87}"/>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EA14A5DB-0C37-040E-87D6-362DCA3CA7EF}"/>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BE16F4BE-076E-71E8-18E7-FD127FF71FDF}"/>
              </a:ext>
            </a:extLst>
          </p:cNvPr>
          <p:cNvSpPr>
            <a:spLocks noGrp="1"/>
          </p:cNvSpPr>
          <p:nvPr>
            <p:ph idx="1"/>
          </p:nvPr>
        </p:nvSpPr>
        <p:spPr>
          <a:xfrm>
            <a:off x="228600" y="1981200"/>
            <a:ext cx="8686800" cy="533400"/>
          </a:xfrm>
        </p:spPr>
        <p:txBody>
          <a:bodyPr/>
          <a:lstStyle/>
          <a:p>
            <a:r>
              <a:rPr lang="en-US" sz="1500" dirty="0" err="1">
                <a:solidFill>
                  <a:srgbClr val="3C5790"/>
                </a:solidFill>
              </a:rPr>
              <a:t>Exemple</a:t>
            </a:r>
            <a:r>
              <a:rPr lang="en-US" sz="1500" dirty="0">
                <a:solidFill>
                  <a:srgbClr val="3C5790"/>
                </a:solidFill>
              </a:rPr>
              <a:t> using query parameters. On the right side we get the response from the server.</a:t>
            </a:r>
            <a:endParaRPr lang="fr-CA" sz="1500" dirty="0">
              <a:solidFill>
                <a:srgbClr val="3C5790"/>
              </a:solidFill>
            </a:endParaRPr>
          </a:p>
        </p:txBody>
      </p:sp>
      <p:pic>
        <p:nvPicPr>
          <p:cNvPr id="3" name="Picture 2">
            <a:extLst>
              <a:ext uri="{FF2B5EF4-FFF2-40B4-BE49-F238E27FC236}">
                <a16:creationId xmlns:a16="http://schemas.microsoft.com/office/drawing/2014/main" id="{04F7EE74-4578-F5B2-9D48-FEF39CECEC02}"/>
              </a:ext>
            </a:extLst>
          </p:cNvPr>
          <p:cNvPicPr>
            <a:picLocks noChangeAspect="1"/>
          </p:cNvPicPr>
          <p:nvPr/>
        </p:nvPicPr>
        <p:blipFill>
          <a:blip r:embed="rId3"/>
          <a:stretch>
            <a:fillRect/>
          </a:stretch>
        </p:blipFill>
        <p:spPr>
          <a:xfrm>
            <a:off x="203200" y="2933700"/>
            <a:ext cx="8534400" cy="3089226"/>
          </a:xfrm>
          <a:prstGeom prst="rect">
            <a:avLst/>
          </a:prstGeom>
        </p:spPr>
      </p:pic>
    </p:spTree>
    <p:extLst>
      <p:ext uri="{BB962C8B-B14F-4D97-AF65-F5344CB8AC3E}">
        <p14:creationId xmlns:p14="http://schemas.microsoft.com/office/powerpoint/2010/main" val="30272198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6D7C1377-F980-2822-7913-0B86D5635C7F}"/>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1D9CE3A7-9B75-62FB-2403-50B4FBAA6AB4}"/>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0817B9DC-5DDE-B013-590E-8D8305BB4E9F}"/>
              </a:ext>
            </a:extLst>
          </p:cNvPr>
          <p:cNvSpPr>
            <a:spLocks noGrp="1"/>
          </p:cNvSpPr>
          <p:nvPr>
            <p:ph idx="1"/>
          </p:nvPr>
        </p:nvSpPr>
        <p:spPr>
          <a:xfrm>
            <a:off x="228600" y="1981200"/>
            <a:ext cx="8686800" cy="304800"/>
          </a:xfrm>
        </p:spPr>
        <p:txBody>
          <a:bodyPr/>
          <a:lstStyle/>
          <a:p>
            <a:r>
              <a:rPr lang="en-US" sz="1500" dirty="0">
                <a:solidFill>
                  <a:srgbClr val="3C5790"/>
                </a:solidFill>
              </a:rPr>
              <a:t>Example of  a simple mutation: </a:t>
            </a:r>
            <a:endParaRPr lang="fr-CA" sz="1500" dirty="0">
              <a:solidFill>
                <a:srgbClr val="3C5790"/>
              </a:solidFill>
            </a:endParaRPr>
          </a:p>
        </p:txBody>
      </p:sp>
      <p:pic>
        <p:nvPicPr>
          <p:cNvPr id="3" name="Picture 2">
            <a:extLst>
              <a:ext uri="{FF2B5EF4-FFF2-40B4-BE49-F238E27FC236}">
                <a16:creationId xmlns:a16="http://schemas.microsoft.com/office/drawing/2014/main" id="{4EC0B1EB-B2AF-5BE6-638C-2E10FD36129F}"/>
              </a:ext>
            </a:extLst>
          </p:cNvPr>
          <p:cNvPicPr>
            <a:picLocks noChangeAspect="1"/>
          </p:cNvPicPr>
          <p:nvPr/>
        </p:nvPicPr>
        <p:blipFill>
          <a:blip r:embed="rId3"/>
          <a:stretch>
            <a:fillRect/>
          </a:stretch>
        </p:blipFill>
        <p:spPr>
          <a:xfrm>
            <a:off x="1337811" y="2531899"/>
            <a:ext cx="6468378" cy="781159"/>
          </a:xfrm>
          <a:prstGeom prst="rect">
            <a:avLst/>
          </a:prstGeom>
        </p:spPr>
      </p:pic>
      <p:pic>
        <p:nvPicPr>
          <p:cNvPr id="5" name="Picture 4">
            <a:extLst>
              <a:ext uri="{FF2B5EF4-FFF2-40B4-BE49-F238E27FC236}">
                <a16:creationId xmlns:a16="http://schemas.microsoft.com/office/drawing/2014/main" id="{6EDFCD89-3B8A-E0BE-938B-EF3C9C3FFC01}"/>
              </a:ext>
            </a:extLst>
          </p:cNvPr>
          <p:cNvPicPr>
            <a:picLocks noChangeAspect="1"/>
          </p:cNvPicPr>
          <p:nvPr/>
        </p:nvPicPr>
        <p:blipFill>
          <a:blip r:embed="rId4"/>
          <a:stretch>
            <a:fillRect/>
          </a:stretch>
        </p:blipFill>
        <p:spPr>
          <a:xfrm>
            <a:off x="457200" y="3790841"/>
            <a:ext cx="8305800" cy="1549650"/>
          </a:xfrm>
          <a:prstGeom prst="rect">
            <a:avLst/>
          </a:prstGeom>
        </p:spPr>
      </p:pic>
    </p:spTree>
    <p:extLst>
      <p:ext uri="{BB962C8B-B14F-4D97-AF65-F5344CB8AC3E}">
        <p14:creationId xmlns:p14="http://schemas.microsoft.com/office/powerpoint/2010/main" val="3309793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What</a:t>
            </a:r>
            <a:r>
              <a:rPr lang="fr-CA" dirty="0">
                <a:solidFill>
                  <a:schemeClr val="bg1"/>
                </a:solidFill>
              </a:rPr>
              <a:t> </a:t>
            </a:r>
            <a:r>
              <a:rPr lang="fr-CA" dirty="0" err="1">
                <a:solidFill>
                  <a:schemeClr val="bg1"/>
                </a:solidFill>
              </a:rPr>
              <a:t>is</a:t>
            </a:r>
            <a:r>
              <a:rPr lang="fr-CA" dirty="0">
                <a:solidFill>
                  <a:schemeClr val="bg1"/>
                </a:solidFill>
              </a:rPr>
              <a:t> </a:t>
            </a:r>
            <a:r>
              <a:rPr lang="fr-CA" dirty="0" err="1">
                <a:solidFill>
                  <a:schemeClr val="bg1"/>
                </a:solidFill>
              </a:rPr>
              <a:t>GraphQL</a:t>
            </a:r>
            <a:r>
              <a:rPr lang="fr-CA" dirty="0">
                <a:solidFill>
                  <a:schemeClr val="bg1"/>
                </a:solidFill>
              </a:rPr>
              <a:t>?</a:t>
            </a:r>
          </a:p>
        </p:txBody>
      </p:sp>
      <p:sp>
        <p:nvSpPr>
          <p:cNvPr id="4099" name="Espace réservé du contenu 4"/>
          <p:cNvSpPr>
            <a:spLocks noGrp="1"/>
          </p:cNvSpPr>
          <p:nvPr>
            <p:ph idx="1"/>
          </p:nvPr>
        </p:nvSpPr>
        <p:spPr>
          <a:xfrm>
            <a:off x="228600" y="2133600"/>
            <a:ext cx="8686800" cy="4419600"/>
          </a:xfrm>
        </p:spPr>
        <p:txBody>
          <a:bodyPr/>
          <a:lstStyle/>
          <a:p>
            <a:r>
              <a:rPr lang="en-US" sz="1500" b="1" dirty="0" err="1">
                <a:solidFill>
                  <a:srgbClr val="3C5790"/>
                </a:solidFill>
              </a:rPr>
              <a:t>GraphQL</a:t>
            </a:r>
            <a:r>
              <a:rPr lang="en-US" sz="1500" dirty="0">
                <a:solidFill>
                  <a:srgbClr val="3C5790"/>
                </a:solidFill>
              </a:rPr>
              <a:t> is a data query and manipulation language for APIs that allows a client to specify what data it needs ("declarative data fetching").</a:t>
            </a:r>
          </a:p>
          <a:p>
            <a:r>
              <a:rPr lang="en-US" sz="1500" dirty="0">
                <a:solidFill>
                  <a:srgbClr val="3C5790"/>
                </a:solidFill>
              </a:rPr>
              <a:t>A </a:t>
            </a:r>
            <a:r>
              <a:rPr lang="en-US" sz="1500" dirty="0" err="1">
                <a:solidFill>
                  <a:srgbClr val="3C5790"/>
                </a:solidFill>
              </a:rPr>
              <a:t>GraphQL</a:t>
            </a:r>
            <a:r>
              <a:rPr lang="en-US" sz="1500" dirty="0">
                <a:solidFill>
                  <a:srgbClr val="3C5790"/>
                </a:solidFill>
              </a:rPr>
              <a:t> server can fetch data from separate sources for a single client query and present the results in a unified graph.</a:t>
            </a:r>
          </a:p>
          <a:p>
            <a:r>
              <a:rPr lang="en-US" sz="1500" dirty="0">
                <a:solidFill>
                  <a:srgbClr val="3C5790"/>
                </a:solidFill>
              </a:rPr>
              <a:t>It is not tied to any specific database or storage engine.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err="1">
                <a:solidFill>
                  <a:schemeClr val="bg1"/>
                </a:solidFill>
              </a:rPr>
              <a:t>Conclussion</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500" b="1" dirty="0">
                <a:solidFill>
                  <a:srgbClr val="3C5790"/>
                </a:solidFill>
              </a:rPr>
              <a:t>Pros</a:t>
            </a:r>
            <a:r>
              <a:rPr lang="en-US" sz="1500" dirty="0">
                <a:solidFill>
                  <a:srgbClr val="3C5790"/>
                </a:solidFill>
              </a:rPr>
              <a:t>:</a:t>
            </a:r>
          </a:p>
          <a:p>
            <a:pPr lvl="1"/>
            <a:r>
              <a:rPr lang="en-US" sz="1500" dirty="0">
                <a:solidFill>
                  <a:srgbClr val="3C5790"/>
                </a:solidFill>
              </a:rPr>
              <a:t>Flexible Queries</a:t>
            </a:r>
          </a:p>
          <a:p>
            <a:pPr lvl="1"/>
            <a:r>
              <a:rPr lang="en-US" sz="1500" dirty="0">
                <a:solidFill>
                  <a:srgbClr val="3C5790"/>
                </a:solidFill>
              </a:rPr>
              <a:t>Single Endpoint</a:t>
            </a:r>
          </a:p>
          <a:p>
            <a:pPr lvl="1"/>
            <a:r>
              <a:rPr lang="en-US" sz="1500" dirty="0">
                <a:solidFill>
                  <a:srgbClr val="3C5790"/>
                </a:solidFill>
              </a:rPr>
              <a:t>Strongly Typed Schema</a:t>
            </a:r>
          </a:p>
          <a:p>
            <a:pPr lvl="1"/>
            <a:r>
              <a:rPr lang="en-US" sz="1500" dirty="0">
                <a:solidFill>
                  <a:srgbClr val="3C5790"/>
                </a:solidFill>
              </a:rPr>
              <a:t>Versioning</a:t>
            </a:r>
          </a:p>
          <a:p>
            <a:pPr lvl="1"/>
            <a:r>
              <a:rPr lang="en-US" sz="1500" dirty="0">
                <a:solidFill>
                  <a:srgbClr val="3C5790"/>
                </a:solidFill>
              </a:rPr>
              <a:t>Real-time Capabilities</a:t>
            </a:r>
          </a:p>
          <a:p>
            <a:pPr lvl="1"/>
            <a:r>
              <a:rPr lang="en-US" sz="1500" dirty="0">
                <a:solidFill>
                  <a:srgbClr val="3C5790"/>
                </a:solidFill>
              </a:rPr>
              <a:t>Introspection</a:t>
            </a:r>
          </a:p>
          <a:p>
            <a:r>
              <a:rPr lang="en-US" sz="1500" b="1" dirty="0">
                <a:solidFill>
                  <a:srgbClr val="3C5790"/>
                </a:solidFill>
              </a:rPr>
              <a:t>Cons:</a:t>
            </a:r>
          </a:p>
          <a:p>
            <a:pPr lvl="1"/>
            <a:r>
              <a:rPr lang="en-US" sz="1500" dirty="0">
                <a:solidFill>
                  <a:srgbClr val="3C5790"/>
                </a:solidFill>
              </a:rPr>
              <a:t>Complexity</a:t>
            </a:r>
          </a:p>
          <a:p>
            <a:pPr lvl="1"/>
            <a:r>
              <a:rPr lang="en-US" sz="1500" dirty="0">
                <a:solidFill>
                  <a:srgbClr val="3C5790"/>
                </a:solidFill>
              </a:rPr>
              <a:t>Learning Curve</a:t>
            </a:r>
          </a:p>
          <a:p>
            <a:pPr lvl="1"/>
            <a:r>
              <a:rPr lang="en-US" sz="1500" dirty="0">
                <a:solidFill>
                  <a:srgbClr val="3C5790"/>
                </a:solidFill>
              </a:rPr>
              <a:t>Caching Challenges</a:t>
            </a:r>
          </a:p>
          <a:p>
            <a:pPr lvl="1"/>
            <a:r>
              <a:rPr lang="en-US" sz="1500" dirty="0">
                <a:solidFill>
                  <a:srgbClr val="3C5790"/>
                </a:solidFill>
              </a:rPr>
              <a:t>Security Risks</a:t>
            </a:r>
          </a:p>
        </p:txBody>
      </p:sp>
    </p:spTree>
    <p:extLst>
      <p:ext uri="{BB962C8B-B14F-4D97-AF65-F5344CB8AC3E}">
        <p14:creationId xmlns:p14="http://schemas.microsoft.com/office/powerpoint/2010/main" val="15004269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sz="4000" dirty="0" err="1">
                <a:solidFill>
                  <a:schemeClr val="bg1">
                    <a:lumMod val="95000"/>
                  </a:schemeClr>
                </a:solidFill>
              </a:rPr>
              <a:t>Bibliography</a:t>
            </a:r>
            <a:endParaRPr lang="fr-CA" sz="4000" dirty="0">
              <a:solidFill>
                <a:schemeClr val="bg1">
                  <a:lumMod val="95000"/>
                </a:schemeClr>
              </a:solidFill>
            </a:endParaRPr>
          </a:p>
        </p:txBody>
      </p:sp>
      <p:sp>
        <p:nvSpPr>
          <p:cNvPr id="5123" name="Espace réservé du contenu 4"/>
          <p:cNvSpPr>
            <a:spLocks noGrp="1"/>
          </p:cNvSpPr>
          <p:nvPr>
            <p:ph idx="1"/>
          </p:nvPr>
        </p:nvSpPr>
        <p:spPr>
          <a:xfrm>
            <a:off x="457200" y="1676400"/>
            <a:ext cx="8458200" cy="4876800"/>
          </a:xfrm>
        </p:spPr>
        <p:txBody>
          <a:bodyPr/>
          <a:lstStyle/>
          <a:p>
            <a:r>
              <a:rPr lang="en-US" sz="1600" dirty="0">
                <a:solidFill>
                  <a:schemeClr val="bg1"/>
                </a:solidFill>
              </a:rPr>
              <a:t>https://en.wikipedia.org/wiki/GraphQL</a:t>
            </a:r>
          </a:p>
          <a:p>
            <a:r>
              <a:rPr lang="en-US" sz="1600" dirty="0">
                <a:solidFill>
                  <a:schemeClr val="bg1"/>
                </a:solidFill>
              </a:rPr>
              <a:t>https://graphql.org/</a:t>
            </a:r>
          </a:p>
          <a:p>
            <a:r>
              <a:rPr lang="en-US" sz="1600" dirty="0">
                <a:solidFill>
                  <a:schemeClr val="bg1"/>
                </a:solidFill>
              </a:rPr>
              <a:t>https://capsquery.com/blog/8-reasons-why-when-to-use-graphql-over-rest/</a:t>
            </a:r>
          </a:p>
          <a:p>
            <a:r>
              <a:rPr lang="en-US" sz="1600" dirty="0">
                <a:solidFill>
                  <a:schemeClr val="bg1"/>
                </a:solidFill>
              </a:rPr>
              <a:t>https://www.danvega.dev/blog/spring-for-graphql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FA44A649-4133-BA03-9311-B1CECCCDDB5E}"/>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49137AEE-A9E7-5155-56C9-19DBFA0B328E}"/>
              </a:ext>
            </a:extLst>
          </p:cNvPr>
          <p:cNvSpPr>
            <a:spLocks noGrp="1"/>
          </p:cNvSpPr>
          <p:nvPr>
            <p:ph type="title"/>
          </p:nvPr>
        </p:nvSpPr>
        <p:spPr/>
        <p:txBody>
          <a:bodyPr/>
          <a:lstStyle/>
          <a:p>
            <a:r>
              <a:rPr lang="fr-CA" dirty="0" err="1">
                <a:solidFill>
                  <a:schemeClr val="bg1"/>
                </a:solidFill>
              </a:rPr>
              <a:t>History</a:t>
            </a:r>
            <a:endParaRPr lang="fr-CA" dirty="0">
              <a:solidFill>
                <a:schemeClr val="bg1"/>
              </a:solidFill>
            </a:endParaRPr>
          </a:p>
        </p:txBody>
      </p:sp>
      <p:sp>
        <p:nvSpPr>
          <p:cNvPr id="4099" name="Espace réservé du contenu 4">
            <a:extLst>
              <a:ext uri="{FF2B5EF4-FFF2-40B4-BE49-F238E27FC236}">
                <a16:creationId xmlns:a16="http://schemas.microsoft.com/office/drawing/2014/main" id="{9AEAADDA-1B34-E4CB-8615-6AC0E1C2EF71}"/>
              </a:ext>
            </a:extLst>
          </p:cNvPr>
          <p:cNvSpPr>
            <a:spLocks noGrp="1"/>
          </p:cNvSpPr>
          <p:nvPr>
            <p:ph idx="1"/>
          </p:nvPr>
        </p:nvSpPr>
        <p:spPr>
          <a:xfrm>
            <a:off x="228600" y="2133600"/>
            <a:ext cx="8686800" cy="3429000"/>
          </a:xfrm>
        </p:spPr>
        <p:txBody>
          <a:bodyPr/>
          <a:lstStyle/>
          <a:p>
            <a:r>
              <a:rPr lang="en-US" sz="1500" dirty="0">
                <a:solidFill>
                  <a:srgbClr val="3C5790"/>
                </a:solidFill>
              </a:rPr>
              <a:t>Facebook started </a:t>
            </a:r>
            <a:r>
              <a:rPr lang="en-US" sz="1500" dirty="0" err="1">
                <a:solidFill>
                  <a:srgbClr val="3C5790"/>
                </a:solidFill>
              </a:rPr>
              <a:t>GraphQL</a:t>
            </a:r>
            <a:r>
              <a:rPr lang="en-US" sz="1500" dirty="0">
                <a:solidFill>
                  <a:srgbClr val="3C5790"/>
                </a:solidFill>
              </a:rPr>
              <a:t> development in 2012 and released it as open source in 2015.</a:t>
            </a:r>
          </a:p>
          <a:p>
            <a:r>
              <a:rPr lang="en-US" sz="1500" dirty="0">
                <a:solidFill>
                  <a:srgbClr val="3C5790"/>
                </a:solidFill>
              </a:rPr>
              <a:t>In 2018, </a:t>
            </a:r>
            <a:r>
              <a:rPr lang="en-US" sz="1500" dirty="0" err="1">
                <a:solidFill>
                  <a:srgbClr val="3C5790"/>
                </a:solidFill>
              </a:rPr>
              <a:t>GraphQL</a:t>
            </a:r>
            <a:r>
              <a:rPr lang="en-US" sz="1500" dirty="0">
                <a:solidFill>
                  <a:srgbClr val="3C5790"/>
                </a:solidFill>
              </a:rPr>
              <a:t> was moved to the newly established </a:t>
            </a:r>
            <a:r>
              <a:rPr lang="en-US" sz="1500" dirty="0" err="1">
                <a:solidFill>
                  <a:srgbClr val="3C5790"/>
                </a:solidFill>
              </a:rPr>
              <a:t>GraphQL</a:t>
            </a:r>
            <a:r>
              <a:rPr lang="en-US" sz="1500" dirty="0">
                <a:solidFill>
                  <a:srgbClr val="3C5790"/>
                </a:solidFill>
              </a:rPr>
              <a:t> Foundation, hosted by the non-profit Linux Foundation.</a:t>
            </a:r>
          </a:p>
          <a:p>
            <a:r>
              <a:rPr lang="en-US" sz="1500" dirty="0">
                <a:solidFill>
                  <a:srgbClr val="3C5790"/>
                </a:solidFill>
              </a:rPr>
              <a:t>On 9 February 2018, the </a:t>
            </a:r>
            <a:r>
              <a:rPr lang="en-US" sz="1500" dirty="0" err="1">
                <a:solidFill>
                  <a:srgbClr val="3C5790"/>
                </a:solidFill>
              </a:rPr>
              <a:t>GraphQL</a:t>
            </a:r>
            <a:r>
              <a:rPr lang="en-US" sz="1500" dirty="0">
                <a:solidFill>
                  <a:srgbClr val="3C5790"/>
                </a:solidFill>
              </a:rPr>
              <a:t> Schema Definition Language became part of the specification.</a:t>
            </a:r>
          </a:p>
          <a:p>
            <a:endParaRPr lang="en-US" sz="1500" dirty="0">
              <a:solidFill>
                <a:srgbClr val="3C5790"/>
              </a:solidFill>
            </a:endParaRPr>
          </a:p>
        </p:txBody>
      </p:sp>
    </p:spTree>
    <p:extLst>
      <p:ext uri="{BB962C8B-B14F-4D97-AF65-F5344CB8AC3E}">
        <p14:creationId xmlns:p14="http://schemas.microsoft.com/office/powerpoint/2010/main" val="3746960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Features</a:t>
            </a:r>
            <a:endParaRPr lang="fr-CA" dirty="0">
              <a:solidFill>
                <a:schemeClr val="bg1"/>
              </a:solidFill>
            </a:endParaRPr>
          </a:p>
        </p:txBody>
      </p:sp>
      <p:sp>
        <p:nvSpPr>
          <p:cNvPr id="4099" name="Espace réservé du contenu 4"/>
          <p:cNvSpPr>
            <a:spLocks noGrp="1"/>
          </p:cNvSpPr>
          <p:nvPr>
            <p:ph idx="1"/>
          </p:nvPr>
        </p:nvSpPr>
        <p:spPr>
          <a:xfrm>
            <a:off x="228600" y="2133600"/>
            <a:ext cx="8686800" cy="3962400"/>
          </a:xfrm>
        </p:spPr>
        <p:txBody>
          <a:bodyPr/>
          <a:lstStyle/>
          <a:p>
            <a:r>
              <a:rPr lang="en-US" sz="1400" b="1" dirty="0">
                <a:solidFill>
                  <a:srgbClr val="3C5790"/>
                </a:solidFill>
              </a:rPr>
              <a:t>Single Endpoint</a:t>
            </a:r>
            <a:r>
              <a:rPr lang="en-US" sz="1400" dirty="0">
                <a:solidFill>
                  <a:srgbClr val="3C5790"/>
                </a:solidFill>
              </a:rPr>
              <a:t>: expose a single endpoint through which all requests are made.</a:t>
            </a:r>
          </a:p>
          <a:p>
            <a:r>
              <a:rPr lang="en-US" sz="1400" b="1" dirty="0">
                <a:solidFill>
                  <a:srgbClr val="3C5790"/>
                </a:solidFill>
              </a:rPr>
              <a:t>Flexible Queries</a:t>
            </a:r>
            <a:r>
              <a:rPr lang="en-US" sz="1400" dirty="0">
                <a:solidFill>
                  <a:srgbClr val="3C5790"/>
                </a:solidFill>
              </a:rPr>
              <a:t>: clients can request exactly the data they need and nothing more.</a:t>
            </a:r>
          </a:p>
          <a:p>
            <a:r>
              <a:rPr lang="en-US" sz="1400" b="1" dirty="0">
                <a:solidFill>
                  <a:srgbClr val="3C5790"/>
                </a:solidFill>
              </a:rPr>
              <a:t>Strongly Typed Schema</a:t>
            </a:r>
            <a:r>
              <a:rPr lang="en-US" sz="1400" dirty="0">
                <a:solidFill>
                  <a:srgbClr val="3C5790"/>
                </a:solidFill>
              </a:rPr>
              <a:t>: strongly typed and uses a schema definition language (SDL) to define its data structure. The schema described the types of data that can be queried and how they relate to each other.</a:t>
            </a:r>
          </a:p>
          <a:p>
            <a:r>
              <a:rPr lang="en-US" sz="1400" b="1" dirty="0">
                <a:solidFill>
                  <a:srgbClr val="3C5790"/>
                </a:solidFill>
              </a:rPr>
              <a:t>Introspection</a:t>
            </a:r>
            <a:r>
              <a:rPr lang="en-US" sz="1400" dirty="0">
                <a:solidFill>
                  <a:srgbClr val="3C5790"/>
                </a:solidFill>
              </a:rPr>
              <a:t>: allows clients to query the schema itself, enabling tools that can provide auto-completion or real-time documentation of the API.</a:t>
            </a:r>
          </a:p>
          <a:p>
            <a:r>
              <a:rPr lang="en-US" sz="1400" b="1" dirty="0">
                <a:solidFill>
                  <a:srgbClr val="3C5790"/>
                </a:solidFill>
              </a:rPr>
              <a:t>Hierarchical Structure</a:t>
            </a:r>
            <a:r>
              <a:rPr lang="en-US" sz="1400" dirty="0">
                <a:solidFill>
                  <a:srgbClr val="3C5790"/>
                </a:solidFill>
              </a:rPr>
              <a:t>: queries are structured in hierarchical format, resembling the way the data is structured.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4DC59F85-8FC9-0F54-75AB-84A3B75E4D7D}"/>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8E7AE633-1FD5-BA6A-EDCD-192D3E702385}"/>
              </a:ext>
            </a:extLst>
          </p:cNvPr>
          <p:cNvSpPr>
            <a:spLocks noGrp="1"/>
          </p:cNvSpPr>
          <p:nvPr>
            <p:ph type="title"/>
          </p:nvPr>
        </p:nvSpPr>
        <p:spPr/>
        <p:txBody>
          <a:bodyPr/>
          <a:lstStyle/>
          <a:p>
            <a:r>
              <a:rPr lang="fr-CA" dirty="0" err="1">
                <a:solidFill>
                  <a:schemeClr val="bg1"/>
                </a:solidFill>
              </a:rPr>
              <a:t>Features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EBDA5F34-D943-1418-3090-DD9DEBDE6CA7}"/>
              </a:ext>
            </a:extLst>
          </p:cNvPr>
          <p:cNvSpPr>
            <a:spLocks noGrp="1"/>
          </p:cNvSpPr>
          <p:nvPr>
            <p:ph idx="1"/>
          </p:nvPr>
        </p:nvSpPr>
        <p:spPr>
          <a:xfrm>
            <a:off x="228600" y="2133600"/>
            <a:ext cx="8686800" cy="3962400"/>
          </a:xfrm>
        </p:spPr>
        <p:txBody>
          <a:bodyPr/>
          <a:lstStyle/>
          <a:p>
            <a:r>
              <a:rPr lang="en-US" sz="1400" b="1" dirty="0">
                <a:solidFill>
                  <a:srgbClr val="3C5790"/>
                </a:solidFill>
              </a:rPr>
              <a:t>Batched Requests</a:t>
            </a:r>
            <a:r>
              <a:rPr lang="en-US" sz="1400" dirty="0">
                <a:solidFill>
                  <a:srgbClr val="3C5790"/>
                </a:solidFill>
              </a:rPr>
              <a:t>: can handle multiple resource requests in one go, allowing clients to retrieve all the data then need in a single query instead of making several round trips to the server.</a:t>
            </a:r>
          </a:p>
          <a:p>
            <a:r>
              <a:rPr lang="en-US" sz="1400" b="1" dirty="0">
                <a:solidFill>
                  <a:srgbClr val="3C5790"/>
                </a:solidFill>
              </a:rPr>
              <a:t>Real-time Updates</a:t>
            </a:r>
            <a:r>
              <a:rPr lang="en-US" sz="1400" dirty="0">
                <a:solidFill>
                  <a:srgbClr val="3C5790"/>
                </a:solidFill>
              </a:rPr>
              <a:t>: supports subscriptions, enabling clients to receive real-time updates whenever there are changes to the data, making useful for applications that require live data feeds.</a:t>
            </a:r>
          </a:p>
          <a:p>
            <a:r>
              <a:rPr lang="en-US" sz="1400" b="1" dirty="0">
                <a:solidFill>
                  <a:srgbClr val="3C5790"/>
                </a:solidFill>
              </a:rPr>
              <a:t>Version less API</a:t>
            </a:r>
            <a:r>
              <a:rPr lang="en-US" sz="1400" dirty="0">
                <a:solidFill>
                  <a:srgbClr val="3C5790"/>
                </a:solidFill>
              </a:rPr>
              <a:t>: because the client specifies its data requirements in each request, changes to the server's schema can be handled more smoothly, which minimizes the need for versioning.</a:t>
            </a:r>
          </a:p>
          <a:p>
            <a:r>
              <a:rPr lang="en-US" sz="1400" b="1" dirty="0">
                <a:solidFill>
                  <a:srgbClr val="3C5790"/>
                </a:solidFill>
              </a:rPr>
              <a:t>Mutations</a:t>
            </a:r>
            <a:r>
              <a:rPr lang="en-US" sz="1400" dirty="0">
                <a:solidFill>
                  <a:srgbClr val="3C5790"/>
                </a:solidFill>
              </a:rPr>
              <a:t>: supports not only fetching data but also modifying it through mutations. This allows clients to perform CRUD operations in a single request, enhancing the flexibility of interactions.</a:t>
            </a:r>
          </a:p>
          <a:p>
            <a:r>
              <a:rPr lang="en-US" sz="1400" b="1" dirty="0">
                <a:solidFill>
                  <a:srgbClr val="3C5790"/>
                </a:solidFill>
              </a:rPr>
              <a:t>Custom Resolvers</a:t>
            </a:r>
            <a:r>
              <a:rPr lang="en-US" sz="1400" dirty="0">
                <a:solidFill>
                  <a:srgbClr val="3C5790"/>
                </a:solidFill>
              </a:rPr>
              <a:t>: allows developers to implements custom logic for data fetching by defining resolvers. Resolvers can connect to various data sources, including databases, APIs or any other services.</a:t>
            </a:r>
          </a:p>
        </p:txBody>
      </p:sp>
    </p:spTree>
    <p:extLst>
      <p:ext uri="{BB962C8B-B14F-4D97-AF65-F5344CB8AC3E}">
        <p14:creationId xmlns:p14="http://schemas.microsoft.com/office/powerpoint/2010/main" val="3738588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Architecture</a:t>
            </a:r>
          </a:p>
        </p:txBody>
      </p:sp>
      <p:pic>
        <p:nvPicPr>
          <p:cNvPr id="5" name="Picture 4">
            <a:extLst>
              <a:ext uri="{FF2B5EF4-FFF2-40B4-BE49-F238E27FC236}">
                <a16:creationId xmlns:a16="http://schemas.microsoft.com/office/drawing/2014/main" id="{48D5C827-2766-DE76-9992-39968C100B73}"/>
              </a:ext>
            </a:extLst>
          </p:cNvPr>
          <p:cNvPicPr>
            <a:picLocks noChangeAspect="1"/>
          </p:cNvPicPr>
          <p:nvPr/>
        </p:nvPicPr>
        <p:blipFill>
          <a:blip r:embed="rId3"/>
          <a:stretch>
            <a:fillRect/>
          </a:stretch>
        </p:blipFill>
        <p:spPr>
          <a:xfrm>
            <a:off x="461022" y="2204353"/>
            <a:ext cx="8149578" cy="44250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D3CDFB89-2168-8887-0669-2DF964DE7503}"/>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834A2575-9221-96FF-59ED-F27290149ABA}"/>
              </a:ext>
            </a:extLst>
          </p:cNvPr>
          <p:cNvSpPr>
            <a:spLocks noGrp="1"/>
          </p:cNvSpPr>
          <p:nvPr>
            <p:ph type="title"/>
          </p:nvPr>
        </p:nvSpPr>
        <p:spPr/>
        <p:txBody>
          <a:bodyPr/>
          <a:lstStyle/>
          <a:p>
            <a:r>
              <a:rPr lang="fr-CA" dirty="0">
                <a:solidFill>
                  <a:schemeClr val="bg1"/>
                </a:solidFill>
              </a:rPr>
              <a:t>Architecture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D624BE2B-3F00-2B3E-21A5-981C947AC800}"/>
              </a:ext>
            </a:extLst>
          </p:cNvPr>
          <p:cNvSpPr>
            <a:spLocks noGrp="1"/>
          </p:cNvSpPr>
          <p:nvPr>
            <p:ph idx="1"/>
          </p:nvPr>
        </p:nvSpPr>
        <p:spPr>
          <a:xfrm>
            <a:off x="228600" y="1981200"/>
            <a:ext cx="8686800" cy="381000"/>
          </a:xfrm>
        </p:spPr>
        <p:txBody>
          <a:bodyPr/>
          <a:lstStyle/>
          <a:p>
            <a:r>
              <a:rPr lang="en-US" sz="1500" dirty="0">
                <a:solidFill>
                  <a:srgbClr val="3C5790"/>
                </a:solidFill>
              </a:rPr>
              <a:t>REST vs </a:t>
            </a:r>
            <a:r>
              <a:rPr lang="en-US" sz="1500" dirty="0" err="1">
                <a:solidFill>
                  <a:srgbClr val="3C5790"/>
                </a:solidFill>
              </a:rPr>
              <a:t>GraphQL</a:t>
            </a:r>
            <a:endParaRPr lang="fr-CA" sz="1500" dirty="0">
              <a:solidFill>
                <a:srgbClr val="3C5790"/>
              </a:solidFill>
            </a:endParaRPr>
          </a:p>
        </p:txBody>
      </p:sp>
      <p:pic>
        <p:nvPicPr>
          <p:cNvPr id="4" name="Picture 3">
            <a:extLst>
              <a:ext uri="{FF2B5EF4-FFF2-40B4-BE49-F238E27FC236}">
                <a16:creationId xmlns:a16="http://schemas.microsoft.com/office/drawing/2014/main" id="{C2D58DCD-8665-60BF-0FFF-1A6240AE65AD}"/>
              </a:ext>
            </a:extLst>
          </p:cNvPr>
          <p:cNvPicPr>
            <a:picLocks noChangeAspect="1"/>
          </p:cNvPicPr>
          <p:nvPr/>
        </p:nvPicPr>
        <p:blipFill>
          <a:blip r:embed="rId3"/>
          <a:stretch>
            <a:fillRect/>
          </a:stretch>
        </p:blipFill>
        <p:spPr>
          <a:xfrm>
            <a:off x="990600" y="2667000"/>
            <a:ext cx="7162800" cy="4069067"/>
          </a:xfrm>
          <a:prstGeom prst="rect">
            <a:avLst/>
          </a:prstGeom>
        </p:spPr>
      </p:pic>
    </p:spTree>
    <p:extLst>
      <p:ext uri="{BB962C8B-B14F-4D97-AF65-F5344CB8AC3E}">
        <p14:creationId xmlns:p14="http://schemas.microsoft.com/office/powerpoint/2010/main" val="2194298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7DFD486F-9CCE-78E9-33CE-B7ABABB8EEDE}"/>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37CC332A-0592-994E-B1DA-BC246474A0FF}"/>
              </a:ext>
            </a:extLst>
          </p:cNvPr>
          <p:cNvSpPr>
            <a:spLocks noGrp="1"/>
          </p:cNvSpPr>
          <p:nvPr>
            <p:ph type="title"/>
          </p:nvPr>
        </p:nvSpPr>
        <p:spPr/>
        <p:txBody>
          <a:bodyPr/>
          <a:lstStyle/>
          <a:p>
            <a:r>
              <a:rPr lang="fr-CA" dirty="0" err="1">
                <a:solidFill>
                  <a:schemeClr val="bg1"/>
                </a:solidFill>
              </a:rPr>
              <a:t>Core</a:t>
            </a:r>
            <a:endParaRPr lang="fr-CA" dirty="0">
              <a:solidFill>
                <a:schemeClr val="bg1"/>
              </a:solidFill>
            </a:endParaRPr>
          </a:p>
        </p:txBody>
      </p:sp>
      <p:sp>
        <p:nvSpPr>
          <p:cNvPr id="4099" name="Espace réservé du contenu 4">
            <a:extLst>
              <a:ext uri="{FF2B5EF4-FFF2-40B4-BE49-F238E27FC236}">
                <a16:creationId xmlns:a16="http://schemas.microsoft.com/office/drawing/2014/main" id="{0210D8DB-2620-0359-6DB7-B4E56E07B895}"/>
              </a:ext>
            </a:extLst>
          </p:cNvPr>
          <p:cNvSpPr>
            <a:spLocks noGrp="1"/>
          </p:cNvSpPr>
          <p:nvPr>
            <p:ph idx="1"/>
          </p:nvPr>
        </p:nvSpPr>
        <p:spPr>
          <a:xfrm>
            <a:off x="228600" y="1981200"/>
            <a:ext cx="8686800" cy="1447800"/>
          </a:xfrm>
        </p:spPr>
        <p:txBody>
          <a:bodyPr/>
          <a:lstStyle/>
          <a:p>
            <a:r>
              <a:rPr lang="en-US" sz="1500" dirty="0" err="1">
                <a:solidFill>
                  <a:srgbClr val="3C5790"/>
                </a:solidFill>
              </a:rPr>
              <a:t>GraphQL</a:t>
            </a:r>
            <a:r>
              <a:rPr lang="en-US" sz="1500" dirty="0">
                <a:solidFill>
                  <a:srgbClr val="3C5790"/>
                </a:solidFill>
              </a:rPr>
              <a:t> is a query language for our API and a server-side runtime for executing queries using a type system that we define for our data.</a:t>
            </a:r>
          </a:p>
          <a:p>
            <a:r>
              <a:rPr lang="en-US" sz="1500" dirty="0">
                <a:solidFill>
                  <a:srgbClr val="3C5790"/>
                </a:solidFill>
              </a:rPr>
              <a:t>It's an alternative to REST &amp; SOAP in most cases will replace them.</a:t>
            </a:r>
          </a:p>
          <a:p>
            <a:r>
              <a:rPr lang="en-US" sz="1500" dirty="0" err="1">
                <a:solidFill>
                  <a:srgbClr val="3C5790"/>
                </a:solidFill>
              </a:rPr>
              <a:t>GraphQL</a:t>
            </a:r>
            <a:r>
              <a:rPr lang="en-US" sz="1500" dirty="0">
                <a:solidFill>
                  <a:srgbClr val="3C5790"/>
                </a:solidFill>
              </a:rPr>
              <a:t> isn't tied to any specific databases or storage engine. </a:t>
            </a:r>
          </a:p>
          <a:p>
            <a:r>
              <a:rPr lang="en-US" sz="1500" dirty="0" err="1">
                <a:solidFill>
                  <a:srgbClr val="3C5790"/>
                </a:solidFill>
              </a:rPr>
              <a:t>GraphQL</a:t>
            </a:r>
            <a:r>
              <a:rPr lang="en-US" sz="1500" dirty="0">
                <a:solidFill>
                  <a:srgbClr val="3C5790"/>
                </a:solidFill>
              </a:rPr>
              <a:t> is technology for client / server data exchange. </a:t>
            </a:r>
          </a:p>
        </p:txBody>
      </p:sp>
    </p:spTree>
    <p:extLst>
      <p:ext uri="{BB962C8B-B14F-4D97-AF65-F5344CB8AC3E}">
        <p14:creationId xmlns:p14="http://schemas.microsoft.com/office/powerpoint/2010/main" val="3544596071"/>
      </p:ext>
    </p:extLst>
  </p:cSld>
  <p:clrMapOvr>
    <a:masterClrMapping/>
  </p:clrMapOvr>
</p:sld>
</file>

<file path=ppt/theme/theme1.xml><?xml version="1.0" encoding="utf-8"?>
<a:theme xmlns:a="http://schemas.openxmlformats.org/drawingml/2006/main" name="14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143</Template>
  <TotalTime>21956</TotalTime>
  <Words>1716</Words>
  <Application>Microsoft Office PowerPoint</Application>
  <PresentationFormat>On-screen Show (4:3)</PresentationFormat>
  <Paragraphs>138</Paragraphs>
  <Slides>31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Calibri</vt:lpstr>
      <vt:lpstr>143</vt:lpstr>
      <vt:lpstr>GraphQL</vt:lpstr>
      <vt:lpstr>Contents</vt:lpstr>
      <vt:lpstr>What is GraphQL?</vt:lpstr>
      <vt:lpstr>History</vt:lpstr>
      <vt:lpstr>Features</vt:lpstr>
      <vt:lpstr>Features (cont.)</vt:lpstr>
      <vt:lpstr>Architecture</vt:lpstr>
      <vt:lpstr>Architecture (cont.)</vt:lpstr>
      <vt:lpstr>Core</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Conclussion</vt:lpstr>
      <vt:lpstr>Bibliography</vt:lpstr>
    </vt:vector>
  </TitlesOfParts>
  <Company>Computaris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Ionut Dima</dc:creator>
  <cp:lastModifiedBy>Ionut Dima</cp:lastModifiedBy>
  <cp:revision>1144</cp:revision>
  <dcterms:created xsi:type="dcterms:W3CDTF">2012-04-12T06:19:17Z</dcterms:created>
  <dcterms:modified xsi:type="dcterms:W3CDTF">2024-11-20T15:50:19Z</dcterms:modified>
</cp:coreProperties>
</file>