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9" r:id="rId5"/>
    <p:sldId id="443" r:id="rId6"/>
    <p:sldId id="391" r:id="rId7"/>
    <p:sldId id="390" r:id="rId8"/>
    <p:sldId id="429" r:id="rId9"/>
    <p:sldId id="452" r:id="rId10"/>
    <p:sldId id="446" r:id="rId11"/>
    <p:sldId id="453" r:id="rId12"/>
    <p:sldId id="447" r:id="rId13"/>
    <p:sldId id="445" r:id="rId14"/>
    <p:sldId id="436" r:id="rId15"/>
    <p:sldId id="444" r:id="rId16"/>
    <p:sldId id="449" r:id="rId17"/>
    <p:sldId id="448" r:id="rId18"/>
    <p:sldId id="451" r:id="rId19"/>
    <p:sldId id="454" r:id="rId20"/>
    <p:sldId id="455" r:id="rId21"/>
    <p:sldId id="428" r:id="rId22"/>
    <p:sldId id="259" r:id="rId2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1768" autoAdjust="0"/>
  </p:normalViewPr>
  <p:slideViewPr>
    <p:cSldViewPr>
      <p:cViewPr varScale="1">
        <p:scale>
          <a:sx n="63" d="100"/>
          <a:sy n="63" d="100"/>
        </p:scale>
        <p:origin x="139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09/11/2024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09/11/2024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09/11/2024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09/11/2024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09/11/2024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09/11/2024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09/11/2024</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09/11/2024</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09/11/2024</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09/11/2024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09/11/2024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09/11/2024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Java_(programming_language)"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Java 17 New </a:t>
            </a:r>
            <a:r>
              <a:rPr lang="fr-CA" sz="4000" dirty="0" err="1">
                <a:solidFill>
                  <a:schemeClr val="bg1"/>
                </a:solidFill>
              </a:rPr>
              <a:t>Features</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C8FB47D-CA48-C72C-C5F8-45A208AD7D20}"/>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2FDEBA2-AD8F-0F6E-92D8-F93B81947AE9}"/>
              </a:ext>
            </a:extLst>
          </p:cNvPr>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a:extLst>
              <a:ext uri="{FF2B5EF4-FFF2-40B4-BE49-F238E27FC236}">
                <a16:creationId xmlns:a16="http://schemas.microsoft.com/office/drawing/2014/main" id="{C9FB1F64-77B6-1B07-A496-11B51618904F}"/>
              </a:ext>
            </a:extLst>
          </p:cNvPr>
          <p:cNvSpPr>
            <a:spLocks noGrp="1"/>
          </p:cNvSpPr>
          <p:nvPr>
            <p:ph idx="1"/>
          </p:nvPr>
        </p:nvSpPr>
        <p:spPr>
          <a:xfrm>
            <a:off x="228600" y="2133600"/>
            <a:ext cx="8686800" cy="762000"/>
          </a:xfrm>
        </p:spPr>
        <p:txBody>
          <a:bodyPr/>
          <a:lstStyle/>
          <a:p>
            <a:r>
              <a:rPr lang="en-US" sz="1500" dirty="0">
                <a:solidFill>
                  <a:srgbClr val="3C5790"/>
                </a:solidFill>
              </a:rPr>
              <a:t>Pattern Matching for </a:t>
            </a:r>
            <a:r>
              <a:rPr lang="en-US" sz="1500" dirty="0" err="1">
                <a:solidFill>
                  <a:srgbClr val="3C5790"/>
                </a:solidFill>
              </a:rPr>
              <a:t>instanceof</a:t>
            </a:r>
            <a:r>
              <a:rPr lang="en-US" sz="1500" dirty="0">
                <a:solidFill>
                  <a:srgbClr val="3C5790"/>
                </a:solidFill>
              </a:rPr>
              <a:t> (</a:t>
            </a:r>
            <a:r>
              <a:rPr lang="en-US" sz="1500" b="1" dirty="0">
                <a:solidFill>
                  <a:srgbClr val="3C5790"/>
                </a:solidFill>
              </a:rPr>
              <a:t>JEP 411</a:t>
            </a:r>
            <a:r>
              <a:rPr lang="en-US" sz="1500" dirty="0">
                <a:solidFill>
                  <a:srgbClr val="3C5790"/>
                </a:solidFill>
              </a:rPr>
              <a:t>) simplifies the common codding pattern of using `</a:t>
            </a:r>
            <a:r>
              <a:rPr lang="en-US" sz="1500" dirty="0" err="1">
                <a:solidFill>
                  <a:srgbClr val="3C5790"/>
                </a:solidFill>
              </a:rPr>
              <a:t>instanceof</a:t>
            </a:r>
            <a:r>
              <a:rPr lang="en-US" sz="1500" dirty="0">
                <a:solidFill>
                  <a:srgbClr val="3C5790"/>
                </a:solidFill>
              </a:rPr>
              <a:t>` followed by a cast.</a:t>
            </a:r>
          </a:p>
          <a:p>
            <a:endParaRPr lang="en-US" sz="1500" b="1" dirty="0">
              <a:solidFill>
                <a:srgbClr val="3C5790"/>
              </a:solidFill>
            </a:endParaRPr>
          </a:p>
        </p:txBody>
      </p:sp>
      <p:pic>
        <p:nvPicPr>
          <p:cNvPr id="5" name="Picture 4">
            <a:extLst>
              <a:ext uri="{FF2B5EF4-FFF2-40B4-BE49-F238E27FC236}">
                <a16:creationId xmlns:a16="http://schemas.microsoft.com/office/drawing/2014/main" id="{631EB5B3-8A38-1CBB-2705-95BABF4FA65A}"/>
              </a:ext>
            </a:extLst>
          </p:cNvPr>
          <p:cNvPicPr>
            <a:picLocks noChangeAspect="1"/>
          </p:cNvPicPr>
          <p:nvPr/>
        </p:nvPicPr>
        <p:blipFill>
          <a:blip r:embed="rId3"/>
          <a:stretch>
            <a:fillRect/>
          </a:stretch>
        </p:blipFill>
        <p:spPr>
          <a:xfrm>
            <a:off x="1752589" y="2895600"/>
            <a:ext cx="5125165" cy="1705213"/>
          </a:xfrm>
          <a:prstGeom prst="rect">
            <a:avLst/>
          </a:prstGeom>
        </p:spPr>
      </p:pic>
      <p:pic>
        <p:nvPicPr>
          <p:cNvPr id="7" name="Picture 6">
            <a:extLst>
              <a:ext uri="{FF2B5EF4-FFF2-40B4-BE49-F238E27FC236}">
                <a16:creationId xmlns:a16="http://schemas.microsoft.com/office/drawing/2014/main" id="{58D6BCD5-DAAF-1A58-F7AC-7093B5A82E86}"/>
              </a:ext>
            </a:extLst>
          </p:cNvPr>
          <p:cNvPicPr>
            <a:picLocks noChangeAspect="1"/>
          </p:cNvPicPr>
          <p:nvPr/>
        </p:nvPicPr>
        <p:blipFill>
          <a:blip r:embed="rId4"/>
          <a:stretch>
            <a:fillRect/>
          </a:stretch>
        </p:blipFill>
        <p:spPr>
          <a:xfrm>
            <a:off x="1828800" y="4981377"/>
            <a:ext cx="4972744" cy="1419423"/>
          </a:xfrm>
          <a:prstGeom prst="rect">
            <a:avLst/>
          </a:prstGeom>
        </p:spPr>
      </p:pic>
    </p:spTree>
    <p:extLst>
      <p:ext uri="{BB962C8B-B14F-4D97-AF65-F5344CB8AC3E}">
        <p14:creationId xmlns:p14="http://schemas.microsoft.com/office/powerpoint/2010/main" val="80272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803C78D-B3D8-9E30-946F-4440C25E90A1}"/>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FCACD086-4FCF-5A4A-62C6-A9B365FFD6F6}"/>
              </a:ext>
            </a:extLst>
          </p:cNvPr>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a:extLst>
              <a:ext uri="{FF2B5EF4-FFF2-40B4-BE49-F238E27FC236}">
                <a16:creationId xmlns:a16="http://schemas.microsoft.com/office/drawing/2014/main" id="{DB8CBB3F-F98B-C1E6-C88B-FF2779391FA9}"/>
              </a:ext>
            </a:extLst>
          </p:cNvPr>
          <p:cNvSpPr>
            <a:spLocks noGrp="1"/>
          </p:cNvSpPr>
          <p:nvPr>
            <p:ph idx="1"/>
          </p:nvPr>
        </p:nvSpPr>
        <p:spPr>
          <a:xfrm>
            <a:off x="228600" y="2133600"/>
            <a:ext cx="8686800" cy="762000"/>
          </a:xfrm>
        </p:spPr>
        <p:txBody>
          <a:bodyPr/>
          <a:lstStyle/>
          <a:p>
            <a:r>
              <a:rPr lang="en-US" sz="1500" dirty="0">
                <a:solidFill>
                  <a:srgbClr val="3C5790"/>
                </a:solidFill>
              </a:rPr>
              <a:t>Pattern Matching for Switch (</a:t>
            </a:r>
            <a:r>
              <a:rPr lang="en-US" sz="1500" b="1" dirty="0">
                <a:solidFill>
                  <a:srgbClr val="3C5790"/>
                </a:solidFill>
              </a:rPr>
              <a:t>JEP 406</a:t>
            </a:r>
            <a:r>
              <a:rPr lang="en-US" sz="1500" dirty="0">
                <a:solidFill>
                  <a:srgbClr val="3C5790"/>
                </a:solidFill>
              </a:rPr>
              <a:t>).</a:t>
            </a:r>
          </a:p>
          <a:p>
            <a:endParaRPr lang="en-US" sz="1500" b="1" dirty="0">
              <a:solidFill>
                <a:srgbClr val="3C5790"/>
              </a:solidFill>
            </a:endParaRPr>
          </a:p>
        </p:txBody>
      </p:sp>
      <p:pic>
        <p:nvPicPr>
          <p:cNvPr id="3" name="Picture 2">
            <a:extLst>
              <a:ext uri="{FF2B5EF4-FFF2-40B4-BE49-F238E27FC236}">
                <a16:creationId xmlns:a16="http://schemas.microsoft.com/office/drawing/2014/main" id="{A8F99F71-7501-8B40-5552-8406BBC8AFCD}"/>
              </a:ext>
            </a:extLst>
          </p:cNvPr>
          <p:cNvPicPr>
            <a:picLocks noChangeAspect="1"/>
          </p:cNvPicPr>
          <p:nvPr/>
        </p:nvPicPr>
        <p:blipFill>
          <a:blip r:embed="rId3"/>
          <a:stretch>
            <a:fillRect/>
          </a:stretch>
        </p:blipFill>
        <p:spPr>
          <a:xfrm>
            <a:off x="2473090" y="2792683"/>
            <a:ext cx="4080567" cy="1779317"/>
          </a:xfrm>
          <a:prstGeom prst="rect">
            <a:avLst/>
          </a:prstGeom>
        </p:spPr>
      </p:pic>
      <p:pic>
        <p:nvPicPr>
          <p:cNvPr id="6" name="Picture 5">
            <a:extLst>
              <a:ext uri="{FF2B5EF4-FFF2-40B4-BE49-F238E27FC236}">
                <a16:creationId xmlns:a16="http://schemas.microsoft.com/office/drawing/2014/main" id="{806ACAA0-9DC0-CAED-B8C8-7E04369CA00E}"/>
              </a:ext>
            </a:extLst>
          </p:cNvPr>
          <p:cNvPicPr>
            <a:picLocks noChangeAspect="1"/>
          </p:cNvPicPr>
          <p:nvPr/>
        </p:nvPicPr>
        <p:blipFill>
          <a:blip r:embed="rId4"/>
          <a:stretch>
            <a:fillRect/>
          </a:stretch>
        </p:blipFill>
        <p:spPr>
          <a:xfrm>
            <a:off x="2209800" y="4953000"/>
            <a:ext cx="4724400" cy="1538335"/>
          </a:xfrm>
          <a:prstGeom prst="rect">
            <a:avLst/>
          </a:prstGeom>
        </p:spPr>
      </p:pic>
    </p:spTree>
    <p:extLst>
      <p:ext uri="{BB962C8B-B14F-4D97-AF65-F5344CB8AC3E}">
        <p14:creationId xmlns:p14="http://schemas.microsoft.com/office/powerpoint/2010/main" val="144114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88536AFB-989C-4D10-5CC2-358F887E49F6}"/>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00154243-2BAC-DB98-D3AE-56FA33095AFF}"/>
              </a:ext>
            </a:extLst>
          </p:cNvPr>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a:extLst>
              <a:ext uri="{FF2B5EF4-FFF2-40B4-BE49-F238E27FC236}">
                <a16:creationId xmlns:a16="http://schemas.microsoft.com/office/drawing/2014/main" id="{71435099-5FE9-170F-037C-599840E290C1}"/>
              </a:ext>
            </a:extLst>
          </p:cNvPr>
          <p:cNvSpPr>
            <a:spLocks noGrp="1"/>
          </p:cNvSpPr>
          <p:nvPr>
            <p:ph idx="1"/>
          </p:nvPr>
        </p:nvSpPr>
        <p:spPr>
          <a:xfrm>
            <a:off x="228600" y="2133600"/>
            <a:ext cx="8686800" cy="1676400"/>
          </a:xfrm>
        </p:spPr>
        <p:txBody>
          <a:bodyPr/>
          <a:lstStyle/>
          <a:p>
            <a:r>
              <a:rPr lang="en-US" sz="1500" dirty="0">
                <a:solidFill>
                  <a:srgbClr val="3C5790"/>
                </a:solidFill>
              </a:rPr>
              <a:t>“</a:t>
            </a:r>
            <a:r>
              <a:rPr lang="en-US" sz="1500" b="1" dirty="0">
                <a:solidFill>
                  <a:srgbClr val="3C5790"/>
                </a:solidFill>
              </a:rPr>
              <a:t>Enhanced Pseudo-Random Number Generators</a:t>
            </a:r>
            <a:r>
              <a:rPr lang="en-US" sz="1500" dirty="0">
                <a:solidFill>
                  <a:srgbClr val="3C5790"/>
                </a:solidFill>
              </a:rPr>
              <a:t>” provides additional pseudo-random number generators (PRNGs) that can be used to generate random numbers in Java applications. </a:t>
            </a:r>
          </a:p>
          <a:p>
            <a:r>
              <a:rPr lang="en-US" sz="1500" dirty="0">
                <a:solidFill>
                  <a:srgbClr val="3C5790"/>
                </a:solidFill>
              </a:rPr>
              <a:t>The new PRNGs are designed to be faster and more secure than the existing PRNGs in Java.</a:t>
            </a:r>
          </a:p>
          <a:p>
            <a:r>
              <a:rPr lang="en-US" sz="1500" dirty="0">
                <a:solidFill>
                  <a:srgbClr val="3C5790"/>
                </a:solidFill>
              </a:rPr>
              <a:t>Another useful feature of the </a:t>
            </a:r>
            <a:r>
              <a:rPr lang="en-US" sz="1500" dirty="0" err="1">
                <a:solidFill>
                  <a:srgbClr val="3C5790"/>
                </a:solidFill>
              </a:rPr>
              <a:t>SplittableRandom</a:t>
            </a:r>
            <a:r>
              <a:rPr lang="en-US" sz="1500" dirty="0">
                <a:solidFill>
                  <a:srgbClr val="3C5790"/>
                </a:solidFill>
              </a:rPr>
              <a:t> class is that it allows us to split the PRNG and create new instances that generate independent sequences of random numbers.</a:t>
            </a:r>
          </a:p>
          <a:p>
            <a:endParaRPr lang="fr-CA" sz="1500" b="1" dirty="0">
              <a:solidFill>
                <a:srgbClr val="3C5790"/>
              </a:solidFill>
            </a:endParaRPr>
          </a:p>
        </p:txBody>
      </p:sp>
      <p:pic>
        <p:nvPicPr>
          <p:cNvPr id="3" name="Picture 2">
            <a:extLst>
              <a:ext uri="{FF2B5EF4-FFF2-40B4-BE49-F238E27FC236}">
                <a16:creationId xmlns:a16="http://schemas.microsoft.com/office/drawing/2014/main" id="{D43A65BE-5E68-3271-A91E-BADBF621C89E}"/>
              </a:ext>
            </a:extLst>
          </p:cNvPr>
          <p:cNvPicPr>
            <a:picLocks noChangeAspect="1"/>
          </p:cNvPicPr>
          <p:nvPr/>
        </p:nvPicPr>
        <p:blipFill>
          <a:blip r:embed="rId3"/>
          <a:stretch>
            <a:fillRect/>
          </a:stretch>
        </p:blipFill>
        <p:spPr>
          <a:xfrm>
            <a:off x="1300480" y="4086178"/>
            <a:ext cx="5839640" cy="666843"/>
          </a:xfrm>
          <a:prstGeom prst="rect">
            <a:avLst/>
          </a:prstGeom>
        </p:spPr>
      </p:pic>
      <p:pic>
        <p:nvPicPr>
          <p:cNvPr id="5" name="Picture 4">
            <a:extLst>
              <a:ext uri="{FF2B5EF4-FFF2-40B4-BE49-F238E27FC236}">
                <a16:creationId xmlns:a16="http://schemas.microsoft.com/office/drawing/2014/main" id="{5A3E6F9A-1F8F-F019-2276-87361E5B559D}"/>
              </a:ext>
            </a:extLst>
          </p:cNvPr>
          <p:cNvPicPr>
            <a:picLocks noChangeAspect="1"/>
          </p:cNvPicPr>
          <p:nvPr/>
        </p:nvPicPr>
        <p:blipFill>
          <a:blip r:embed="rId4"/>
          <a:stretch>
            <a:fillRect/>
          </a:stretch>
        </p:blipFill>
        <p:spPr>
          <a:xfrm>
            <a:off x="1300480" y="5029200"/>
            <a:ext cx="6058746" cy="628738"/>
          </a:xfrm>
          <a:prstGeom prst="rect">
            <a:avLst/>
          </a:prstGeom>
        </p:spPr>
      </p:pic>
    </p:spTree>
    <p:extLst>
      <p:ext uri="{BB962C8B-B14F-4D97-AF65-F5344CB8AC3E}">
        <p14:creationId xmlns:p14="http://schemas.microsoft.com/office/powerpoint/2010/main" val="325812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072E7A8-F31E-905B-0159-6FC1EF6FE1AE}"/>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4AEAA7C-95C3-BC4F-8F7C-D0CC15BA0D32}"/>
              </a:ext>
            </a:extLst>
          </p:cNvPr>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a:extLst>
              <a:ext uri="{FF2B5EF4-FFF2-40B4-BE49-F238E27FC236}">
                <a16:creationId xmlns:a16="http://schemas.microsoft.com/office/drawing/2014/main" id="{CB562EC7-04AB-FC40-67A7-03CF26A848EF}"/>
              </a:ext>
            </a:extLst>
          </p:cNvPr>
          <p:cNvSpPr>
            <a:spLocks noGrp="1"/>
          </p:cNvSpPr>
          <p:nvPr>
            <p:ph idx="1"/>
          </p:nvPr>
        </p:nvSpPr>
        <p:spPr>
          <a:xfrm>
            <a:off x="228600" y="2133600"/>
            <a:ext cx="8686800" cy="1676400"/>
          </a:xfrm>
        </p:spPr>
        <p:txBody>
          <a:bodyPr/>
          <a:lstStyle/>
          <a:p>
            <a:r>
              <a:rPr lang="en-US" sz="1500" dirty="0">
                <a:solidFill>
                  <a:srgbClr val="3C5790"/>
                </a:solidFill>
              </a:rPr>
              <a:t>“</a:t>
            </a:r>
            <a:r>
              <a:rPr lang="en-US" sz="1500" b="1" dirty="0">
                <a:solidFill>
                  <a:srgbClr val="3C5790"/>
                </a:solidFill>
              </a:rPr>
              <a:t>Restore Always-Strict Floating-Point Semantics</a:t>
            </a:r>
            <a:r>
              <a:rPr lang="en-US" sz="1500" dirty="0">
                <a:solidFill>
                  <a:srgbClr val="3C5790"/>
                </a:solidFill>
              </a:rPr>
              <a:t>” aims to improve the consistency and reliability of floating-point arithmetic in Java applications.  It can be mainly important in applications where precision is critical.</a:t>
            </a:r>
          </a:p>
          <a:p>
            <a:r>
              <a:rPr lang="en-US" sz="1500" dirty="0">
                <a:solidFill>
                  <a:srgbClr val="3C5790"/>
                </a:solidFill>
              </a:rPr>
              <a:t>Prior to Java 17, some floating-point operations in Java were not always strictly adhering to the IEEE 754 floating-point standard, which can lead to inconsistent behavior across different platforms and architectures</a:t>
            </a:r>
            <a:endParaRPr lang="fr-CA" sz="1500" dirty="0">
              <a:solidFill>
                <a:srgbClr val="3C5790"/>
              </a:solidFill>
            </a:endParaRPr>
          </a:p>
        </p:txBody>
      </p:sp>
      <p:pic>
        <p:nvPicPr>
          <p:cNvPr id="3" name="Picture 2">
            <a:extLst>
              <a:ext uri="{FF2B5EF4-FFF2-40B4-BE49-F238E27FC236}">
                <a16:creationId xmlns:a16="http://schemas.microsoft.com/office/drawing/2014/main" id="{A415E8B3-BEDD-F1A0-567B-F975C9E10E05}"/>
              </a:ext>
            </a:extLst>
          </p:cNvPr>
          <p:cNvPicPr>
            <a:picLocks noChangeAspect="1"/>
          </p:cNvPicPr>
          <p:nvPr/>
        </p:nvPicPr>
        <p:blipFill>
          <a:blip r:embed="rId3"/>
          <a:stretch>
            <a:fillRect/>
          </a:stretch>
        </p:blipFill>
        <p:spPr>
          <a:xfrm>
            <a:off x="1752600" y="4114800"/>
            <a:ext cx="5315692" cy="1066949"/>
          </a:xfrm>
          <a:prstGeom prst="rect">
            <a:avLst/>
          </a:prstGeom>
        </p:spPr>
      </p:pic>
    </p:spTree>
    <p:extLst>
      <p:ext uri="{BB962C8B-B14F-4D97-AF65-F5344CB8AC3E}">
        <p14:creationId xmlns:p14="http://schemas.microsoft.com/office/powerpoint/2010/main" val="323430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057400"/>
          </a:xfrm>
        </p:spPr>
        <p:txBody>
          <a:bodyPr/>
          <a:lstStyle/>
          <a:p>
            <a:r>
              <a:rPr lang="en-US" sz="1500" dirty="0">
                <a:solidFill>
                  <a:srgbClr val="3C5790"/>
                </a:solidFill>
              </a:rPr>
              <a:t>The “</a:t>
            </a:r>
            <a:r>
              <a:rPr lang="en-US" sz="1500" b="1" dirty="0">
                <a:solidFill>
                  <a:srgbClr val="3C5790"/>
                </a:solidFill>
              </a:rPr>
              <a:t>Strongly Encapsulate JDK Internals</a:t>
            </a:r>
            <a:r>
              <a:rPr lang="en-US" sz="1500" dirty="0">
                <a:solidFill>
                  <a:srgbClr val="3C5790"/>
                </a:solidFill>
              </a:rPr>
              <a:t>” feature aims to further enhance the encapsulation of internal APIs in the JDK (Java Development Kit).The goal is to limit the use of internal APIs by third-party applications and libraries, which can improve the security and stability of Java applications.</a:t>
            </a:r>
          </a:p>
          <a:p>
            <a:r>
              <a:rPr lang="en-US" sz="1500" dirty="0">
                <a:solidFill>
                  <a:srgbClr val="3C5790"/>
                </a:solidFill>
              </a:rPr>
              <a:t>Internal APIs are not intended for use by third-party applications, as they may change or be removed without notice in future JDK releases. </a:t>
            </a:r>
          </a:p>
          <a:p>
            <a:r>
              <a:rPr lang="en-US" sz="1500" dirty="0">
                <a:solidFill>
                  <a:srgbClr val="3C5790"/>
                </a:solidFill>
              </a:rPr>
              <a:t>With the “Strongly Encapsulate JDK Internals” feature, access to internal APIs is more restricted. Any code that tries to access internal APIs will result in a warning message or a compilation error, depending on the specific API.</a:t>
            </a:r>
          </a:p>
        </p:txBody>
      </p:sp>
      <p:pic>
        <p:nvPicPr>
          <p:cNvPr id="3" name="Picture 2">
            <a:extLst>
              <a:ext uri="{FF2B5EF4-FFF2-40B4-BE49-F238E27FC236}">
                <a16:creationId xmlns:a16="http://schemas.microsoft.com/office/drawing/2014/main" id="{56D240DA-6E29-E289-B763-0649502AE18C}"/>
              </a:ext>
            </a:extLst>
          </p:cNvPr>
          <p:cNvPicPr>
            <a:picLocks noChangeAspect="1"/>
          </p:cNvPicPr>
          <p:nvPr/>
        </p:nvPicPr>
        <p:blipFill>
          <a:blip r:embed="rId3"/>
          <a:stretch>
            <a:fillRect/>
          </a:stretch>
        </p:blipFill>
        <p:spPr>
          <a:xfrm>
            <a:off x="1981200" y="4419600"/>
            <a:ext cx="5405382" cy="2163762"/>
          </a:xfrm>
          <a:prstGeom prst="rect">
            <a:avLst/>
          </a:prstGeom>
        </p:spPr>
      </p:pic>
    </p:spTree>
    <p:extLst>
      <p:ext uri="{BB962C8B-B14F-4D97-AF65-F5344CB8AC3E}">
        <p14:creationId xmlns:p14="http://schemas.microsoft.com/office/powerpoint/2010/main" val="185677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ACE9ADBE-754F-0BB1-AE68-A2CE805D36A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1E85F5F-62F2-3849-563E-7CAEF04AEE94}"/>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A5D381A-D4B8-9DCD-FBFB-72846A948B99}"/>
              </a:ext>
            </a:extLst>
          </p:cNvPr>
          <p:cNvSpPr>
            <a:spLocks noGrp="1"/>
          </p:cNvSpPr>
          <p:nvPr>
            <p:ph idx="1"/>
          </p:nvPr>
        </p:nvSpPr>
        <p:spPr>
          <a:xfrm>
            <a:off x="228600" y="2133600"/>
            <a:ext cx="8686800" cy="1752600"/>
          </a:xfrm>
        </p:spPr>
        <p:txBody>
          <a:bodyPr/>
          <a:lstStyle/>
          <a:p>
            <a:r>
              <a:rPr lang="en-US" sz="1500" dirty="0">
                <a:solidFill>
                  <a:srgbClr val="3C5790"/>
                </a:solidFill>
              </a:rPr>
              <a:t>The “</a:t>
            </a:r>
            <a:r>
              <a:rPr lang="en-US" sz="1500" b="1" dirty="0">
                <a:solidFill>
                  <a:srgbClr val="3C5790"/>
                </a:solidFill>
              </a:rPr>
              <a:t>macOS Rendering Pipeline</a:t>
            </a:r>
            <a:r>
              <a:rPr lang="en-US" sz="1500" dirty="0">
                <a:solidFill>
                  <a:srgbClr val="3C5790"/>
                </a:solidFill>
              </a:rPr>
              <a:t>” feature improves the performance and reliability of Java graphics on macOS by introducing a new rendering pipeline. This pipeline uses the Apple Metal API, which provides low-level access to the graphics hardware on macOS, resulting in faster and smoother graphics rendering.</a:t>
            </a:r>
          </a:p>
          <a:p>
            <a:r>
              <a:rPr lang="en-US" sz="1500" dirty="0">
                <a:solidFill>
                  <a:srgbClr val="3C5790"/>
                </a:solidFill>
              </a:rPr>
              <a:t>Prior to Java 17, Java applications on macOS used the OpenGL pipeline, which can be slower and less reliable than the new Metal pipeline. The Metal pipeline provides better performance and reliability by allowing Java applications to directly access the graphics hardware on macOS, resulting in smoother and more responsive graphics rendering.</a:t>
            </a:r>
          </a:p>
        </p:txBody>
      </p:sp>
    </p:spTree>
    <p:extLst>
      <p:ext uri="{BB962C8B-B14F-4D97-AF65-F5344CB8AC3E}">
        <p14:creationId xmlns:p14="http://schemas.microsoft.com/office/powerpoint/2010/main" val="273359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E15A9D3C-639A-7A5C-0982-5370D5C4E731}"/>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043C63CB-2096-EDD6-E9D8-BEAAE92C0603}"/>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90AF3E15-BDBA-699D-95A5-967AB6590FA7}"/>
              </a:ext>
            </a:extLst>
          </p:cNvPr>
          <p:cNvSpPr>
            <a:spLocks noGrp="1"/>
          </p:cNvSpPr>
          <p:nvPr>
            <p:ph idx="1"/>
          </p:nvPr>
        </p:nvSpPr>
        <p:spPr>
          <a:xfrm>
            <a:off x="228600" y="2133600"/>
            <a:ext cx="8686800" cy="1371600"/>
          </a:xfrm>
        </p:spPr>
        <p:txBody>
          <a:bodyPr/>
          <a:lstStyle/>
          <a:p>
            <a:r>
              <a:rPr lang="en-US" sz="1500" dirty="0">
                <a:solidFill>
                  <a:srgbClr val="3C5790"/>
                </a:solidFill>
              </a:rPr>
              <a:t>The “</a:t>
            </a:r>
            <a:r>
              <a:rPr lang="en-US" sz="1500" b="1" dirty="0">
                <a:solidFill>
                  <a:srgbClr val="3C5790"/>
                </a:solidFill>
              </a:rPr>
              <a:t>Deprecate the Applet API for Removal</a:t>
            </a:r>
            <a:r>
              <a:rPr lang="en-US" sz="1500" dirty="0">
                <a:solidFill>
                  <a:srgbClr val="3C5790"/>
                </a:solidFill>
              </a:rPr>
              <a:t>” feature involves marking the Applet API as deprecated, which means that it is no more recommended for use and may be removed in a future version of Java. The Applet API is used to create Java applets, which are small applications that run within a web browser.</a:t>
            </a:r>
          </a:p>
          <a:p>
            <a:r>
              <a:rPr lang="en-US" sz="1500" dirty="0">
                <a:solidFill>
                  <a:srgbClr val="3C5790"/>
                </a:solidFill>
              </a:rPr>
              <a:t>With the deprecation of the Applet API, it is recommended to use alternative technologies such as Java Web Start, JavaFX, or HTML5 for developing web-based applications. </a:t>
            </a:r>
          </a:p>
        </p:txBody>
      </p:sp>
      <p:pic>
        <p:nvPicPr>
          <p:cNvPr id="3" name="Picture 2">
            <a:extLst>
              <a:ext uri="{FF2B5EF4-FFF2-40B4-BE49-F238E27FC236}">
                <a16:creationId xmlns:a16="http://schemas.microsoft.com/office/drawing/2014/main" id="{45E8DCA3-DE3C-F7F5-B1F9-74E7A6D09D97}"/>
              </a:ext>
            </a:extLst>
          </p:cNvPr>
          <p:cNvPicPr>
            <a:picLocks noChangeAspect="1"/>
          </p:cNvPicPr>
          <p:nvPr/>
        </p:nvPicPr>
        <p:blipFill>
          <a:blip r:embed="rId3"/>
          <a:stretch>
            <a:fillRect/>
          </a:stretch>
        </p:blipFill>
        <p:spPr>
          <a:xfrm>
            <a:off x="2133600" y="4221162"/>
            <a:ext cx="3985672" cy="1903725"/>
          </a:xfrm>
          <a:prstGeom prst="rect">
            <a:avLst/>
          </a:prstGeom>
        </p:spPr>
      </p:pic>
    </p:spTree>
    <p:extLst>
      <p:ext uri="{BB962C8B-B14F-4D97-AF65-F5344CB8AC3E}">
        <p14:creationId xmlns:p14="http://schemas.microsoft.com/office/powerpoint/2010/main" val="654880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25C45466-D7DF-64C4-30E9-7ABF9D725F0E}"/>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ED17F75F-1A66-819A-318A-F9656B9C4AB7}"/>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1037D460-3731-C009-7F1A-20B7CC1F44FE}"/>
              </a:ext>
            </a:extLst>
          </p:cNvPr>
          <p:cNvSpPr>
            <a:spLocks noGrp="1"/>
          </p:cNvSpPr>
          <p:nvPr>
            <p:ph idx="1"/>
          </p:nvPr>
        </p:nvSpPr>
        <p:spPr>
          <a:xfrm>
            <a:off x="228600" y="2133600"/>
            <a:ext cx="8686800" cy="3886200"/>
          </a:xfrm>
        </p:spPr>
        <p:txBody>
          <a:bodyPr/>
          <a:lstStyle/>
          <a:p>
            <a:r>
              <a:rPr lang="en-US" sz="1500" dirty="0">
                <a:solidFill>
                  <a:srgbClr val="3C5790"/>
                </a:solidFill>
              </a:rPr>
              <a:t>“</a:t>
            </a:r>
            <a:r>
              <a:rPr lang="en-US" sz="1500" b="1" dirty="0">
                <a:solidFill>
                  <a:srgbClr val="3C5790"/>
                </a:solidFill>
              </a:rPr>
              <a:t>Foreign Function &amp; Memory API</a:t>
            </a:r>
            <a:r>
              <a:rPr lang="en-US" sz="1500" dirty="0">
                <a:solidFill>
                  <a:srgbClr val="3C5790"/>
                </a:solidFill>
              </a:rPr>
              <a:t>” (Incubator) - JEP 412 was first introduced in Java 14 as an incubator module under JEP 370.</a:t>
            </a:r>
          </a:p>
          <a:p>
            <a:r>
              <a:rPr lang="en-US" sz="1500" dirty="0">
                <a:solidFill>
                  <a:srgbClr val="3C5790"/>
                </a:solidFill>
              </a:rPr>
              <a:t>It is part of Java’s effort to evolve the Java foreign function and memory API. </a:t>
            </a:r>
          </a:p>
          <a:p>
            <a:r>
              <a:rPr lang="en-US" sz="1500" dirty="0">
                <a:solidFill>
                  <a:srgbClr val="3C5790"/>
                </a:solidFill>
              </a:rPr>
              <a:t>The main goal of this API is to provide a pure Java API for calling native code and working with native memory, as a more efficient way of working with native functions as opposed to JNI.</a:t>
            </a:r>
          </a:p>
          <a:p>
            <a:r>
              <a:rPr lang="en-US" sz="1500" dirty="0">
                <a:solidFill>
                  <a:srgbClr val="3C5790"/>
                </a:solidFill>
              </a:rPr>
              <a:t>Key goals of JEP 412 include:</a:t>
            </a:r>
          </a:p>
          <a:p>
            <a:pPr lvl="1"/>
            <a:r>
              <a:rPr lang="en-US" sz="1500" b="1" dirty="0">
                <a:solidFill>
                  <a:srgbClr val="3C5790"/>
                </a:solidFill>
              </a:rPr>
              <a:t>Interoperability with Native Code</a:t>
            </a:r>
            <a:r>
              <a:rPr lang="en-US" sz="1500" dirty="0">
                <a:solidFill>
                  <a:srgbClr val="3C5790"/>
                </a:solidFill>
              </a:rPr>
              <a:t>: It provides a way to call native functions and handle native data structures without the need for the traditional Java Native Interface (JNI), which can be complex and error-prone.</a:t>
            </a:r>
          </a:p>
          <a:p>
            <a:pPr lvl="1"/>
            <a:r>
              <a:rPr lang="en-US" sz="1500" b="1" dirty="0">
                <a:solidFill>
                  <a:srgbClr val="3C5790"/>
                </a:solidFill>
              </a:rPr>
              <a:t>Memory Management</a:t>
            </a:r>
            <a:r>
              <a:rPr lang="en-US" sz="1500" dirty="0">
                <a:solidFill>
                  <a:srgbClr val="3C5790"/>
                </a:solidFill>
              </a:rPr>
              <a:t>: It introduces an API for managing memory outside of the Java heap. This allows developers to allocate, access, and free native memory in a safe and efficient manner.</a:t>
            </a:r>
          </a:p>
          <a:p>
            <a:pPr lvl="1"/>
            <a:r>
              <a:rPr lang="en-US" sz="1500" b="1" dirty="0">
                <a:solidFill>
                  <a:srgbClr val="3C5790"/>
                </a:solidFill>
              </a:rPr>
              <a:t>Safety and Performance</a:t>
            </a:r>
            <a:r>
              <a:rPr lang="en-US" sz="1500" dirty="0">
                <a:solidFill>
                  <a:srgbClr val="3C5790"/>
                </a:solidFill>
              </a:rPr>
              <a:t>: The API is designed to be safer by minimizing common programming errors, such as buffer overflows, while also being more performant than existing solutions.</a:t>
            </a:r>
          </a:p>
          <a:p>
            <a:endParaRPr lang="en-US" sz="1500" dirty="0">
              <a:solidFill>
                <a:srgbClr val="3C5790"/>
              </a:solidFill>
            </a:endParaRPr>
          </a:p>
        </p:txBody>
      </p:sp>
    </p:spTree>
    <p:extLst>
      <p:ext uri="{BB962C8B-B14F-4D97-AF65-F5344CB8AC3E}">
        <p14:creationId xmlns:p14="http://schemas.microsoft.com/office/powerpoint/2010/main" val="2122322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E369CD80-F8BC-1774-6182-A7B5E134585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0674E1BE-64B4-A4E0-F400-9DFC51301B8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079CDF2B-8CA4-5172-89A7-5D9ABED83ED0}"/>
              </a:ext>
            </a:extLst>
          </p:cNvPr>
          <p:cNvSpPr>
            <a:spLocks noGrp="1"/>
          </p:cNvSpPr>
          <p:nvPr>
            <p:ph idx="1"/>
          </p:nvPr>
        </p:nvSpPr>
        <p:spPr>
          <a:xfrm>
            <a:off x="228600" y="2133600"/>
            <a:ext cx="8686800" cy="3581400"/>
          </a:xfrm>
        </p:spPr>
        <p:txBody>
          <a:bodyPr/>
          <a:lstStyle/>
          <a:p>
            <a:r>
              <a:rPr lang="en-US" sz="1500" dirty="0">
                <a:solidFill>
                  <a:srgbClr val="3C5790"/>
                </a:solidFill>
              </a:rPr>
              <a:t>The "</a:t>
            </a:r>
            <a:r>
              <a:rPr lang="en-US" sz="1500" b="1" dirty="0">
                <a:solidFill>
                  <a:srgbClr val="3C5790"/>
                </a:solidFill>
              </a:rPr>
              <a:t>macOS/AArch64 Port</a:t>
            </a:r>
            <a:r>
              <a:rPr lang="en-US" sz="1500" dirty="0">
                <a:solidFill>
                  <a:srgbClr val="3C5790"/>
                </a:solidFill>
              </a:rPr>
              <a:t>" feature, (JEP 391) is designed to enhance the Java programming language and its ecosystem. </a:t>
            </a:r>
          </a:p>
          <a:p>
            <a:r>
              <a:rPr lang="en-US" sz="1500" dirty="0">
                <a:solidFill>
                  <a:srgbClr val="3C5790"/>
                </a:solidFill>
              </a:rPr>
              <a:t>It was introduced to support the macOS operating system on AArch64 architecture, which includes Apple's M1 and M2 chips.</a:t>
            </a:r>
          </a:p>
          <a:p>
            <a:r>
              <a:rPr lang="en-US" sz="1500" dirty="0">
                <a:solidFill>
                  <a:srgbClr val="3C5790"/>
                </a:solidFill>
              </a:rPr>
              <a:t>The main goals of JEP 391 include:</a:t>
            </a:r>
          </a:p>
          <a:p>
            <a:pPr lvl="1"/>
            <a:r>
              <a:rPr lang="en-US" sz="1500" b="1" dirty="0">
                <a:solidFill>
                  <a:srgbClr val="3C5790"/>
                </a:solidFill>
              </a:rPr>
              <a:t>Platform Support</a:t>
            </a:r>
            <a:r>
              <a:rPr lang="en-US" sz="1500" dirty="0">
                <a:solidFill>
                  <a:srgbClr val="3C5790"/>
                </a:solidFill>
              </a:rPr>
              <a:t>: It aims to provide native support for Java on macOS systems that use the AArch64 architecture, allowing developers to run Java applications efficiently on the latest Apple hardware.</a:t>
            </a:r>
          </a:p>
          <a:p>
            <a:pPr lvl="1"/>
            <a:r>
              <a:rPr lang="en-US" sz="1500" b="1" dirty="0">
                <a:solidFill>
                  <a:srgbClr val="3C5790"/>
                </a:solidFill>
              </a:rPr>
              <a:t>Performance Optimization</a:t>
            </a:r>
            <a:r>
              <a:rPr lang="en-US" sz="1500" dirty="0">
                <a:solidFill>
                  <a:srgbClr val="3C5790"/>
                </a:solidFill>
              </a:rPr>
              <a:t>: The project focuses on optimizing the Java Virtual Machine (JVM) for the AArch64 platform to ensure that Java applications perform well by leveraging the capabilities of the new hardware.</a:t>
            </a:r>
          </a:p>
          <a:p>
            <a:pPr lvl="1"/>
            <a:r>
              <a:rPr lang="en-US" sz="1500" b="1" dirty="0">
                <a:solidFill>
                  <a:srgbClr val="3C5790"/>
                </a:solidFill>
              </a:rPr>
              <a:t>Integration</a:t>
            </a:r>
            <a:r>
              <a:rPr lang="en-US" sz="1500" dirty="0">
                <a:solidFill>
                  <a:srgbClr val="3C5790"/>
                </a:solidFill>
              </a:rPr>
              <a:t>: This enhancement provides a more integrated experience for developers working on macOS using AArch64, ensuring that they have access to the same features and performance advantages as on other platforms.</a:t>
            </a:r>
          </a:p>
        </p:txBody>
      </p:sp>
    </p:spTree>
    <p:extLst>
      <p:ext uri="{BB962C8B-B14F-4D97-AF65-F5344CB8AC3E}">
        <p14:creationId xmlns:p14="http://schemas.microsoft.com/office/powerpoint/2010/main" val="2990856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3CE2E274-F77B-7705-F5E1-85E452F98AF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2705F204-4C7C-0B56-A56C-56CEE220C483}"/>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1D35B1E0-8C95-148A-1A60-6B4A1BC0FD99}"/>
              </a:ext>
            </a:extLst>
          </p:cNvPr>
          <p:cNvSpPr>
            <a:spLocks noGrp="1"/>
          </p:cNvSpPr>
          <p:nvPr>
            <p:ph idx="1"/>
          </p:nvPr>
        </p:nvSpPr>
        <p:spPr>
          <a:xfrm>
            <a:off x="228600" y="2133600"/>
            <a:ext cx="8686800" cy="1447800"/>
          </a:xfrm>
        </p:spPr>
        <p:txBody>
          <a:bodyPr/>
          <a:lstStyle/>
          <a:p>
            <a:r>
              <a:rPr lang="en-US" sz="1500" dirty="0">
                <a:solidFill>
                  <a:srgbClr val="3C5790"/>
                </a:solidFill>
              </a:rPr>
              <a:t>The "</a:t>
            </a:r>
            <a:r>
              <a:rPr lang="en-US" sz="1500" b="1" dirty="0">
                <a:solidFill>
                  <a:srgbClr val="3C5790"/>
                </a:solidFill>
              </a:rPr>
              <a:t>Deprecate the Security Manager for Removal</a:t>
            </a:r>
            <a:r>
              <a:rPr lang="en-US" sz="1500" dirty="0">
                <a:solidFill>
                  <a:srgbClr val="3C5790"/>
                </a:solidFill>
              </a:rPr>
              <a:t>" JEP 411 feature has been deprecated for removal in future versions and its associated API in the Java programming language.</a:t>
            </a:r>
          </a:p>
          <a:p>
            <a:r>
              <a:rPr lang="en-US" sz="1500" dirty="0">
                <a:solidFill>
                  <a:srgbClr val="3C5790"/>
                </a:solidFill>
              </a:rPr>
              <a:t>This proposal was motivated by the fact that the Security Manager has become less relevant in modern application development due to changes in software design and deployment practices, such as the rise of microservices and cloud-native applications.</a:t>
            </a:r>
          </a:p>
        </p:txBody>
      </p:sp>
    </p:spTree>
    <p:extLst>
      <p:ext uri="{BB962C8B-B14F-4D97-AF65-F5344CB8AC3E}">
        <p14:creationId xmlns:p14="http://schemas.microsoft.com/office/powerpoint/2010/main" val="13859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Java?</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Java </a:t>
            </a:r>
            <a:r>
              <a:rPr lang="fr-CA" sz="1600" dirty="0" err="1">
                <a:solidFill>
                  <a:srgbClr val="3C5790"/>
                </a:solidFill>
              </a:rPr>
              <a:t>Flavors</a:t>
            </a:r>
            <a:endParaRPr lang="fr-CA" sz="1600" dirty="0">
              <a:solidFill>
                <a:srgbClr val="3C5790"/>
              </a:solidFill>
            </a:endParaRPr>
          </a:p>
          <a:p>
            <a:r>
              <a:rPr lang="fr-CA" sz="1600" dirty="0">
                <a:solidFill>
                  <a:srgbClr val="3C5790"/>
                </a:solidFill>
              </a:rPr>
              <a:t>New </a:t>
            </a:r>
            <a:r>
              <a:rPr lang="fr-CA" sz="1600" dirty="0" err="1">
                <a:solidFill>
                  <a:srgbClr val="3C5790"/>
                </a:solidFill>
              </a:rPr>
              <a:t>Features</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en-US" sz="1600" dirty="0">
                <a:solidFill>
                  <a:srgbClr val="3C5790"/>
                </a:solidFill>
              </a:rPr>
              <a:t>Other Improvements</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41859EB8-71C1-5A39-80F3-F40847F2B777}"/>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4AD336B5-82FE-261B-F539-22C2DE6EDC07}"/>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01DBA3D8-A5F4-96BE-8CBD-E380BD097018}"/>
              </a:ext>
            </a:extLst>
          </p:cNvPr>
          <p:cNvSpPr>
            <a:spLocks noGrp="1"/>
          </p:cNvSpPr>
          <p:nvPr>
            <p:ph idx="1"/>
          </p:nvPr>
        </p:nvSpPr>
        <p:spPr>
          <a:xfrm>
            <a:off x="228600" y="2133600"/>
            <a:ext cx="8686800" cy="2590800"/>
          </a:xfrm>
        </p:spPr>
        <p:txBody>
          <a:bodyPr/>
          <a:lstStyle/>
          <a:p>
            <a:r>
              <a:rPr lang="en-US" sz="1500" dirty="0">
                <a:solidFill>
                  <a:srgbClr val="3C5790"/>
                </a:solidFill>
              </a:rPr>
              <a:t>The "</a:t>
            </a:r>
            <a:r>
              <a:rPr lang="en-US" sz="1500" b="1" dirty="0">
                <a:solidFill>
                  <a:srgbClr val="3C5790"/>
                </a:solidFill>
              </a:rPr>
              <a:t>Context-Specific Deserialization Filters</a:t>
            </a:r>
            <a:r>
              <a:rPr lang="en-US" sz="1500" dirty="0">
                <a:solidFill>
                  <a:srgbClr val="3C5790"/>
                </a:solidFill>
              </a:rPr>
              <a:t>" (JEP 384) feature was introduced to improve the security of Java applications by providing a better way to filter deserialization cases.</a:t>
            </a:r>
          </a:p>
          <a:p>
            <a:r>
              <a:rPr lang="en-US" sz="1500" dirty="0">
                <a:solidFill>
                  <a:srgbClr val="3C5790"/>
                </a:solidFill>
              </a:rPr>
              <a:t>This feature allows Java developers to manage scoped values in a way that simplifies handling contextual information throughout an application.</a:t>
            </a:r>
          </a:p>
          <a:p>
            <a:r>
              <a:rPr lang="en-US" sz="1500" dirty="0">
                <a:solidFill>
                  <a:srgbClr val="3C5790"/>
                </a:solidFill>
              </a:rPr>
              <a:t>Scoped values are objects that are intended to be passed around in a specific scope, providing a mechanism to share data without using global state or complex dependency injection mechanisms.</a:t>
            </a:r>
          </a:p>
        </p:txBody>
      </p:sp>
    </p:spTree>
    <p:extLst>
      <p:ext uri="{BB962C8B-B14F-4D97-AF65-F5344CB8AC3E}">
        <p14:creationId xmlns:p14="http://schemas.microsoft.com/office/powerpoint/2010/main" val="270759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500" dirty="0">
                <a:solidFill>
                  <a:srgbClr val="3C5790"/>
                </a:solidFill>
              </a:rPr>
              <a:t>Marked for removal in version 15, the RMI activation API (JEP 407) was removed from the platform in version 17.</a:t>
            </a:r>
          </a:p>
          <a:p>
            <a:r>
              <a:rPr lang="en-US" sz="1500" dirty="0">
                <a:solidFill>
                  <a:srgbClr val="3C5790"/>
                </a:solidFill>
              </a:rPr>
              <a:t>The </a:t>
            </a:r>
            <a:r>
              <a:rPr lang="en-US" sz="1500" b="1" dirty="0" err="1">
                <a:solidFill>
                  <a:srgbClr val="3C5790"/>
                </a:solidFill>
              </a:rPr>
              <a:t>java.lang</a:t>
            </a:r>
            <a:r>
              <a:rPr lang="en-US" sz="1500" dirty="0">
                <a:solidFill>
                  <a:srgbClr val="3C5790"/>
                </a:solidFill>
              </a:rPr>
              <a:t> package has been enhanced with methods like the String class's strip, </a:t>
            </a:r>
            <a:r>
              <a:rPr lang="en-US" sz="1500" dirty="0" err="1">
                <a:solidFill>
                  <a:srgbClr val="3C5790"/>
                </a:solidFill>
              </a:rPr>
              <a:t>isBlank</a:t>
            </a:r>
            <a:r>
              <a:rPr lang="en-US" sz="1500" dirty="0">
                <a:solidFill>
                  <a:srgbClr val="3C5790"/>
                </a:solidFill>
              </a:rPr>
              <a:t>, and lines, which provide more convenient options for string manipulation.</a:t>
            </a:r>
          </a:p>
          <a:p>
            <a:r>
              <a:rPr lang="en-US" sz="1500" b="1" dirty="0">
                <a:solidFill>
                  <a:srgbClr val="3C5790"/>
                </a:solidFill>
              </a:rPr>
              <a:t>Javadoc</a:t>
            </a:r>
            <a:r>
              <a:rPr lang="en-US" sz="1500" dirty="0">
                <a:solidFill>
                  <a:srgbClr val="3C5790"/>
                </a:solidFill>
              </a:rPr>
              <a:t> improvements include better search functionality, improved API documentation, and new features for generating documentation.</a:t>
            </a:r>
          </a:p>
          <a:p>
            <a:r>
              <a:rPr lang="en-US" sz="1500" dirty="0">
                <a:solidFill>
                  <a:srgbClr val="3C5790"/>
                </a:solidFill>
              </a:rPr>
              <a:t>There are numerous performance improvements, garbage collection enhancements, and bug fixes that enhance the overall stability and efficiency of the JVM.</a:t>
            </a:r>
          </a:p>
          <a:p>
            <a:endParaRPr lang="en-US" sz="1500" dirty="0">
              <a:solidFill>
                <a:srgbClr val="3C5790"/>
              </a:solidFill>
            </a:endParaRPr>
          </a:p>
        </p:txBody>
      </p:sp>
    </p:spTree>
    <p:extLst>
      <p:ext uri="{BB962C8B-B14F-4D97-AF65-F5344CB8AC3E}">
        <p14:creationId xmlns:p14="http://schemas.microsoft.com/office/powerpoint/2010/main" val="1500426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hlinkClick r:id="rId3">
                  <a:extLst>
                    <a:ext uri="{A12FA001-AC4F-418D-AE19-62706E023703}">
                      <ahyp:hlinkClr xmlns:ahyp="http://schemas.microsoft.com/office/drawing/2018/hyperlinkcolor" val="tx"/>
                    </a:ext>
                  </a:extLst>
                </a:hlinkClick>
              </a:rPr>
              <a:t>http://en.wikipedia.org/wiki/Java_(programming_language)</a:t>
            </a:r>
            <a:endParaRPr lang="en-US" sz="1600" dirty="0">
              <a:solidFill>
                <a:schemeClr val="bg1"/>
              </a:solidFill>
            </a:endParaRPr>
          </a:p>
          <a:p>
            <a:r>
              <a:rPr lang="en-US" sz="1600" dirty="0">
                <a:solidFill>
                  <a:schemeClr val="bg1"/>
                </a:solidFill>
              </a:rPr>
              <a:t>https://www.baeldung.com/java-17-new-features</a:t>
            </a:r>
          </a:p>
          <a:p>
            <a:r>
              <a:rPr lang="en-US" sz="1600" dirty="0">
                <a:solidFill>
                  <a:schemeClr val="bg1"/>
                </a:solidFill>
              </a:rPr>
              <a:t>https://www.oracle.com/java/technologies/javase/17-relnote-issues.html</a:t>
            </a:r>
          </a:p>
          <a:p>
            <a:r>
              <a:rPr lang="en-US" sz="1600" dirty="0">
                <a:solidFill>
                  <a:schemeClr val="bg1"/>
                </a:solidFill>
              </a:rPr>
              <a:t>https://www.javatpoint.com/java-17-new-features</a:t>
            </a:r>
          </a:p>
          <a:p>
            <a:r>
              <a:rPr lang="en-US" sz="1600" dirty="0">
                <a:solidFill>
                  <a:schemeClr val="bg1"/>
                </a:solidFill>
              </a:rPr>
              <a:t>https://dzone.com/articles/effectively-sealed-classes-in-java</a:t>
            </a:r>
          </a:p>
          <a:p>
            <a:r>
              <a:rPr lang="en-US" sz="1600" dirty="0">
                <a:solidFill>
                  <a:schemeClr val="bg1"/>
                </a:solidFill>
              </a:rPr>
              <a:t>https://adevait.com/java/jdk-17-new-features-java-17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a:t>
            </a:r>
          </a:p>
        </p:txBody>
      </p:sp>
      <p:sp>
        <p:nvSpPr>
          <p:cNvPr id="4099" name="Espace réservé du contenu 4"/>
          <p:cNvSpPr>
            <a:spLocks noGrp="1"/>
          </p:cNvSpPr>
          <p:nvPr>
            <p:ph idx="1"/>
          </p:nvPr>
        </p:nvSpPr>
        <p:spPr>
          <a:xfrm>
            <a:off x="228600" y="2133600"/>
            <a:ext cx="8686800" cy="44196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Memory management is handled through integrated automatic garbage collection performed by the JVM.</a:t>
            </a:r>
          </a:p>
          <a:p>
            <a:r>
              <a:rPr lang="en-US" sz="1500" dirty="0">
                <a:solidFill>
                  <a:srgbClr val="3C5790"/>
                </a:solidFill>
              </a:rPr>
              <a:t>The heart of the Java platform is the concept of a "virtual machine" that executes Java </a:t>
            </a:r>
            <a:r>
              <a:rPr lang="en-US" sz="1500" b="1" dirty="0" err="1">
                <a:solidFill>
                  <a:srgbClr val="3C5790"/>
                </a:solidFill>
              </a:rPr>
              <a:t>bytecode</a:t>
            </a:r>
            <a:r>
              <a:rPr lang="en-US" sz="1500" dirty="0">
                <a:solidFill>
                  <a:srgbClr val="3C5790"/>
                </a:solidFill>
              </a:rPr>
              <a:t> programs. This </a:t>
            </a:r>
            <a:r>
              <a:rPr lang="en-US" sz="1500" dirty="0" err="1">
                <a:solidFill>
                  <a:srgbClr val="3C5790"/>
                </a:solidFill>
              </a:rPr>
              <a:t>bytecode</a:t>
            </a:r>
            <a:r>
              <a:rPr lang="en-US" sz="1500" dirty="0">
                <a:solidFill>
                  <a:srgbClr val="3C5790"/>
                </a:solidFill>
              </a:rPr>
              <a:t> is the same no matter what hardware or operating system the program is running under. </a:t>
            </a:r>
          </a:p>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a:t>
            </a:r>
            <a:r>
              <a:rPr lang="en-US" sz="1500" dirty="0" err="1">
                <a:solidFill>
                  <a:srgbClr val="3C5790"/>
                </a:solidFill>
              </a:rPr>
              <a:t>bytecode</a:t>
            </a:r>
            <a:r>
              <a:rPr lang="en-US" sz="1500" dirty="0">
                <a:solidFill>
                  <a:srgbClr val="3C5790"/>
                </a:solidFill>
              </a:rPr>
              <a:t> into native processor instructions at run-time and caches the native code in memory during execution. </a:t>
            </a:r>
          </a:p>
          <a:p>
            <a:r>
              <a:rPr lang="en-US" sz="1500" dirty="0">
                <a:solidFill>
                  <a:srgbClr val="3C5790"/>
                </a:solidFill>
              </a:rPr>
              <a:t>The Java programs are cross-platform or platform independent, but the code of the Java Virtual Machines (JVM) that execute these programs is not.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2743200"/>
          </a:xfrm>
        </p:spPr>
        <p:txBody>
          <a:bodyPr/>
          <a:lstStyle/>
          <a:p>
            <a:r>
              <a:rPr lang="en-US" sz="1500" dirty="0">
                <a:solidFill>
                  <a:srgbClr val="3C5790"/>
                </a:solidFill>
              </a:rPr>
              <a:t>The initial Java release was named </a:t>
            </a:r>
            <a:r>
              <a:rPr lang="en-US" sz="1500" b="1" dirty="0">
                <a:solidFill>
                  <a:srgbClr val="3C5790"/>
                </a:solidFill>
              </a:rPr>
              <a:t>Oak</a:t>
            </a:r>
            <a:r>
              <a:rPr lang="en-US" sz="1500" dirty="0">
                <a:solidFill>
                  <a:srgbClr val="3C5790"/>
                </a:solidFill>
              </a:rPr>
              <a:t>, and the first stable version was JDK 1.0.2, called Java 1.</a:t>
            </a:r>
          </a:p>
          <a:p>
            <a:r>
              <a:rPr lang="en-US" sz="1500" dirty="0">
                <a:solidFill>
                  <a:srgbClr val="3C5790"/>
                </a:solidFill>
              </a:rPr>
              <a:t>JDK 1.0 - 23 January  1996</a:t>
            </a:r>
          </a:p>
          <a:p>
            <a:r>
              <a:rPr lang="en-US" sz="1500" dirty="0">
                <a:solidFill>
                  <a:srgbClr val="3C5790"/>
                </a:solidFill>
              </a:rPr>
              <a:t>JDK 1.1 – 19 February 1997</a:t>
            </a:r>
          </a:p>
          <a:p>
            <a:r>
              <a:rPr lang="en-US" sz="1500" dirty="0">
                <a:solidFill>
                  <a:srgbClr val="3C5790"/>
                </a:solidFill>
              </a:rPr>
              <a:t>J2SE 1.2 – 8 December 1998 (codename Playground)</a:t>
            </a:r>
          </a:p>
          <a:p>
            <a:r>
              <a:rPr lang="en-US" sz="1500" dirty="0">
                <a:solidFill>
                  <a:srgbClr val="3C5790"/>
                </a:solidFill>
              </a:rPr>
              <a:t>J2SE 1.3 – 8 May 2000 (codename Kestrel)</a:t>
            </a:r>
          </a:p>
          <a:p>
            <a:r>
              <a:rPr lang="en-US" sz="1500" dirty="0">
                <a:solidFill>
                  <a:srgbClr val="3C5790"/>
                </a:solidFill>
              </a:rPr>
              <a:t>J2SE 1.4 – 6 February 2002 (codename Merlin)</a:t>
            </a:r>
          </a:p>
          <a:p>
            <a:r>
              <a:rPr lang="en-US" sz="1500" dirty="0">
                <a:solidFill>
                  <a:srgbClr val="3C5790"/>
                </a:solidFill>
              </a:rPr>
              <a:t>J2SE 5.0 – 30 September 2004 (codename Tiger)</a:t>
            </a:r>
          </a:p>
          <a:p>
            <a:r>
              <a:rPr lang="en-US" sz="1500" dirty="0">
                <a:solidFill>
                  <a:srgbClr val="3C5790"/>
                </a:solidFill>
              </a:rPr>
              <a:t>Java SE 6 – 11 December 2006 (codename Mustang)</a:t>
            </a:r>
          </a:p>
          <a:p>
            <a:r>
              <a:rPr lang="en-US" sz="1500" dirty="0">
                <a:solidFill>
                  <a:srgbClr val="3C5790"/>
                </a:solidFill>
              </a:rPr>
              <a:t>Java SE 7 – 7 July 2011(codename Dolphin)</a:t>
            </a:r>
          </a:p>
          <a:p>
            <a:r>
              <a:rPr lang="en-US" sz="1500" dirty="0">
                <a:solidFill>
                  <a:srgbClr val="3C5790"/>
                </a:solidFill>
              </a:rPr>
              <a:t>Java SE 8 – 18 March 2014 (codename Spider)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191000"/>
          </a:xfrm>
        </p:spPr>
        <p:txBody>
          <a:bodyPr/>
          <a:lstStyle/>
          <a:p>
            <a:r>
              <a:rPr lang="en-US" sz="1500" dirty="0">
                <a:solidFill>
                  <a:srgbClr val="3C5790"/>
                </a:solidFill>
              </a:rPr>
              <a:t>Java SE 9 – 21 September 2017</a:t>
            </a:r>
          </a:p>
          <a:p>
            <a:r>
              <a:rPr lang="en-US" sz="1500" dirty="0">
                <a:solidFill>
                  <a:srgbClr val="3C5790"/>
                </a:solidFill>
              </a:rPr>
              <a:t>Java SE 10 – 20 March 2018</a:t>
            </a:r>
          </a:p>
          <a:p>
            <a:r>
              <a:rPr lang="en-US" sz="1500" dirty="0">
                <a:solidFill>
                  <a:srgbClr val="3C5790"/>
                </a:solidFill>
              </a:rPr>
              <a:t>Java SE 11 – 25 September 2018</a:t>
            </a:r>
          </a:p>
          <a:p>
            <a:r>
              <a:rPr lang="en-US" sz="1500" dirty="0">
                <a:solidFill>
                  <a:srgbClr val="3C5790"/>
                </a:solidFill>
              </a:rPr>
              <a:t>Java SE 12 – 19 March 2019</a:t>
            </a:r>
          </a:p>
          <a:p>
            <a:r>
              <a:rPr lang="en-US" sz="1500" dirty="0">
                <a:solidFill>
                  <a:srgbClr val="3C5790"/>
                </a:solidFill>
              </a:rPr>
              <a:t>Java SE 13 – 17 September 2019</a:t>
            </a:r>
          </a:p>
          <a:p>
            <a:r>
              <a:rPr lang="en-US" sz="1500" dirty="0">
                <a:solidFill>
                  <a:srgbClr val="3C5790"/>
                </a:solidFill>
              </a:rPr>
              <a:t>Java SE 14 – 17 March 2020</a:t>
            </a:r>
          </a:p>
          <a:p>
            <a:r>
              <a:rPr lang="en-US" sz="1500" dirty="0">
                <a:solidFill>
                  <a:srgbClr val="3C5790"/>
                </a:solidFill>
              </a:rPr>
              <a:t>Java SE 15 – 16 September 2020</a:t>
            </a:r>
          </a:p>
          <a:p>
            <a:r>
              <a:rPr lang="en-US" sz="1500" dirty="0">
                <a:solidFill>
                  <a:srgbClr val="3C5790"/>
                </a:solidFill>
              </a:rPr>
              <a:t>Java SE 16 – 16 March 2021</a:t>
            </a:r>
          </a:p>
          <a:p>
            <a:r>
              <a:rPr lang="en-US" sz="1500" dirty="0">
                <a:solidFill>
                  <a:srgbClr val="3C5790"/>
                </a:solidFill>
              </a:rPr>
              <a:t>Java SE 17 – 14 September 2021</a:t>
            </a:r>
          </a:p>
          <a:p>
            <a:endParaRPr lang="en-US" sz="1500" dirty="0">
              <a:solidFill>
                <a:srgbClr val="3C5790"/>
              </a:solidFill>
            </a:endParaRPr>
          </a:p>
          <a:p>
            <a:endParaRPr lang="en-US" sz="1500" dirty="0">
              <a:solidFill>
                <a:srgbClr val="3C5790"/>
              </a:solidFill>
            </a:endParaRPr>
          </a:p>
        </p:txBody>
      </p:sp>
    </p:spTree>
    <p:extLst>
      <p:ext uri="{BB962C8B-B14F-4D97-AF65-F5344CB8AC3E}">
        <p14:creationId xmlns:p14="http://schemas.microsoft.com/office/powerpoint/2010/main" val="371929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Flavors</a:t>
            </a:r>
            <a:endParaRPr lang="fr-CA" dirty="0">
              <a:solidFill>
                <a:schemeClr val="bg1"/>
              </a:solidFill>
            </a:endParaRPr>
          </a:p>
        </p:txBody>
      </p:sp>
      <p:sp>
        <p:nvSpPr>
          <p:cNvPr id="4099" name="Espace réservé du contenu 4"/>
          <p:cNvSpPr>
            <a:spLocks noGrp="1"/>
          </p:cNvSpPr>
          <p:nvPr>
            <p:ph idx="1"/>
          </p:nvPr>
        </p:nvSpPr>
        <p:spPr>
          <a:xfrm>
            <a:off x="228600" y="2133600"/>
            <a:ext cx="8686800" cy="4267200"/>
          </a:xfrm>
        </p:spPr>
        <p:txBody>
          <a:bodyPr/>
          <a:lstStyle/>
          <a:p>
            <a:r>
              <a:rPr lang="en-US" sz="1500" dirty="0">
                <a:solidFill>
                  <a:srgbClr val="3C5790"/>
                </a:solidFill>
              </a:rPr>
              <a:t>The Java distribution comes in different flavors: </a:t>
            </a:r>
          </a:p>
          <a:p>
            <a:r>
              <a:rPr lang="en-US" sz="1500" b="1" dirty="0">
                <a:solidFill>
                  <a:srgbClr val="3C5790"/>
                </a:solidFill>
              </a:rPr>
              <a:t>Java Card </a:t>
            </a:r>
            <a:r>
              <a:rPr lang="en-US" sz="1500" dirty="0">
                <a:solidFill>
                  <a:srgbClr val="3C5790"/>
                </a:solidFill>
                <a:sym typeface="Wingdings" pitchFamily="2" charset="2"/>
              </a:rPr>
              <a:t></a:t>
            </a:r>
            <a:r>
              <a:rPr lang="en-US" sz="1500" dirty="0">
                <a:solidFill>
                  <a:srgbClr val="3C5790"/>
                </a:solidFill>
              </a:rPr>
              <a:t>run securely on smart cards and similar small-memory devices.</a:t>
            </a:r>
          </a:p>
          <a:p>
            <a:r>
              <a:rPr lang="en-US" sz="1500" b="1" dirty="0">
                <a:solidFill>
                  <a:srgbClr val="3C5790"/>
                </a:solidFill>
              </a:rPr>
              <a:t>Java ME</a:t>
            </a:r>
            <a:r>
              <a:rPr lang="en-US" sz="1500" dirty="0">
                <a:solidFill>
                  <a:srgbClr val="3C5790"/>
                </a:solidFill>
              </a:rPr>
              <a:t>(Micro Edition) </a:t>
            </a:r>
            <a:r>
              <a:rPr lang="en-US" sz="1500" dirty="0">
                <a:solidFill>
                  <a:srgbClr val="3C5790"/>
                </a:solidFill>
                <a:sym typeface="Wingdings" pitchFamily="2" charset="2"/>
              </a:rPr>
              <a:t> Specifies several different sets of libraries (known as profiles) for devices with limited storage, display, and power capacities.</a:t>
            </a:r>
          </a:p>
          <a:p>
            <a:r>
              <a:rPr lang="en-US" sz="1500" b="1" dirty="0">
                <a:solidFill>
                  <a:srgbClr val="3C5790"/>
                </a:solidFill>
                <a:sym typeface="Wingdings" pitchFamily="2" charset="2"/>
              </a:rPr>
              <a:t>Java SE</a:t>
            </a:r>
            <a:r>
              <a:rPr lang="en-US" sz="1500" dirty="0">
                <a:solidFill>
                  <a:srgbClr val="3C5790"/>
                </a:solidFill>
                <a:sym typeface="Wingdings" pitchFamily="2" charset="2"/>
              </a:rPr>
              <a:t>(Standard Edition)  for general-purpose use on desktop PCs, servers and similar devices.</a:t>
            </a:r>
          </a:p>
          <a:p>
            <a:r>
              <a:rPr lang="en-US" sz="1500" b="1" dirty="0">
                <a:solidFill>
                  <a:srgbClr val="3C5790"/>
                </a:solidFill>
                <a:sym typeface="Wingdings" pitchFamily="2" charset="2"/>
              </a:rPr>
              <a:t>Java EE</a:t>
            </a:r>
            <a:r>
              <a:rPr lang="en-US" sz="1500" dirty="0">
                <a:solidFill>
                  <a:srgbClr val="3C5790"/>
                </a:solidFill>
                <a:sym typeface="Wingdings" pitchFamily="2" charset="2"/>
              </a:rPr>
              <a:t>(Enterprise Edition)  </a:t>
            </a:r>
            <a:r>
              <a:rPr lang="fr-FR" sz="1500" dirty="0">
                <a:solidFill>
                  <a:srgbClr val="3C5790"/>
                </a:solidFill>
                <a:sym typeface="Wingdings" pitchFamily="2" charset="2"/>
              </a:rPr>
              <a:t>Java SE plus </a:t>
            </a:r>
            <a:r>
              <a:rPr lang="fr-FR" sz="1500" dirty="0" err="1">
                <a:solidFill>
                  <a:srgbClr val="3C5790"/>
                </a:solidFill>
                <a:sym typeface="Wingdings" pitchFamily="2" charset="2"/>
              </a:rPr>
              <a:t>various</a:t>
            </a:r>
            <a:r>
              <a:rPr lang="fr-FR" sz="1500" dirty="0">
                <a:solidFill>
                  <a:srgbClr val="3C5790"/>
                </a:solidFill>
                <a:sym typeface="Wingdings" pitchFamily="2" charset="2"/>
              </a:rPr>
              <a:t> APIs </a:t>
            </a:r>
            <a:r>
              <a:rPr lang="fr-FR" sz="1500" dirty="0" err="1">
                <a:solidFill>
                  <a:srgbClr val="3C5790"/>
                </a:solidFill>
                <a:sym typeface="Wingdings" pitchFamily="2" charset="2"/>
              </a:rPr>
              <a:t>useful</a:t>
            </a:r>
            <a:r>
              <a:rPr lang="fr-FR" sz="1500" dirty="0">
                <a:solidFill>
                  <a:srgbClr val="3C5790"/>
                </a:solidFill>
                <a:sym typeface="Wingdings" pitchFamily="2" charset="2"/>
              </a:rPr>
              <a:t> for multi-</a:t>
            </a:r>
            <a:r>
              <a:rPr lang="fr-FR" sz="1500" dirty="0" err="1">
                <a:solidFill>
                  <a:srgbClr val="3C5790"/>
                </a:solidFill>
                <a:sym typeface="Wingdings" pitchFamily="2" charset="2"/>
              </a:rPr>
              <a:t>tier</a:t>
            </a:r>
            <a:r>
              <a:rPr lang="fr-FR" sz="1500" dirty="0">
                <a:solidFill>
                  <a:srgbClr val="3C5790"/>
                </a:solidFill>
                <a:sym typeface="Wingdings" pitchFamily="2" charset="2"/>
              </a:rPr>
              <a:t> </a:t>
            </a:r>
            <a:r>
              <a:rPr lang="fr-FR" sz="1500" dirty="0" err="1">
                <a:solidFill>
                  <a:srgbClr val="3C5790"/>
                </a:solidFill>
                <a:sym typeface="Wingdings" pitchFamily="2" charset="2"/>
              </a:rPr>
              <a:t>client–server</a:t>
            </a:r>
            <a:r>
              <a:rPr lang="fr-FR" sz="1500" dirty="0">
                <a:solidFill>
                  <a:srgbClr val="3C5790"/>
                </a:solidFill>
                <a:sym typeface="Wingdings" pitchFamily="2" charset="2"/>
              </a:rPr>
              <a:t> </a:t>
            </a:r>
            <a:r>
              <a:rPr lang="fr-FR" sz="1500" dirty="0" err="1">
                <a:solidFill>
                  <a:srgbClr val="3C5790"/>
                </a:solidFill>
                <a:sym typeface="Wingdings" pitchFamily="2" charset="2"/>
              </a:rPr>
              <a:t>enterprise</a:t>
            </a:r>
            <a:r>
              <a:rPr lang="fr-FR" sz="1500" dirty="0">
                <a:solidFill>
                  <a:srgbClr val="3C5790"/>
                </a:solidFill>
                <a:sym typeface="Wingdings" pitchFamily="2" charset="2"/>
              </a:rPr>
              <a:t> applications.</a:t>
            </a:r>
            <a:endParaRPr lang="en-US" sz="1500" dirty="0">
              <a:solidFill>
                <a:srgbClr val="3C5790"/>
              </a:solidFill>
              <a:sym typeface="Wingdings" pitchFamily="2"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New </a:t>
            </a:r>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962400"/>
          </a:xfrm>
        </p:spPr>
        <p:txBody>
          <a:bodyPr/>
          <a:lstStyle/>
          <a:p>
            <a:r>
              <a:rPr lang="en-US" sz="1400" dirty="0">
                <a:solidFill>
                  <a:srgbClr val="3C5790"/>
                </a:solidFill>
              </a:rPr>
              <a:t>JEP 306 - Restore Always-Strict Floating-Point Semantics </a:t>
            </a:r>
          </a:p>
          <a:p>
            <a:r>
              <a:rPr lang="en-US" sz="1400" dirty="0">
                <a:solidFill>
                  <a:srgbClr val="3C5790"/>
                </a:solidFill>
              </a:rPr>
              <a:t>JEP 356 - Enhanced Pseudo-Random Number Generators </a:t>
            </a:r>
          </a:p>
          <a:p>
            <a:r>
              <a:rPr lang="en-US" sz="1400" dirty="0">
                <a:solidFill>
                  <a:srgbClr val="3C5790"/>
                </a:solidFill>
              </a:rPr>
              <a:t>JEP 382 - New macOS Rendering Pipeline </a:t>
            </a:r>
          </a:p>
          <a:p>
            <a:r>
              <a:rPr lang="en-US" sz="1400" dirty="0">
                <a:solidFill>
                  <a:srgbClr val="3C5790"/>
                </a:solidFill>
              </a:rPr>
              <a:t>JEP 391 - macOS/AArch64 Port </a:t>
            </a:r>
          </a:p>
          <a:p>
            <a:r>
              <a:rPr lang="en-US" sz="1400" dirty="0">
                <a:solidFill>
                  <a:srgbClr val="3C5790"/>
                </a:solidFill>
              </a:rPr>
              <a:t>JEP 398 - Deprecate the Applet API for Removal</a:t>
            </a:r>
          </a:p>
          <a:p>
            <a:r>
              <a:rPr lang="en-US" sz="1400" dirty="0">
                <a:solidFill>
                  <a:srgbClr val="3C5790"/>
                </a:solidFill>
              </a:rPr>
              <a:t>JEP 403 - Strongly Encapsulate JDK Internals</a:t>
            </a:r>
          </a:p>
          <a:p>
            <a:r>
              <a:rPr lang="en-US" sz="1400" dirty="0">
                <a:solidFill>
                  <a:srgbClr val="3C5790"/>
                </a:solidFill>
              </a:rPr>
              <a:t>JEP 406 - Pattern Matching for Switch (Preview) </a:t>
            </a:r>
          </a:p>
          <a:p>
            <a:r>
              <a:rPr lang="en-US" sz="1400" dirty="0">
                <a:solidFill>
                  <a:srgbClr val="3C5790"/>
                </a:solidFill>
              </a:rPr>
              <a:t>JEP 407 - Remove RMI Activation </a:t>
            </a:r>
          </a:p>
          <a:p>
            <a:r>
              <a:rPr lang="en-US" sz="1400" dirty="0">
                <a:solidFill>
                  <a:srgbClr val="3C5790"/>
                </a:solidFill>
              </a:rPr>
              <a:t>JEP 409 - Sealed Classes </a:t>
            </a:r>
          </a:p>
          <a:p>
            <a:r>
              <a:rPr lang="en-US" sz="1400" dirty="0">
                <a:solidFill>
                  <a:srgbClr val="3C5790"/>
                </a:solidFill>
              </a:rPr>
              <a:t>JEP 410 - Remove the Experimental AOT and JIT Compiler </a:t>
            </a:r>
          </a:p>
          <a:p>
            <a:r>
              <a:rPr lang="en-US" sz="1400" dirty="0">
                <a:solidFill>
                  <a:srgbClr val="3C5790"/>
                </a:solidFill>
              </a:rPr>
              <a:t>JEP 411 - Deprecate the Security Manager for Removal</a:t>
            </a:r>
          </a:p>
          <a:p>
            <a:r>
              <a:rPr lang="en-US" sz="1400" dirty="0">
                <a:solidFill>
                  <a:srgbClr val="3C5790"/>
                </a:solidFill>
              </a:rPr>
              <a:t>JEP 412 - Foreign Function and Memory API (Incubator) </a:t>
            </a:r>
          </a:p>
          <a:p>
            <a:r>
              <a:rPr lang="en-US" sz="1400" dirty="0">
                <a:solidFill>
                  <a:srgbClr val="3C5790"/>
                </a:solidFill>
              </a:rPr>
              <a:t>JEP 414 - Vector API (Second Incubator) </a:t>
            </a:r>
          </a:p>
          <a:p>
            <a:r>
              <a:rPr lang="en-US" sz="1400" dirty="0">
                <a:solidFill>
                  <a:srgbClr val="3C5790"/>
                </a:solidFill>
              </a:rPr>
              <a:t>JEP 415 - Context-Specific Deserialization Filters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1447800"/>
          </a:xfrm>
        </p:spPr>
        <p:txBody>
          <a:bodyPr/>
          <a:lstStyle/>
          <a:p>
            <a:r>
              <a:rPr lang="en-US" sz="1500" b="1" dirty="0">
                <a:solidFill>
                  <a:srgbClr val="3C5790"/>
                </a:solidFill>
              </a:rPr>
              <a:t>Sealed classes </a:t>
            </a:r>
            <a:r>
              <a:rPr lang="en-US" sz="1500" dirty="0">
                <a:solidFill>
                  <a:srgbClr val="3C5790"/>
                </a:solidFill>
              </a:rPr>
              <a:t>allow you to restrict which classes or interfaces can extend or implement them. This feature enhances encapsulation and helps maintain code integrity by controlling who can inherit from a sealed class.</a:t>
            </a:r>
          </a:p>
          <a:p>
            <a:r>
              <a:rPr lang="en-US" sz="1500" dirty="0">
                <a:solidFill>
                  <a:srgbClr val="3C5790"/>
                </a:solidFill>
              </a:rPr>
              <a:t>Sealed classes are part of Project Amber, and this JEP officially introduces a new feature to the language, although it was available in preview mode in the JDK versions 15 and 16.</a:t>
            </a:r>
            <a:endParaRPr lang="fr-CA" sz="1500" dirty="0">
              <a:solidFill>
                <a:srgbClr val="3C5790"/>
              </a:solidFill>
            </a:endParaRPr>
          </a:p>
        </p:txBody>
      </p:sp>
      <p:pic>
        <p:nvPicPr>
          <p:cNvPr id="3" name="Picture 2">
            <a:extLst>
              <a:ext uri="{FF2B5EF4-FFF2-40B4-BE49-F238E27FC236}">
                <a16:creationId xmlns:a16="http://schemas.microsoft.com/office/drawing/2014/main" id="{2D495287-2CAA-46A0-96EC-8BF661C6684A}"/>
              </a:ext>
            </a:extLst>
          </p:cNvPr>
          <p:cNvPicPr>
            <a:picLocks noChangeAspect="1"/>
          </p:cNvPicPr>
          <p:nvPr/>
        </p:nvPicPr>
        <p:blipFill>
          <a:blip r:embed="rId3"/>
          <a:stretch>
            <a:fillRect/>
          </a:stretch>
        </p:blipFill>
        <p:spPr>
          <a:xfrm>
            <a:off x="1332228" y="4038600"/>
            <a:ext cx="6039693" cy="323895"/>
          </a:xfrm>
          <a:prstGeom prst="rect">
            <a:avLst/>
          </a:prstGeom>
        </p:spPr>
      </p:pic>
      <p:pic>
        <p:nvPicPr>
          <p:cNvPr id="5" name="Picture 4">
            <a:extLst>
              <a:ext uri="{FF2B5EF4-FFF2-40B4-BE49-F238E27FC236}">
                <a16:creationId xmlns:a16="http://schemas.microsoft.com/office/drawing/2014/main" id="{3CE9A9BD-0D90-6C1A-0637-81565FA84CA8}"/>
              </a:ext>
            </a:extLst>
          </p:cNvPr>
          <p:cNvPicPr>
            <a:picLocks noChangeAspect="1"/>
          </p:cNvPicPr>
          <p:nvPr/>
        </p:nvPicPr>
        <p:blipFill>
          <a:blip r:embed="rId4"/>
          <a:stretch>
            <a:fillRect/>
          </a:stretch>
        </p:blipFill>
        <p:spPr>
          <a:xfrm>
            <a:off x="1371600" y="4800600"/>
            <a:ext cx="4763165" cy="238158"/>
          </a:xfrm>
          <a:prstGeom prst="rect">
            <a:avLst/>
          </a:prstGeom>
        </p:spPr>
      </p:pic>
      <p:pic>
        <p:nvPicPr>
          <p:cNvPr id="7" name="Picture 6">
            <a:extLst>
              <a:ext uri="{FF2B5EF4-FFF2-40B4-BE49-F238E27FC236}">
                <a16:creationId xmlns:a16="http://schemas.microsoft.com/office/drawing/2014/main" id="{3C3FA03F-75A4-980C-5566-17F7F9CEF0F5}"/>
              </a:ext>
            </a:extLst>
          </p:cNvPr>
          <p:cNvPicPr>
            <a:picLocks noChangeAspect="1"/>
          </p:cNvPicPr>
          <p:nvPr/>
        </p:nvPicPr>
        <p:blipFill>
          <a:blip r:embed="rId5"/>
          <a:stretch>
            <a:fillRect/>
          </a:stretch>
        </p:blipFill>
        <p:spPr>
          <a:xfrm>
            <a:off x="1332228" y="5486400"/>
            <a:ext cx="4782217" cy="304843"/>
          </a:xfrm>
          <a:prstGeom prst="rect">
            <a:avLst/>
          </a:prstGeom>
        </p:spPr>
      </p:pic>
    </p:spTree>
    <p:extLst>
      <p:ext uri="{BB962C8B-B14F-4D97-AF65-F5344CB8AC3E}">
        <p14:creationId xmlns:p14="http://schemas.microsoft.com/office/powerpoint/2010/main" val="382193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3CDFB89-2168-8887-0669-2DF964DE750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834A2575-9221-96FF-59ED-F27290149ABA}"/>
              </a:ext>
            </a:extLst>
          </p:cNvPr>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a:extLst>
              <a:ext uri="{FF2B5EF4-FFF2-40B4-BE49-F238E27FC236}">
                <a16:creationId xmlns:a16="http://schemas.microsoft.com/office/drawing/2014/main" id="{D624BE2B-3F00-2B3E-21A5-981C947AC800}"/>
              </a:ext>
            </a:extLst>
          </p:cNvPr>
          <p:cNvSpPr>
            <a:spLocks noGrp="1"/>
          </p:cNvSpPr>
          <p:nvPr>
            <p:ph idx="1"/>
          </p:nvPr>
        </p:nvSpPr>
        <p:spPr>
          <a:xfrm>
            <a:off x="228600" y="2133600"/>
            <a:ext cx="8686800" cy="2057400"/>
          </a:xfrm>
        </p:spPr>
        <p:txBody>
          <a:bodyPr/>
          <a:lstStyle/>
          <a:p>
            <a:r>
              <a:rPr lang="en-US" sz="1500" dirty="0">
                <a:solidFill>
                  <a:srgbClr val="3C5790"/>
                </a:solidFill>
              </a:rPr>
              <a:t>Benefits of sealed classes:</a:t>
            </a:r>
          </a:p>
          <a:p>
            <a:pPr lvl="1"/>
            <a:r>
              <a:rPr lang="en-US" sz="1500" b="1" dirty="0">
                <a:solidFill>
                  <a:srgbClr val="3C5790"/>
                </a:solidFill>
              </a:rPr>
              <a:t>Compiler Enforcement</a:t>
            </a:r>
            <a:r>
              <a:rPr lang="en-US" sz="1500" dirty="0">
                <a:solidFill>
                  <a:srgbClr val="3C5790"/>
                </a:solidFill>
              </a:rPr>
              <a:t>: The Java compiler enforces the rules of sealed classes. If a class is declared to extend a sealed class but is not listed in its permitted subclasses, the compiler will reject it.</a:t>
            </a:r>
          </a:p>
          <a:p>
            <a:pPr lvl="1"/>
            <a:r>
              <a:rPr lang="en-US" sz="1500" b="1" dirty="0">
                <a:solidFill>
                  <a:srgbClr val="3C5790"/>
                </a:solidFill>
              </a:rPr>
              <a:t>Reflection API</a:t>
            </a:r>
            <a:r>
              <a:rPr lang="en-US" sz="1500" dirty="0">
                <a:solidFill>
                  <a:srgbClr val="3C5790"/>
                </a:solidFill>
              </a:rPr>
              <a:t>: Java’s reflection API has been updated to recognize sealed classes and their permitted subclasses.</a:t>
            </a:r>
          </a:p>
          <a:p>
            <a:pPr lvl="1"/>
            <a:r>
              <a:rPr lang="en-US" sz="1500" b="1" dirty="0">
                <a:solidFill>
                  <a:srgbClr val="3C5790"/>
                </a:solidFill>
              </a:rPr>
              <a:t>Pattern Matching</a:t>
            </a:r>
            <a:r>
              <a:rPr lang="en-US" sz="1500" dirty="0">
                <a:solidFill>
                  <a:srgbClr val="3C5790"/>
                </a:solidFill>
              </a:rPr>
              <a:t>: Sealed classes enhance pattern matching by ensuring that all possible subtypes are covered in a switch expression, thus avoiding the need for a default case.</a:t>
            </a:r>
            <a:endParaRPr lang="fr-CA" sz="1500" dirty="0">
              <a:solidFill>
                <a:srgbClr val="3C5790"/>
              </a:solidFill>
            </a:endParaRPr>
          </a:p>
        </p:txBody>
      </p:sp>
    </p:spTree>
    <p:extLst>
      <p:ext uri="{BB962C8B-B14F-4D97-AF65-F5344CB8AC3E}">
        <p14:creationId xmlns:p14="http://schemas.microsoft.com/office/powerpoint/2010/main" val="2194298323"/>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17391</TotalTime>
  <Words>1914</Words>
  <Application>Microsoft Office PowerPoint</Application>
  <PresentationFormat>On-screen Show (4:3)</PresentationFormat>
  <Paragraphs>123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143</vt:lpstr>
      <vt:lpstr>Java 17 New Features</vt:lpstr>
      <vt:lpstr>Contents</vt:lpstr>
      <vt:lpstr>What is Java?</vt:lpstr>
      <vt:lpstr>History</vt:lpstr>
      <vt:lpstr>History (cont.)</vt:lpstr>
      <vt:lpstr>Java Flavors</vt:lpstr>
      <vt:lpstr>New Features</vt:lpstr>
      <vt:lpstr>Core</vt:lpstr>
      <vt:lpstr>Core</vt:lpstr>
      <vt:lpstr>Core</vt:lpstr>
      <vt:lpstr>Core</vt:lpstr>
      <vt:lpstr>Core</vt:lpstr>
      <vt:lpstr>Core</vt:lpstr>
      <vt:lpstr>Core (cont.)</vt:lpstr>
      <vt:lpstr>Core (cont.)</vt:lpstr>
      <vt:lpstr>Core (cont.)</vt:lpstr>
      <vt:lpstr>Core (cont.)</vt:lpstr>
      <vt:lpstr>Core (cont.)</vt:lpstr>
      <vt:lpstr>Core (cont.)</vt:lpstr>
      <vt:lpstr>Core (cont.)</vt:lpstr>
      <vt:lpstr>Other Improvements  </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1001</cp:revision>
  <dcterms:created xsi:type="dcterms:W3CDTF">2012-04-12T06:19:17Z</dcterms:created>
  <dcterms:modified xsi:type="dcterms:W3CDTF">2024-11-09T09:18:43Z</dcterms:modified>
</cp:coreProperties>
</file>