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443" r:id="rId6"/>
    <p:sldId id="391" r:id="rId7"/>
    <p:sldId id="390" r:id="rId8"/>
    <p:sldId id="452" r:id="rId9"/>
    <p:sldId id="455" r:id="rId10"/>
    <p:sldId id="454" r:id="rId11"/>
    <p:sldId id="459" r:id="rId12"/>
    <p:sldId id="458" r:id="rId13"/>
    <p:sldId id="461" r:id="rId14"/>
    <p:sldId id="462" r:id="rId15"/>
    <p:sldId id="460" r:id="rId16"/>
    <p:sldId id="483" r:id="rId17"/>
    <p:sldId id="463" r:id="rId18"/>
    <p:sldId id="456" r:id="rId19"/>
    <p:sldId id="457" r:id="rId20"/>
    <p:sldId id="453" r:id="rId21"/>
    <p:sldId id="468" r:id="rId22"/>
    <p:sldId id="469" r:id="rId23"/>
    <p:sldId id="470" r:id="rId24"/>
    <p:sldId id="464" r:id="rId25"/>
    <p:sldId id="465" r:id="rId26"/>
    <p:sldId id="471" r:id="rId27"/>
    <p:sldId id="472" r:id="rId28"/>
    <p:sldId id="466" r:id="rId29"/>
    <p:sldId id="473" r:id="rId30"/>
    <p:sldId id="476" r:id="rId31"/>
    <p:sldId id="477" r:id="rId32"/>
    <p:sldId id="480" r:id="rId33"/>
    <p:sldId id="478" r:id="rId34"/>
    <p:sldId id="475" r:id="rId35"/>
    <p:sldId id="474" r:id="rId36"/>
    <p:sldId id="479" r:id="rId37"/>
    <p:sldId id="481" r:id="rId38"/>
    <p:sldId id="484" r:id="rId39"/>
    <p:sldId id="482" r:id="rId40"/>
    <p:sldId id="428" r:id="rId41"/>
    <p:sldId id="467" r:id="rId42"/>
    <p:sldId id="259" r:id="rId4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1768" autoAdjust="0"/>
  </p:normalViewPr>
  <p:slideViewPr>
    <p:cSldViewPr>
      <p:cViewPr varScale="1">
        <p:scale>
          <a:sx n="63" d="100"/>
          <a:sy n="63" d="100"/>
        </p:scale>
        <p:origin x="140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09/11/2024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09/11/2024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09/11/2024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09/11/2024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09/11/2024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09/11/2024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09/11/2024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09/11/2024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21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F3F2896A-DC23-DCA8-6D05-BF21BFA6CF40}"/>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57E00F77-6A97-05AE-3AFF-E92B81D54DC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997466C1-B9AE-50FF-0475-3E5BAF083899}"/>
              </a:ext>
            </a:extLst>
          </p:cNvPr>
          <p:cNvSpPr>
            <a:spLocks noGrp="1"/>
          </p:cNvSpPr>
          <p:nvPr>
            <p:ph idx="1"/>
          </p:nvPr>
        </p:nvSpPr>
        <p:spPr>
          <a:xfrm>
            <a:off x="228600" y="2133600"/>
            <a:ext cx="8686800" cy="533400"/>
          </a:xfrm>
        </p:spPr>
        <p:txBody>
          <a:bodyPr/>
          <a:lstStyle/>
          <a:p>
            <a:r>
              <a:rPr lang="en-US" sz="1500" dirty="0">
                <a:solidFill>
                  <a:srgbClr val="3C5790"/>
                </a:solidFill>
              </a:rPr>
              <a:t>Before Java 21:</a:t>
            </a:r>
            <a:endParaRPr lang="fr-CA" sz="1500" dirty="0">
              <a:solidFill>
                <a:srgbClr val="3C5790"/>
              </a:solidFill>
            </a:endParaRPr>
          </a:p>
        </p:txBody>
      </p:sp>
      <p:pic>
        <p:nvPicPr>
          <p:cNvPr id="4" name="Picture 3">
            <a:extLst>
              <a:ext uri="{FF2B5EF4-FFF2-40B4-BE49-F238E27FC236}">
                <a16:creationId xmlns:a16="http://schemas.microsoft.com/office/drawing/2014/main" id="{B099BC2D-B00E-82E0-9A86-627745EC7DF0}"/>
              </a:ext>
            </a:extLst>
          </p:cNvPr>
          <p:cNvPicPr>
            <a:picLocks noChangeAspect="1"/>
          </p:cNvPicPr>
          <p:nvPr/>
        </p:nvPicPr>
        <p:blipFill>
          <a:blip r:embed="rId3"/>
          <a:stretch>
            <a:fillRect/>
          </a:stretch>
        </p:blipFill>
        <p:spPr>
          <a:xfrm>
            <a:off x="1219200" y="2743200"/>
            <a:ext cx="6324995" cy="3048000"/>
          </a:xfrm>
          <a:prstGeom prst="rect">
            <a:avLst/>
          </a:prstGeom>
        </p:spPr>
      </p:pic>
    </p:spTree>
    <p:extLst>
      <p:ext uri="{BB962C8B-B14F-4D97-AF65-F5344CB8AC3E}">
        <p14:creationId xmlns:p14="http://schemas.microsoft.com/office/powerpoint/2010/main" val="244908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CF28D4D-FF59-858F-DB7F-C43FDEAA24A0}"/>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3B8185E-72FE-9CCB-3ACD-5FA085CB44F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A8924C08-3BDF-2FE1-A2BA-2DE8A8D04AEB}"/>
              </a:ext>
            </a:extLst>
          </p:cNvPr>
          <p:cNvSpPr>
            <a:spLocks noGrp="1"/>
          </p:cNvSpPr>
          <p:nvPr>
            <p:ph idx="1"/>
          </p:nvPr>
        </p:nvSpPr>
        <p:spPr>
          <a:xfrm>
            <a:off x="228600" y="2133600"/>
            <a:ext cx="8686800" cy="533400"/>
          </a:xfrm>
        </p:spPr>
        <p:txBody>
          <a:bodyPr/>
          <a:lstStyle/>
          <a:p>
            <a:r>
              <a:rPr lang="en-US" sz="1500" dirty="0">
                <a:solidFill>
                  <a:srgbClr val="3C5790"/>
                </a:solidFill>
              </a:rPr>
              <a:t>With Java 21, we can leverage patterns in case labels to write the same logic more concisely.</a:t>
            </a:r>
            <a:endParaRPr lang="fr-CA" sz="1500" dirty="0">
              <a:solidFill>
                <a:srgbClr val="3C5790"/>
              </a:solidFill>
            </a:endParaRPr>
          </a:p>
        </p:txBody>
      </p:sp>
      <p:pic>
        <p:nvPicPr>
          <p:cNvPr id="3" name="Picture 2">
            <a:extLst>
              <a:ext uri="{FF2B5EF4-FFF2-40B4-BE49-F238E27FC236}">
                <a16:creationId xmlns:a16="http://schemas.microsoft.com/office/drawing/2014/main" id="{1692DFB5-3037-944D-DFD8-04F58E067FE1}"/>
              </a:ext>
            </a:extLst>
          </p:cNvPr>
          <p:cNvPicPr>
            <a:picLocks noChangeAspect="1"/>
          </p:cNvPicPr>
          <p:nvPr/>
        </p:nvPicPr>
        <p:blipFill>
          <a:blip r:embed="rId3"/>
          <a:stretch>
            <a:fillRect/>
          </a:stretch>
        </p:blipFill>
        <p:spPr>
          <a:xfrm>
            <a:off x="842655" y="2971800"/>
            <a:ext cx="7458690" cy="2658065"/>
          </a:xfrm>
          <a:prstGeom prst="rect">
            <a:avLst/>
          </a:prstGeom>
        </p:spPr>
      </p:pic>
    </p:spTree>
    <p:extLst>
      <p:ext uri="{BB962C8B-B14F-4D97-AF65-F5344CB8AC3E}">
        <p14:creationId xmlns:p14="http://schemas.microsoft.com/office/powerpoint/2010/main" val="340050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13B4542-1021-4D22-1007-D5E391FCBBC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C97557F-31A2-8FF2-C948-094450AF9FE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58AB8334-B6EE-21B2-1A2D-3B3319D351E0}"/>
              </a:ext>
            </a:extLst>
          </p:cNvPr>
          <p:cNvSpPr>
            <a:spLocks noGrp="1"/>
          </p:cNvSpPr>
          <p:nvPr>
            <p:ph idx="1"/>
          </p:nvPr>
        </p:nvSpPr>
        <p:spPr>
          <a:xfrm>
            <a:off x="228600" y="2133600"/>
            <a:ext cx="8686800" cy="2743200"/>
          </a:xfrm>
        </p:spPr>
        <p:txBody>
          <a:bodyPr/>
          <a:lstStyle/>
          <a:p>
            <a:r>
              <a:rPr lang="en-US" sz="1500" dirty="0">
                <a:solidFill>
                  <a:srgbClr val="3C5790"/>
                </a:solidFill>
              </a:rPr>
              <a:t>Java 21 introduces </a:t>
            </a:r>
            <a:r>
              <a:rPr lang="en-US" sz="1500" b="1" dirty="0">
                <a:solidFill>
                  <a:srgbClr val="3C5790"/>
                </a:solidFill>
              </a:rPr>
              <a:t>string templates</a:t>
            </a:r>
            <a:r>
              <a:rPr lang="en-US" sz="1500" dirty="0">
                <a:solidFill>
                  <a:srgbClr val="3C5790"/>
                </a:solidFill>
              </a:rPr>
              <a:t>. It complement Java’s existing string literals and text blocks by coupling literal text with template expressions and template processors to produce the desired results.</a:t>
            </a:r>
          </a:p>
          <a:p>
            <a:r>
              <a:rPr lang="en-US" sz="1500" dirty="0">
                <a:solidFill>
                  <a:srgbClr val="3C5790"/>
                </a:solidFill>
              </a:rPr>
              <a:t> String templates goals:</a:t>
            </a:r>
          </a:p>
          <a:p>
            <a:pPr lvl="1"/>
            <a:r>
              <a:rPr lang="en-US" sz="1500" dirty="0">
                <a:solidFill>
                  <a:srgbClr val="3C5790"/>
                </a:solidFill>
              </a:rPr>
              <a:t>simplify the process of expressing Strings with values that can be compiled at run time</a:t>
            </a:r>
          </a:p>
          <a:p>
            <a:pPr lvl="1"/>
            <a:r>
              <a:rPr lang="en-US" sz="1500" dirty="0">
                <a:solidFill>
                  <a:srgbClr val="3C5790"/>
                </a:solidFill>
              </a:rPr>
              <a:t>enhanced readability of String compositions, overcome the verbosity associated with StringBuilder and </a:t>
            </a:r>
            <a:r>
              <a:rPr lang="en-US" sz="1500" dirty="0" err="1">
                <a:solidFill>
                  <a:srgbClr val="3C5790"/>
                </a:solidFill>
              </a:rPr>
              <a:t>StringBuffer</a:t>
            </a:r>
            <a:r>
              <a:rPr lang="en-US" sz="1500" dirty="0">
                <a:solidFill>
                  <a:srgbClr val="3C5790"/>
                </a:solidFill>
              </a:rPr>
              <a:t> classes</a:t>
            </a:r>
          </a:p>
          <a:p>
            <a:pPr lvl="1"/>
            <a:r>
              <a:rPr lang="en-US" sz="1500" dirty="0">
                <a:solidFill>
                  <a:srgbClr val="3C5790"/>
                </a:solidFill>
              </a:rPr>
              <a:t>overcome the security issues of the String interpolation techniques that other programming languages allow, trading off a small amount of inconvenience</a:t>
            </a:r>
          </a:p>
          <a:p>
            <a:pPr lvl="1"/>
            <a:r>
              <a:rPr lang="en-US" sz="1500" dirty="0">
                <a:solidFill>
                  <a:srgbClr val="3C5790"/>
                </a:solidFill>
              </a:rPr>
              <a:t>allow Java libraries to define custom formatting syntax of the resulting String literal</a:t>
            </a:r>
            <a:endParaRPr lang="fr-CA" sz="1500" dirty="0">
              <a:solidFill>
                <a:srgbClr val="3C5790"/>
              </a:solidFill>
            </a:endParaRPr>
          </a:p>
        </p:txBody>
      </p:sp>
      <p:pic>
        <p:nvPicPr>
          <p:cNvPr id="3" name="Picture 2">
            <a:extLst>
              <a:ext uri="{FF2B5EF4-FFF2-40B4-BE49-F238E27FC236}">
                <a16:creationId xmlns:a16="http://schemas.microsoft.com/office/drawing/2014/main" id="{25B74FDF-3266-91FF-417C-E3628F28B988}"/>
              </a:ext>
            </a:extLst>
          </p:cNvPr>
          <p:cNvPicPr>
            <a:picLocks noChangeAspect="1"/>
          </p:cNvPicPr>
          <p:nvPr/>
        </p:nvPicPr>
        <p:blipFill>
          <a:blip r:embed="rId3"/>
          <a:stretch>
            <a:fillRect/>
          </a:stretch>
        </p:blipFill>
        <p:spPr>
          <a:xfrm>
            <a:off x="1219200" y="4987840"/>
            <a:ext cx="5839640" cy="1209844"/>
          </a:xfrm>
          <a:prstGeom prst="rect">
            <a:avLst/>
          </a:prstGeom>
        </p:spPr>
      </p:pic>
    </p:spTree>
    <p:extLst>
      <p:ext uri="{BB962C8B-B14F-4D97-AF65-F5344CB8AC3E}">
        <p14:creationId xmlns:p14="http://schemas.microsoft.com/office/powerpoint/2010/main" val="236656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6F81DC2-E721-A76F-1C29-B3C3249D924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CDDC0BF-9138-8D61-0F28-1B8EA1C15B12}"/>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658E3E9-3259-05BC-F68D-84CA980A1CD6}"/>
              </a:ext>
            </a:extLst>
          </p:cNvPr>
          <p:cNvSpPr>
            <a:spLocks noGrp="1"/>
          </p:cNvSpPr>
          <p:nvPr>
            <p:ph idx="1"/>
          </p:nvPr>
        </p:nvSpPr>
        <p:spPr>
          <a:xfrm>
            <a:off x="228600" y="2133600"/>
            <a:ext cx="8686800" cy="2667000"/>
          </a:xfrm>
        </p:spPr>
        <p:txBody>
          <a:bodyPr/>
          <a:lstStyle/>
          <a:p>
            <a:r>
              <a:rPr lang="en-US" sz="1500" dirty="0">
                <a:solidFill>
                  <a:srgbClr val="3C5790"/>
                </a:solidFill>
              </a:rPr>
              <a:t>A template processor is responsible for evaluating the embedded expression (the template) and combining it with the String literal at runtime to produce the final String. This is a preview feature in Java 21; therefore, we’d have to enable preview mode.</a:t>
            </a:r>
          </a:p>
          <a:p>
            <a:r>
              <a:rPr lang="en-US" sz="1500" dirty="0">
                <a:solidFill>
                  <a:srgbClr val="3C5790"/>
                </a:solidFill>
              </a:rPr>
              <a:t>Java provides some out-of-the-box template processors.</a:t>
            </a:r>
          </a:p>
          <a:p>
            <a:r>
              <a:rPr lang="en-US" sz="1500" dirty="0">
                <a:solidFill>
                  <a:srgbClr val="3C5790"/>
                </a:solidFill>
              </a:rPr>
              <a:t>The </a:t>
            </a:r>
            <a:r>
              <a:rPr lang="en-US" sz="1500" b="1" dirty="0">
                <a:solidFill>
                  <a:srgbClr val="3C5790"/>
                </a:solidFill>
              </a:rPr>
              <a:t>STR</a:t>
            </a:r>
            <a:r>
              <a:rPr lang="en-US" sz="1500" dirty="0">
                <a:solidFill>
                  <a:srgbClr val="3C5790"/>
                </a:solidFill>
              </a:rPr>
              <a:t> Template Processor performs string interpolation by iteratively replacing each embedded expression of the provided template with the stringified value of that expression. </a:t>
            </a:r>
          </a:p>
          <a:p>
            <a:r>
              <a:rPr lang="en-US" sz="1500" dirty="0">
                <a:solidFill>
                  <a:srgbClr val="3C5790"/>
                </a:solidFill>
              </a:rPr>
              <a:t>Another Java-provided processor is the </a:t>
            </a:r>
            <a:r>
              <a:rPr lang="en-US" sz="1500" b="1" dirty="0">
                <a:solidFill>
                  <a:srgbClr val="3C5790"/>
                </a:solidFill>
              </a:rPr>
              <a:t>FMT</a:t>
            </a:r>
            <a:r>
              <a:rPr lang="en-US" sz="1500" dirty="0">
                <a:solidFill>
                  <a:srgbClr val="3C5790"/>
                </a:solidFill>
              </a:rPr>
              <a:t> Template Processor. It adds the support of understanding the formatters that are provided to the processor, which format the data according to the formatting style provided.</a:t>
            </a:r>
            <a:endParaRPr lang="fr-CA" sz="1500" dirty="0">
              <a:solidFill>
                <a:srgbClr val="3C5790"/>
              </a:solidFill>
            </a:endParaRPr>
          </a:p>
        </p:txBody>
      </p:sp>
    </p:spTree>
    <p:extLst>
      <p:ext uri="{BB962C8B-B14F-4D97-AF65-F5344CB8AC3E}">
        <p14:creationId xmlns:p14="http://schemas.microsoft.com/office/powerpoint/2010/main" val="33265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FB6B389D-6D5A-5A10-1D2A-824F22874AB6}"/>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F2E5DDD-BF35-81C2-858E-3BF9980D972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A7FBD702-8DC5-777D-3E7D-9A632203BA7B}"/>
              </a:ext>
            </a:extLst>
          </p:cNvPr>
          <p:cNvSpPr>
            <a:spLocks noGrp="1"/>
          </p:cNvSpPr>
          <p:nvPr>
            <p:ph idx="1"/>
          </p:nvPr>
        </p:nvSpPr>
        <p:spPr>
          <a:xfrm>
            <a:off x="228600" y="2133600"/>
            <a:ext cx="8686800" cy="1447800"/>
          </a:xfrm>
        </p:spPr>
        <p:txBody>
          <a:bodyPr/>
          <a:lstStyle/>
          <a:p>
            <a:r>
              <a:rPr lang="en-US" sz="1500" dirty="0">
                <a:solidFill>
                  <a:srgbClr val="3C5790"/>
                </a:solidFill>
              </a:rPr>
              <a:t>Java 21 supports 3 template processors:</a:t>
            </a:r>
          </a:p>
          <a:p>
            <a:r>
              <a:rPr lang="en-US" sz="1500" b="1" dirty="0">
                <a:solidFill>
                  <a:srgbClr val="3C5790"/>
                </a:solidFill>
              </a:rPr>
              <a:t>STR</a:t>
            </a:r>
            <a:r>
              <a:rPr lang="en-US" sz="1500" dirty="0">
                <a:solidFill>
                  <a:srgbClr val="3C5790"/>
                </a:solidFill>
              </a:rPr>
              <a:t>: performs the standard interpolation.</a:t>
            </a:r>
          </a:p>
          <a:p>
            <a:r>
              <a:rPr lang="en-US" sz="1500" b="1" dirty="0">
                <a:solidFill>
                  <a:srgbClr val="3C5790"/>
                </a:solidFill>
              </a:rPr>
              <a:t>FMT</a:t>
            </a:r>
            <a:r>
              <a:rPr lang="en-US" sz="1500" dirty="0">
                <a:solidFill>
                  <a:srgbClr val="3C5790"/>
                </a:solidFill>
              </a:rPr>
              <a:t>: performs interpolation, as well as interprets the format specifiers which appear to the left of embedded expressions</a:t>
            </a:r>
          </a:p>
          <a:p>
            <a:r>
              <a:rPr lang="en-US" sz="1500" b="1" dirty="0">
                <a:solidFill>
                  <a:srgbClr val="3C5790"/>
                </a:solidFill>
              </a:rPr>
              <a:t>RAW</a:t>
            </a:r>
            <a:r>
              <a:rPr lang="en-US" sz="1500" dirty="0">
                <a:solidFill>
                  <a:srgbClr val="3C5790"/>
                </a:solidFill>
              </a:rPr>
              <a:t>: is a standard template processor that produces an unprocessed </a:t>
            </a:r>
            <a:r>
              <a:rPr lang="en-US" sz="1500" dirty="0" err="1">
                <a:solidFill>
                  <a:srgbClr val="3C5790"/>
                </a:solidFill>
              </a:rPr>
              <a:t>StringTemplate</a:t>
            </a:r>
            <a:r>
              <a:rPr lang="en-US" sz="1500" dirty="0">
                <a:solidFill>
                  <a:srgbClr val="3C5790"/>
                </a:solidFill>
              </a:rPr>
              <a:t> object.</a:t>
            </a:r>
            <a:endParaRPr lang="fr-CA" sz="1500" dirty="0">
              <a:solidFill>
                <a:srgbClr val="3C5790"/>
              </a:solidFill>
            </a:endParaRPr>
          </a:p>
        </p:txBody>
      </p:sp>
      <p:pic>
        <p:nvPicPr>
          <p:cNvPr id="3" name="Picture 2">
            <a:extLst>
              <a:ext uri="{FF2B5EF4-FFF2-40B4-BE49-F238E27FC236}">
                <a16:creationId xmlns:a16="http://schemas.microsoft.com/office/drawing/2014/main" id="{D7F84B23-5867-EBC7-EEF7-1272CE5AD371}"/>
              </a:ext>
            </a:extLst>
          </p:cNvPr>
          <p:cNvPicPr>
            <a:picLocks noChangeAspect="1"/>
          </p:cNvPicPr>
          <p:nvPr/>
        </p:nvPicPr>
        <p:blipFill>
          <a:blip r:embed="rId3"/>
          <a:stretch>
            <a:fillRect/>
          </a:stretch>
        </p:blipFill>
        <p:spPr>
          <a:xfrm>
            <a:off x="2057400" y="3678851"/>
            <a:ext cx="4629934" cy="2589625"/>
          </a:xfrm>
          <a:prstGeom prst="rect">
            <a:avLst/>
          </a:prstGeom>
        </p:spPr>
      </p:pic>
    </p:spTree>
    <p:extLst>
      <p:ext uri="{BB962C8B-B14F-4D97-AF65-F5344CB8AC3E}">
        <p14:creationId xmlns:p14="http://schemas.microsoft.com/office/powerpoint/2010/main" val="342390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A3E05DA-D99C-0F2A-E435-F71C992EAA3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F69FBB7-909D-23B7-8821-6B3AEBA0C1BA}"/>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CEEE738-2CBB-7175-6D17-DCFFAFA03B2E}"/>
              </a:ext>
            </a:extLst>
          </p:cNvPr>
          <p:cNvSpPr>
            <a:spLocks noGrp="1"/>
          </p:cNvSpPr>
          <p:nvPr>
            <p:ph idx="1"/>
          </p:nvPr>
        </p:nvSpPr>
        <p:spPr>
          <a:xfrm>
            <a:off x="228600" y="2133600"/>
            <a:ext cx="8686800" cy="2971800"/>
          </a:xfrm>
        </p:spPr>
        <p:txBody>
          <a:bodyPr/>
          <a:lstStyle/>
          <a:p>
            <a:r>
              <a:rPr lang="en-US" sz="1500" dirty="0">
                <a:solidFill>
                  <a:srgbClr val="3C5790"/>
                </a:solidFill>
              </a:rPr>
              <a:t>The "</a:t>
            </a:r>
            <a:r>
              <a:rPr lang="en-US" sz="1500" b="1" dirty="0">
                <a:solidFill>
                  <a:srgbClr val="3C5790"/>
                </a:solidFill>
              </a:rPr>
              <a:t>Virtual Threads</a:t>
            </a:r>
            <a:r>
              <a:rPr lang="en-US" sz="1500" dirty="0">
                <a:solidFill>
                  <a:srgbClr val="3C5790"/>
                </a:solidFill>
              </a:rPr>
              <a:t>" (</a:t>
            </a:r>
            <a:r>
              <a:rPr lang="en-US" sz="1500" b="1" dirty="0">
                <a:solidFill>
                  <a:srgbClr val="3C5790"/>
                </a:solidFill>
              </a:rPr>
              <a:t>JEP 444</a:t>
            </a:r>
            <a:r>
              <a:rPr lang="en-US" sz="1500" dirty="0">
                <a:solidFill>
                  <a:srgbClr val="3C5790"/>
                </a:solidFill>
              </a:rPr>
              <a:t>) feature was initially introduced to the Java language as a preview feature in Java 19 and further refined in Java 20. Java 21 introduced some new changes.</a:t>
            </a:r>
          </a:p>
          <a:p>
            <a:r>
              <a:rPr lang="en-US" sz="1500" dirty="0">
                <a:solidFill>
                  <a:srgbClr val="3C5790"/>
                </a:solidFill>
              </a:rPr>
              <a:t>Virtual threads are lightweight threads with the purpose of reducing the effort of developing high-concurrent applications.</a:t>
            </a:r>
          </a:p>
          <a:p>
            <a:r>
              <a:rPr lang="en-US" sz="1500" dirty="0">
                <a:solidFill>
                  <a:srgbClr val="3C5790"/>
                </a:solidFill>
              </a:rPr>
              <a:t>Traditional threads, also called platform threads, are thin wrappers around OS threads. One of the major issues with platform threads is that they run the code on the OS thread and capture the OS thread throughout its lifetime. There is a limit to the number of OS threads, and this creates a scalability bottleneck.</a:t>
            </a:r>
          </a:p>
          <a:p>
            <a:r>
              <a:rPr lang="en-US" sz="1500" dirty="0">
                <a:solidFill>
                  <a:srgbClr val="3C5790"/>
                </a:solidFill>
              </a:rPr>
              <a:t>Like platform threads, a virtual thread is also an instance of </a:t>
            </a:r>
            <a:r>
              <a:rPr lang="en-US" sz="1500" dirty="0" err="1">
                <a:solidFill>
                  <a:srgbClr val="3C5790"/>
                </a:solidFill>
              </a:rPr>
              <a:t>java.lang.Thread</a:t>
            </a:r>
            <a:r>
              <a:rPr lang="en-US" sz="1500" dirty="0">
                <a:solidFill>
                  <a:srgbClr val="3C5790"/>
                </a:solidFill>
              </a:rPr>
              <a:t> class, but it isn’t tied to a specific OS thread. It runs the code on a specific OS thread but does not capture the thread for an entire lifetime. Therefore, many virtual threads can share OS threads to run their code.</a:t>
            </a:r>
            <a:endParaRPr lang="fr-CA" sz="1500" dirty="0">
              <a:solidFill>
                <a:srgbClr val="3C5790"/>
              </a:solidFill>
            </a:endParaRPr>
          </a:p>
        </p:txBody>
      </p:sp>
    </p:spTree>
    <p:extLst>
      <p:ext uri="{BB962C8B-B14F-4D97-AF65-F5344CB8AC3E}">
        <p14:creationId xmlns:p14="http://schemas.microsoft.com/office/powerpoint/2010/main" val="136324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CA5C628-4C5B-9C24-B11B-4C33C8738DA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8F32532-DEB7-6AF5-CFFA-1BD83CB4F75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053E7779-23BE-74BB-53B6-7909AFF33EBE}"/>
              </a:ext>
            </a:extLst>
          </p:cNvPr>
          <p:cNvPicPr>
            <a:picLocks noChangeAspect="1"/>
          </p:cNvPicPr>
          <p:nvPr/>
        </p:nvPicPr>
        <p:blipFill>
          <a:blip r:embed="rId3"/>
          <a:stretch>
            <a:fillRect/>
          </a:stretch>
        </p:blipFill>
        <p:spPr>
          <a:xfrm>
            <a:off x="1219200" y="2057400"/>
            <a:ext cx="6172200" cy="4635217"/>
          </a:xfrm>
          <a:prstGeom prst="rect">
            <a:avLst/>
          </a:prstGeom>
        </p:spPr>
      </p:pic>
    </p:spTree>
    <p:extLst>
      <p:ext uri="{BB962C8B-B14F-4D97-AF65-F5344CB8AC3E}">
        <p14:creationId xmlns:p14="http://schemas.microsoft.com/office/powerpoint/2010/main" val="3079368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4FCC92A-A2F7-7CF1-7680-E9805A3012B0}"/>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2B654D3-5020-E35E-0EFD-C56C4449DD28}"/>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027F6033-CA55-8DF8-0E65-A4617815FADD}"/>
              </a:ext>
            </a:extLst>
          </p:cNvPr>
          <p:cNvSpPr>
            <a:spLocks noGrp="1"/>
          </p:cNvSpPr>
          <p:nvPr>
            <p:ph idx="1"/>
          </p:nvPr>
        </p:nvSpPr>
        <p:spPr>
          <a:xfrm>
            <a:off x="228600" y="1981200"/>
            <a:ext cx="8686800" cy="4114800"/>
          </a:xfrm>
        </p:spPr>
        <p:txBody>
          <a:bodyPr/>
          <a:lstStyle/>
          <a:p>
            <a:r>
              <a:rPr lang="en-US" sz="1500" dirty="0">
                <a:solidFill>
                  <a:srgbClr val="3C5790"/>
                </a:solidFill>
              </a:rPr>
              <a:t>Benefits:</a:t>
            </a:r>
          </a:p>
          <a:p>
            <a:pPr lvl="1"/>
            <a:r>
              <a:rPr lang="en-US" sz="1500" b="1" dirty="0">
                <a:solidFill>
                  <a:srgbClr val="3C5790"/>
                </a:solidFill>
              </a:rPr>
              <a:t>Lightweight</a:t>
            </a:r>
            <a:r>
              <a:rPr lang="en-US" sz="1500" dirty="0">
                <a:solidFill>
                  <a:srgbClr val="3C5790"/>
                </a:solidFill>
              </a:rPr>
              <a:t>: minimal memory overhead, allowing for the creation of large numbers of threads without exhausting system resources.</a:t>
            </a:r>
          </a:p>
          <a:p>
            <a:pPr lvl="1"/>
            <a:r>
              <a:rPr lang="en-US" sz="1500" b="1" dirty="0">
                <a:solidFill>
                  <a:srgbClr val="3C5790"/>
                </a:solidFill>
              </a:rPr>
              <a:t>Structured</a:t>
            </a:r>
            <a:r>
              <a:rPr lang="en-US" sz="1500" dirty="0">
                <a:solidFill>
                  <a:srgbClr val="3C5790"/>
                </a:solidFill>
              </a:rPr>
              <a:t> </a:t>
            </a:r>
            <a:r>
              <a:rPr lang="en-US" sz="1500" b="1" dirty="0">
                <a:solidFill>
                  <a:srgbClr val="3C5790"/>
                </a:solidFill>
              </a:rPr>
              <a:t>Concurrency</a:t>
            </a:r>
            <a:r>
              <a:rPr lang="en-US" sz="1500" dirty="0">
                <a:solidFill>
                  <a:srgbClr val="3C5790"/>
                </a:solidFill>
              </a:rPr>
              <a:t>: promote structured concurrency, which helps developers write more reliable and maintainable concurrent code. By enforcing clear boundaries and lifecycles for concurrent tasks, structured concurrency simplifies error handling and resource management.</a:t>
            </a:r>
          </a:p>
          <a:p>
            <a:pPr lvl="1"/>
            <a:r>
              <a:rPr lang="en-US" sz="1500" b="1" dirty="0">
                <a:solidFill>
                  <a:srgbClr val="3C5790"/>
                </a:solidFill>
              </a:rPr>
              <a:t>Improved</a:t>
            </a:r>
            <a:r>
              <a:rPr lang="en-US" sz="1500" dirty="0">
                <a:solidFill>
                  <a:srgbClr val="3C5790"/>
                </a:solidFill>
              </a:rPr>
              <a:t> </a:t>
            </a:r>
            <a:r>
              <a:rPr lang="en-US" sz="1500" b="1" dirty="0">
                <a:solidFill>
                  <a:srgbClr val="3C5790"/>
                </a:solidFill>
              </a:rPr>
              <a:t>Scalability</a:t>
            </a:r>
            <a:r>
              <a:rPr lang="en-US" sz="1500" dirty="0">
                <a:solidFill>
                  <a:srgbClr val="3C5790"/>
                </a:solidFill>
              </a:rPr>
              <a:t>: developers can achieve higher scalability and throughput compared to traditional threads. The JVM’s scheduler efficiently manages virtual threads, ensuring optimal utilization of system resources.</a:t>
            </a:r>
          </a:p>
          <a:p>
            <a:pPr lvl="1"/>
            <a:r>
              <a:rPr lang="en-US" sz="1500" b="1" dirty="0">
                <a:solidFill>
                  <a:srgbClr val="3C5790"/>
                </a:solidFill>
              </a:rPr>
              <a:t>Integration</a:t>
            </a:r>
            <a:r>
              <a:rPr lang="en-US" sz="1500" dirty="0">
                <a:solidFill>
                  <a:srgbClr val="3C5790"/>
                </a:solidFill>
              </a:rPr>
              <a:t> </a:t>
            </a:r>
            <a:r>
              <a:rPr lang="en-US" sz="1500" b="1" dirty="0">
                <a:solidFill>
                  <a:srgbClr val="3C5790"/>
                </a:solidFill>
              </a:rPr>
              <a:t>with</a:t>
            </a:r>
            <a:r>
              <a:rPr lang="en-US" sz="1500" dirty="0">
                <a:solidFill>
                  <a:srgbClr val="3C5790"/>
                </a:solidFill>
              </a:rPr>
              <a:t> </a:t>
            </a:r>
            <a:r>
              <a:rPr lang="en-US" sz="1500" b="1" dirty="0" err="1">
                <a:solidFill>
                  <a:srgbClr val="3C5790"/>
                </a:solidFill>
              </a:rPr>
              <a:t>CompletableFuture</a:t>
            </a:r>
            <a:r>
              <a:rPr lang="en-US" sz="1500" dirty="0">
                <a:solidFill>
                  <a:srgbClr val="3C5790"/>
                </a:solidFill>
              </a:rPr>
              <a:t>: seamless integration between Virtual Threads and </a:t>
            </a:r>
            <a:r>
              <a:rPr lang="en-US" sz="1500" dirty="0" err="1">
                <a:solidFill>
                  <a:srgbClr val="3C5790"/>
                </a:solidFill>
              </a:rPr>
              <a:t>CompletableFuture</a:t>
            </a:r>
            <a:r>
              <a:rPr lang="en-US" sz="1500" dirty="0">
                <a:solidFill>
                  <a:srgbClr val="3C5790"/>
                </a:solidFill>
              </a:rPr>
              <a:t>, simplifying asynchronous programming.</a:t>
            </a:r>
          </a:p>
          <a:p>
            <a:pPr marL="0" indent="0">
              <a:buNone/>
            </a:pPr>
            <a:endParaRPr lang="fr-CA" sz="1500" dirty="0">
              <a:solidFill>
                <a:srgbClr val="3C5790"/>
              </a:solidFill>
            </a:endParaRPr>
          </a:p>
        </p:txBody>
      </p:sp>
    </p:spTree>
    <p:extLst>
      <p:ext uri="{BB962C8B-B14F-4D97-AF65-F5344CB8AC3E}">
        <p14:creationId xmlns:p14="http://schemas.microsoft.com/office/powerpoint/2010/main" val="211385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AB05C525-0DEF-CD7C-9460-F1F76D89BB1A}"/>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187B4F4B-2FB3-2194-E9ED-10E06990479B}"/>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8146355-029B-E894-C431-14F05373D79F}"/>
              </a:ext>
            </a:extLst>
          </p:cNvPr>
          <p:cNvSpPr>
            <a:spLocks noGrp="1"/>
          </p:cNvSpPr>
          <p:nvPr>
            <p:ph idx="1"/>
          </p:nvPr>
        </p:nvSpPr>
        <p:spPr>
          <a:xfrm>
            <a:off x="228600" y="1981200"/>
            <a:ext cx="8686800" cy="1143000"/>
          </a:xfrm>
        </p:spPr>
        <p:txBody>
          <a:bodyPr/>
          <a:lstStyle/>
          <a:p>
            <a:r>
              <a:rPr lang="en-US" sz="1500" dirty="0">
                <a:solidFill>
                  <a:srgbClr val="3C5790"/>
                </a:solidFill>
              </a:rPr>
              <a:t>Java 21 introduced two notable changes to the virtual threads:</a:t>
            </a:r>
          </a:p>
          <a:p>
            <a:pPr lvl="1"/>
            <a:r>
              <a:rPr lang="en-US" sz="1500" dirty="0">
                <a:solidFill>
                  <a:srgbClr val="3C5790"/>
                </a:solidFill>
              </a:rPr>
              <a:t>Virtual threads now always support thread-local variables.</a:t>
            </a:r>
          </a:p>
          <a:p>
            <a:pPr lvl="1"/>
            <a:r>
              <a:rPr lang="en-US" sz="1500" dirty="0">
                <a:solidFill>
                  <a:srgbClr val="3C5790"/>
                </a:solidFill>
              </a:rPr>
              <a:t>Virtual threads are created through the </a:t>
            </a:r>
            <a:r>
              <a:rPr lang="en-US" sz="1500" dirty="0" err="1">
                <a:solidFill>
                  <a:srgbClr val="3C5790"/>
                </a:solidFill>
              </a:rPr>
              <a:t>Thread.Builder</a:t>
            </a:r>
            <a:r>
              <a:rPr lang="en-US" sz="1500" dirty="0">
                <a:solidFill>
                  <a:srgbClr val="3C5790"/>
                </a:solidFill>
              </a:rPr>
              <a:t> APIs are also monitored through their lifetime and observable in the new thread dump.</a:t>
            </a:r>
          </a:p>
        </p:txBody>
      </p:sp>
      <p:pic>
        <p:nvPicPr>
          <p:cNvPr id="3" name="Picture 2">
            <a:extLst>
              <a:ext uri="{FF2B5EF4-FFF2-40B4-BE49-F238E27FC236}">
                <a16:creationId xmlns:a16="http://schemas.microsoft.com/office/drawing/2014/main" id="{77FB5A0A-61BF-7775-6DB4-22055CE9D56A}"/>
              </a:ext>
            </a:extLst>
          </p:cNvPr>
          <p:cNvPicPr>
            <a:picLocks noChangeAspect="1"/>
          </p:cNvPicPr>
          <p:nvPr/>
        </p:nvPicPr>
        <p:blipFill>
          <a:blip r:embed="rId3"/>
          <a:stretch>
            <a:fillRect/>
          </a:stretch>
        </p:blipFill>
        <p:spPr>
          <a:xfrm>
            <a:off x="1600200" y="3088640"/>
            <a:ext cx="5817681" cy="3420133"/>
          </a:xfrm>
          <a:prstGeom prst="rect">
            <a:avLst/>
          </a:prstGeom>
        </p:spPr>
      </p:pic>
    </p:spTree>
    <p:extLst>
      <p:ext uri="{BB962C8B-B14F-4D97-AF65-F5344CB8AC3E}">
        <p14:creationId xmlns:p14="http://schemas.microsoft.com/office/powerpoint/2010/main" val="64454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CC91225-2702-DEB3-30D7-5DC4DC313FA9}"/>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825B0A1-FB42-3298-D6C8-6429657E742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6A91C50D-074C-66F9-BD4E-41109D093109}"/>
              </a:ext>
            </a:extLst>
          </p:cNvPr>
          <p:cNvSpPr>
            <a:spLocks noGrp="1"/>
          </p:cNvSpPr>
          <p:nvPr>
            <p:ph idx="1"/>
          </p:nvPr>
        </p:nvSpPr>
        <p:spPr>
          <a:xfrm>
            <a:off x="228600" y="2133600"/>
            <a:ext cx="8686800" cy="457200"/>
          </a:xfrm>
        </p:spPr>
        <p:txBody>
          <a:bodyPr/>
          <a:lstStyle/>
          <a:p>
            <a:r>
              <a:rPr lang="en-US" sz="1500" dirty="0">
                <a:solidFill>
                  <a:srgbClr val="3C5790"/>
                </a:solidFill>
              </a:rPr>
              <a:t>Using virtual thread pool example:</a:t>
            </a:r>
            <a:endParaRPr lang="fr-CA" sz="1500" dirty="0">
              <a:solidFill>
                <a:srgbClr val="3C5790"/>
              </a:solidFill>
            </a:endParaRPr>
          </a:p>
        </p:txBody>
      </p:sp>
      <p:pic>
        <p:nvPicPr>
          <p:cNvPr id="3" name="Picture 2">
            <a:extLst>
              <a:ext uri="{FF2B5EF4-FFF2-40B4-BE49-F238E27FC236}">
                <a16:creationId xmlns:a16="http://schemas.microsoft.com/office/drawing/2014/main" id="{31E6B750-9724-4688-C8FD-0ED7E1256305}"/>
              </a:ext>
            </a:extLst>
          </p:cNvPr>
          <p:cNvPicPr>
            <a:picLocks noChangeAspect="1"/>
          </p:cNvPicPr>
          <p:nvPr/>
        </p:nvPicPr>
        <p:blipFill>
          <a:blip r:embed="rId3"/>
          <a:stretch>
            <a:fillRect/>
          </a:stretch>
        </p:blipFill>
        <p:spPr>
          <a:xfrm>
            <a:off x="1447800" y="2667000"/>
            <a:ext cx="5763226" cy="3651315"/>
          </a:xfrm>
          <a:prstGeom prst="rect">
            <a:avLst/>
          </a:prstGeom>
        </p:spPr>
      </p:pic>
    </p:spTree>
    <p:extLst>
      <p:ext uri="{BB962C8B-B14F-4D97-AF65-F5344CB8AC3E}">
        <p14:creationId xmlns:p14="http://schemas.microsoft.com/office/powerpoint/2010/main" val="303251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36024FE-0B70-ACEA-24EE-8ACFC853AA70}"/>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499E717-7FAC-996E-BD02-2DA401E55DFE}"/>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051E3DE-8A33-30FF-4E05-626E4BCF0AD6}"/>
              </a:ext>
            </a:extLst>
          </p:cNvPr>
          <p:cNvSpPr>
            <a:spLocks noGrp="1"/>
          </p:cNvSpPr>
          <p:nvPr>
            <p:ph idx="1"/>
          </p:nvPr>
        </p:nvSpPr>
        <p:spPr>
          <a:xfrm>
            <a:off x="228600" y="1981200"/>
            <a:ext cx="8686800" cy="1600200"/>
          </a:xfrm>
        </p:spPr>
        <p:txBody>
          <a:bodyPr/>
          <a:lstStyle/>
          <a:p>
            <a:r>
              <a:rPr lang="en-US" sz="1500" dirty="0">
                <a:solidFill>
                  <a:srgbClr val="3C5790"/>
                </a:solidFill>
              </a:rPr>
              <a:t>Java 21 introduced three new interfaces to represent </a:t>
            </a:r>
            <a:r>
              <a:rPr lang="en-US" sz="1500" b="1" dirty="0">
                <a:solidFill>
                  <a:srgbClr val="3C5790"/>
                </a:solidFill>
              </a:rPr>
              <a:t>sequenced collections</a:t>
            </a:r>
            <a:r>
              <a:rPr lang="en-US" sz="1500" dirty="0">
                <a:solidFill>
                  <a:srgbClr val="3C5790"/>
                </a:solidFill>
              </a:rPr>
              <a:t> (</a:t>
            </a:r>
            <a:r>
              <a:rPr lang="en-US" sz="1500" b="1" dirty="0">
                <a:solidFill>
                  <a:srgbClr val="3C5790"/>
                </a:solidFill>
              </a:rPr>
              <a:t>JEP 431</a:t>
            </a:r>
            <a:r>
              <a:rPr lang="en-US" sz="1500" dirty="0">
                <a:solidFill>
                  <a:srgbClr val="3C5790"/>
                </a:solidFill>
              </a:rPr>
              <a:t>), sequenced sets, and sequenced maps.</a:t>
            </a:r>
          </a:p>
          <a:p>
            <a:r>
              <a:rPr lang="en-US" sz="1500" dirty="0">
                <a:solidFill>
                  <a:srgbClr val="3C5790"/>
                </a:solidFill>
              </a:rPr>
              <a:t>A sequenced collection is a collection whose elements have a defined encounter order. It has first and last elements, and the elements between them have successors and predecessors. A sequenced set is a set that is a sequenced collection with no duplicate elements. A sequenced map is a map whose entries have a defined encountered order.</a:t>
            </a:r>
            <a:endParaRPr lang="fr-CA" sz="1500" dirty="0">
              <a:solidFill>
                <a:srgbClr val="3C5790"/>
              </a:solidFill>
            </a:endParaRPr>
          </a:p>
        </p:txBody>
      </p:sp>
      <p:pic>
        <p:nvPicPr>
          <p:cNvPr id="3" name="Picture 2">
            <a:extLst>
              <a:ext uri="{FF2B5EF4-FFF2-40B4-BE49-F238E27FC236}">
                <a16:creationId xmlns:a16="http://schemas.microsoft.com/office/drawing/2014/main" id="{7298188E-D9CF-CA81-9D21-C611D75436FE}"/>
              </a:ext>
            </a:extLst>
          </p:cNvPr>
          <p:cNvPicPr>
            <a:picLocks noChangeAspect="1"/>
          </p:cNvPicPr>
          <p:nvPr/>
        </p:nvPicPr>
        <p:blipFill>
          <a:blip r:embed="rId3"/>
          <a:stretch>
            <a:fillRect/>
          </a:stretch>
        </p:blipFill>
        <p:spPr>
          <a:xfrm>
            <a:off x="1371600" y="3581400"/>
            <a:ext cx="6400800" cy="3003245"/>
          </a:xfrm>
          <a:prstGeom prst="rect">
            <a:avLst/>
          </a:prstGeom>
        </p:spPr>
      </p:pic>
    </p:spTree>
    <p:extLst>
      <p:ext uri="{BB962C8B-B14F-4D97-AF65-F5344CB8AC3E}">
        <p14:creationId xmlns:p14="http://schemas.microsoft.com/office/powerpoint/2010/main" val="151085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DBB4CB9-4688-A1E9-FF0D-BEE086B98E54}"/>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EA66B63-0F32-50D6-7417-748D4D717A62}"/>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29DB60B1-9A82-9041-069A-17E8805A4E59}"/>
              </a:ext>
            </a:extLst>
          </p:cNvPr>
          <p:cNvSpPr>
            <a:spLocks noGrp="1"/>
          </p:cNvSpPr>
          <p:nvPr>
            <p:ph idx="1"/>
          </p:nvPr>
        </p:nvSpPr>
        <p:spPr>
          <a:xfrm>
            <a:off x="228600" y="1981200"/>
            <a:ext cx="8686800" cy="685800"/>
          </a:xfrm>
        </p:spPr>
        <p:txBody>
          <a:bodyPr/>
          <a:lstStyle/>
          <a:p>
            <a:r>
              <a:rPr lang="en-US" sz="1500" dirty="0">
                <a:solidFill>
                  <a:srgbClr val="3C5790"/>
                </a:solidFill>
              </a:rPr>
              <a:t>The interface </a:t>
            </a:r>
            <a:r>
              <a:rPr lang="en-US" sz="1500" b="1" dirty="0" err="1">
                <a:solidFill>
                  <a:srgbClr val="3C5790"/>
                </a:solidFill>
              </a:rPr>
              <a:t>SequencedCollection</a:t>
            </a:r>
            <a:r>
              <a:rPr lang="en-US" sz="1500" dirty="0">
                <a:solidFill>
                  <a:srgbClr val="3C5790"/>
                </a:solidFill>
              </a:rPr>
              <a:t> introduced new methods</a:t>
            </a:r>
            <a:endParaRPr lang="fr-CA" sz="1500" dirty="0">
              <a:solidFill>
                <a:srgbClr val="3C5790"/>
              </a:solidFill>
            </a:endParaRPr>
          </a:p>
        </p:txBody>
      </p:sp>
      <p:pic>
        <p:nvPicPr>
          <p:cNvPr id="4" name="Picture 3">
            <a:extLst>
              <a:ext uri="{FF2B5EF4-FFF2-40B4-BE49-F238E27FC236}">
                <a16:creationId xmlns:a16="http://schemas.microsoft.com/office/drawing/2014/main" id="{9BEF88A7-0255-6FED-B5DF-FD5C7751660A}"/>
              </a:ext>
            </a:extLst>
          </p:cNvPr>
          <p:cNvPicPr>
            <a:picLocks noChangeAspect="1"/>
          </p:cNvPicPr>
          <p:nvPr/>
        </p:nvPicPr>
        <p:blipFill>
          <a:blip r:embed="rId3"/>
          <a:stretch>
            <a:fillRect/>
          </a:stretch>
        </p:blipFill>
        <p:spPr>
          <a:xfrm>
            <a:off x="1866666" y="2892133"/>
            <a:ext cx="5410668" cy="2597735"/>
          </a:xfrm>
          <a:prstGeom prst="rect">
            <a:avLst/>
          </a:prstGeom>
        </p:spPr>
      </p:pic>
    </p:spTree>
    <p:extLst>
      <p:ext uri="{BB962C8B-B14F-4D97-AF65-F5344CB8AC3E}">
        <p14:creationId xmlns:p14="http://schemas.microsoft.com/office/powerpoint/2010/main" val="272841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86E6A4E-3B00-6E50-F7EE-3E9CAD6B0D36}"/>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695F135F-9E1B-9BBD-693D-A0DF7FA2DA0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17D91EFF-D300-5456-5D1F-6FC8A711CC60}"/>
              </a:ext>
            </a:extLst>
          </p:cNvPr>
          <p:cNvSpPr>
            <a:spLocks noGrp="1"/>
          </p:cNvSpPr>
          <p:nvPr>
            <p:ph idx="1"/>
          </p:nvPr>
        </p:nvSpPr>
        <p:spPr>
          <a:xfrm>
            <a:off x="228600" y="1981200"/>
            <a:ext cx="8686800" cy="685800"/>
          </a:xfrm>
        </p:spPr>
        <p:txBody>
          <a:bodyPr/>
          <a:lstStyle/>
          <a:p>
            <a:r>
              <a:rPr lang="en-US" sz="1500" dirty="0">
                <a:solidFill>
                  <a:srgbClr val="3C5790"/>
                </a:solidFill>
              </a:rPr>
              <a:t>The new </a:t>
            </a:r>
            <a:r>
              <a:rPr lang="en-US" sz="1500" b="1" dirty="0">
                <a:solidFill>
                  <a:srgbClr val="3C5790"/>
                </a:solidFill>
              </a:rPr>
              <a:t>reversed()</a:t>
            </a:r>
            <a:r>
              <a:rPr lang="en-US" sz="1500" dirty="0">
                <a:solidFill>
                  <a:srgbClr val="3C5790"/>
                </a:solidFill>
              </a:rPr>
              <a:t> method provides a reversed order view of the original collection.</a:t>
            </a:r>
            <a:endParaRPr lang="fr-CA" sz="1500" dirty="0">
              <a:solidFill>
                <a:srgbClr val="3C5790"/>
              </a:solidFill>
            </a:endParaRPr>
          </a:p>
        </p:txBody>
      </p:sp>
      <p:pic>
        <p:nvPicPr>
          <p:cNvPr id="3" name="Picture 2">
            <a:extLst>
              <a:ext uri="{FF2B5EF4-FFF2-40B4-BE49-F238E27FC236}">
                <a16:creationId xmlns:a16="http://schemas.microsoft.com/office/drawing/2014/main" id="{5BA4C5EB-6E8A-FD1F-0200-193A1B536D05}"/>
              </a:ext>
            </a:extLst>
          </p:cNvPr>
          <p:cNvPicPr>
            <a:picLocks noChangeAspect="1"/>
          </p:cNvPicPr>
          <p:nvPr/>
        </p:nvPicPr>
        <p:blipFill>
          <a:blip r:embed="rId3"/>
          <a:stretch>
            <a:fillRect/>
          </a:stretch>
        </p:blipFill>
        <p:spPr>
          <a:xfrm>
            <a:off x="533400" y="2656840"/>
            <a:ext cx="8153400" cy="3754432"/>
          </a:xfrm>
          <a:prstGeom prst="rect">
            <a:avLst/>
          </a:prstGeom>
        </p:spPr>
      </p:pic>
    </p:spTree>
    <p:extLst>
      <p:ext uri="{BB962C8B-B14F-4D97-AF65-F5344CB8AC3E}">
        <p14:creationId xmlns:p14="http://schemas.microsoft.com/office/powerpoint/2010/main" val="262878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FC6EDBE8-005F-DEC9-9C46-6DED25EEECF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953A6F7-B4A0-99A3-9616-743A13AFED7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5D8F4A01-2E3B-CF1A-F94B-6C9B6FFD4184}"/>
              </a:ext>
            </a:extLst>
          </p:cNvPr>
          <p:cNvSpPr>
            <a:spLocks noGrp="1"/>
          </p:cNvSpPr>
          <p:nvPr>
            <p:ph idx="1"/>
          </p:nvPr>
        </p:nvSpPr>
        <p:spPr>
          <a:xfrm>
            <a:off x="228600" y="1981200"/>
            <a:ext cx="8686800" cy="685800"/>
          </a:xfrm>
        </p:spPr>
        <p:txBody>
          <a:bodyPr/>
          <a:lstStyle/>
          <a:p>
            <a:r>
              <a:rPr lang="en-US" sz="1500" dirty="0">
                <a:solidFill>
                  <a:srgbClr val="3C5790"/>
                </a:solidFill>
              </a:rPr>
              <a:t>A </a:t>
            </a:r>
            <a:r>
              <a:rPr lang="en-US" sz="1500" b="1" dirty="0" err="1">
                <a:solidFill>
                  <a:srgbClr val="3C5790"/>
                </a:solidFill>
              </a:rPr>
              <a:t>SequencedMap</a:t>
            </a:r>
            <a:r>
              <a:rPr lang="en-US" sz="1500" b="1" dirty="0">
                <a:solidFill>
                  <a:srgbClr val="3C5790"/>
                </a:solidFill>
              </a:rPr>
              <a:t> </a:t>
            </a:r>
            <a:r>
              <a:rPr lang="en-US" sz="1500" dirty="0">
                <a:solidFill>
                  <a:srgbClr val="3C5790"/>
                </a:solidFill>
              </a:rPr>
              <a:t>provides methods to add mappings, to retrieve mappings, and to remove mappings at either end of the map's encounter order.</a:t>
            </a:r>
            <a:endParaRPr lang="fr-CA" sz="1500" dirty="0">
              <a:solidFill>
                <a:srgbClr val="3C5790"/>
              </a:solidFill>
            </a:endParaRPr>
          </a:p>
        </p:txBody>
      </p:sp>
      <p:pic>
        <p:nvPicPr>
          <p:cNvPr id="4" name="Picture 3">
            <a:extLst>
              <a:ext uri="{FF2B5EF4-FFF2-40B4-BE49-F238E27FC236}">
                <a16:creationId xmlns:a16="http://schemas.microsoft.com/office/drawing/2014/main" id="{DAEB380E-8CC1-CDD9-02D8-AD27ED602447}"/>
              </a:ext>
            </a:extLst>
          </p:cNvPr>
          <p:cNvPicPr>
            <a:picLocks noChangeAspect="1"/>
          </p:cNvPicPr>
          <p:nvPr/>
        </p:nvPicPr>
        <p:blipFill>
          <a:blip r:embed="rId3"/>
          <a:stretch>
            <a:fillRect/>
          </a:stretch>
        </p:blipFill>
        <p:spPr>
          <a:xfrm>
            <a:off x="1219200" y="2819400"/>
            <a:ext cx="6192114" cy="3486637"/>
          </a:xfrm>
          <a:prstGeom prst="rect">
            <a:avLst/>
          </a:prstGeom>
        </p:spPr>
      </p:pic>
    </p:spTree>
    <p:extLst>
      <p:ext uri="{BB962C8B-B14F-4D97-AF65-F5344CB8AC3E}">
        <p14:creationId xmlns:p14="http://schemas.microsoft.com/office/powerpoint/2010/main" val="340370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D3B9BF2-E73D-F64B-C965-57428B9B236A}"/>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B8D8DD7-7EEC-8EBB-947A-CFC1B20FAAD2}"/>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F2F188A-C469-53C8-EA89-43532BB8D816}"/>
              </a:ext>
            </a:extLst>
          </p:cNvPr>
          <p:cNvSpPr>
            <a:spLocks noGrp="1"/>
          </p:cNvSpPr>
          <p:nvPr>
            <p:ph idx="1"/>
          </p:nvPr>
        </p:nvSpPr>
        <p:spPr>
          <a:xfrm>
            <a:off x="228600" y="2133600"/>
            <a:ext cx="8686800" cy="2057400"/>
          </a:xfrm>
        </p:spPr>
        <p:txBody>
          <a:bodyPr/>
          <a:lstStyle/>
          <a:p>
            <a:r>
              <a:rPr lang="en-US" sz="1500" dirty="0">
                <a:solidFill>
                  <a:srgbClr val="3C5790"/>
                </a:solidFill>
              </a:rPr>
              <a:t>Key encapsulation is a technique to secure symmetric keys using asymmetric keys or public key cryptography.</a:t>
            </a:r>
          </a:p>
          <a:p>
            <a:r>
              <a:rPr lang="en-US" sz="1500" dirty="0">
                <a:solidFill>
                  <a:srgbClr val="3C5790"/>
                </a:solidFill>
              </a:rPr>
              <a:t>The traditional approach uses a public key to secure a randomly generated symmetric key. However, this approach requires padding, which is difficult to prove secure.</a:t>
            </a:r>
          </a:p>
          <a:p>
            <a:r>
              <a:rPr lang="en-US" sz="1500" dirty="0">
                <a:solidFill>
                  <a:srgbClr val="3C5790"/>
                </a:solidFill>
              </a:rPr>
              <a:t>A </a:t>
            </a:r>
            <a:r>
              <a:rPr lang="en-US" sz="1500" b="1" dirty="0">
                <a:solidFill>
                  <a:srgbClr val="3C5790"/>
                </a:solidFill>
              </a:rPr>
              <a:t>key encapsulation mechanism</a:t>
            </a:r>
            <a:r>
              <a:rPr lang="en-US" sz="1500" dirty="0">
                <a:solidFill>
                  <a:srgbClr val="3C5790"/>
                </a:solidFill>
              </a:rPr>
              <a:t> (KEM) (</a:t>
            </a:r>
            <a:r>
              <a:rPr lang="en-US" sz="1500" b="1" dirty="0">
                <a:solidFill>
                  <a:srgbClr val="3C5790"/>
                </a:solidFill>
              </a:rPr>
              <a:t>JEP 452</a:t>
            </a:r>
            <a:r>
              <a:rPr lang="en-US" sz="1500" dirty="0">
                <a:solidFill>
                  <a:srgbClr val="3C5790"/>
                </a:solidFill>
              </a:rPr>
              <a:t>) uses the public key to derive the symmetric key that doesn’t require any padding.</a:t>
            </a:r>
          </a:p>
          <a:p>
            <a:r>
              <a:rPr lang="en-US" sz="1500" dirty="0">
                <a:solidFill>
                  <a:srgbClr val="3C5790"/>
                </a:solidFill>
              </a:rPr>
              <a:t>Java 21 has introduced a new KEM API to enable applications to use KEM algorithms.</a:t>
            </a:r>
            <a:endParaRPr lang="fr-CA" sz="1500" dirty="0">
              <a:solidFill>
                <a:srgbClr val="3C5790"/>
              </a:solidFill>
            </a:endParaRPr>
          </a:p>
        </p:txBody>
      </p:sp>
    </p:spTree>
    <p:extLst>
      <p:ext uri="{BB962C8B-B14F-4D97-AF65-F5344CB8AC3E}">
        <p14:creationId xmlns:p14="http://schemas.microsoft.com/office/powerpoint/2010/main" val="2017199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5BA44B4-73EF-211E-6E26-5331CACF7B6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C0D299F2-E1DF-A8C9-B203-F4F708A27C5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F6B0CE6D-B416-7764-EE27-CBFDF3F3E088}"/>
              </a:ext>
            </a:extLst>
          </p:cNvPr>
          <p:cNvSpPr>
            <a:spLocks noGrp="1"/>
          </p:cNvSpPr>
          <p:nvPr>
            <p:ph idx="1"/>
          </p:nvPr>
        </p:nvSpPr>
        <p:spPr>
          <a:xfrm>
            <a:off x="228600" y="2133600"/>
            <a:ext cx="8686800" cy="2209800"/>
          </a:xfrm>
        </p:spPr>
        <p:txBody>
          <a:bodyPr/>
          <a:lstStyle/>
          <a:p>
            <a:r>
              <a:rPr lang="en-US" sz="1500" dirty="0">
                <a:solidFill>
                  <a:srgbClr val="3C5790"/>
                </a:solidFill>
              </a:rPr>
              <a:t>Goals:</a:t>
            </a:r>
          </a:p>
          <a:p>
            <a:pPr lvl="1"/>
            <a:r>
              <a:rPr lang="en-US" sz="1500" b="1" dirty="0">
                <a:solidFill>
                  <a:srgbClr val="3C5790"/>
                </a:solidFill>
              </a:rPr>
              <a:t>Security</a:t>
            </a:r>
            <a:r>
              <a:rPr lang="en-US" sz="1500" dirty="0">
                <a:solidFill>
                  <a:srgbClr val="3C5790"/>
                </a:solidFill>
              </a:rPr>
              <a:t>: KEM helps protect keys during exchange, minimizing the risk of eavesdropping or interception by malicious actors. This is crucial for maintaining the confidentiality and integrity of sensitive data.</a:t>
            </a:r>
          </a:p>
          <a:p>
            <a:pPr lvl="1"/>
            <a:r>
              <a:rPr lang="en-US" sz="1500" b="1" dirty="0">
                <a:solidFill>
                  <a:srgbClr val="3C5790"/>
                </a:solidFill>
              </a:rPr>
              <a:t>Flexibility</a:t>
            </a:r>
            <a:r>
              <a:rPr lang="en-US" sz="1500" dirty="0">
                <a:solidFill>
                  <a:srgbClr val="3C5790"/>
                </a:solidFill>
              </a:rPr>
              <a:t>: The KEM API in Java 21 supports various KEM algorithms, ensuring that developers can choose the one that best suits their application's requirements.</a:t>
            </a:r>
          </a:p>
          <a:p>
            <a:pPr lvl="1"/>
            <a:r>
              <a:rPr lang="en-US" sz="1500" b="1" dirty="0">
                <a:solidFill>
                  <a:srgbClr val="3C5790"/>
                </a:solidFill>
              </a:rPr>
              <a:t>Ease of Use</a:t>
            </a:r>
            <a:r>
              <a:rPr lang="en-US" sz="1500" dirty="0">
                <a:solidFill>
                  <a:srgbClr val="3C5790"/>
                </a:solidFill>
              </a:rPr>
              <a:t>: Java's KEM API simplifies key management by abstracting many of the low-level cryptographic operations, making it more accessible for developers</a:t>
            </a:r>
            <a:endParaRPr lang="fr-CA" sz="1500" dirty="0">
              <a:solidFill>
                <a:srgbClr val="3C5790"/>
              </a:solidFill>
            </a:endParaRPr>
          </a:p>
        </p:txBody>
      </p:sp>
    </p:spTree>
    <p:extLst>
      <p:ext uri="{BB962C8B-B14F-4D97-AF65-F5344CB8AC3E}">
        <p14:creationId xmlns:p14="http://schemas.microsoft.com/office/powerpoint/2010/main" val="2328263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410880AC-4C5C-FBDB-A245-6EB6386F15D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190652A-A1E1-71FA-3BC9-D7A3D0D57B5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01B954F-E304-E4B4-023B-36F3EDF9A580}"/>
              </a:ext>
            </a:extLst>
          </p:cNvPr>
          <p:cNvSpPr>
            <a:spLocks noGrp="1"/>
          </p:cNvSpPr>
          <p:nvPr>
            <p:ph idx="1"/>
          </p:nvPr>
        </p:nvSpPr>
        <p:spPr>
          <a:xfrm>
            <a:off x="228600" y="2133600"/>
            <a:ext cx="8686800" cy="2057400"/>
          </a:xfrm>
        </p:spPr>
        <p:txBody>
          <a:bodyPr/>
          <a:lstStyle/>
          <a:p>
            <a:r>
              <a:rPr lang="en-US" sz="1500" dirty="0">
                <a:solidFill>
                  <a:srgbClr val="3C5790"/>
                </a:solidFill>
              </a:rPr>
              <a:t>The </a:t>
            </a:r>
            <a:r>
              <a:rPr lang="en-US" sz="1500" b="1" dirty="0">
                <a:solidFill>
                  <a:srgbClr val="3C5790"/>
                </a:solidFill>
              </a:rPr>
              <a:t>Foreign Function &amp; Memory API</a:t>
            </a:r>
            <a:r>
              <a:rPr lang="en-US" sz="1500" dirty="0">
                <a:solidFill>
                  <a:srgbClr val="3C5790"/>
                </a:solidFill>
              </a:rPr>
              <a:t> (</a:t>
            </a:r>
            <a:r>
              <a:rPr lang="en-US" sz="1500" b="1" dirty="0">
                <a:solidFill>
                  <a:srgbClr val="3C5790"/>
                </a:solidFill>
              </a:rPr>
              <a:t>JEP 442</a:t>
            </a:r>
            <a:r>
              <a:rPr lang="en-US" sz="1500" dirty="0">
                <a:solidFill>
                  <a:srgbClr val="3C5790"/>
                </a:solidFill>
              </a:rPr>
              <a:t>), introduced in Java 21 as a preview feature, provides a mechanism for Java programs to interoperate with code and data outside of the Java runtime environment. This is particularly useful for calling native libraries written in languages like C or C++ and for working directly with native memory in a safe and efficient manner.</a:t>
            </a:r>
          </a:p>
          <a:p>
            <a:endParaRPr lang="fr-CA" sz="1500" dirty="0">
              <a:solidFill>
                <a:srgbClr val="3C5790"/>
              </a:solidFill>
            </a:endParaRPr>
          </a:p>
        </p:txBody>
      </p:sp>
    </p:spTree>
    <p:extLst>
      <p:ext uri="{BB962C8B-B14F-4D97-AF65-F5344CB8AC3E}">
        <p14:creationId xmlns:p14="http://schemas.microsoft.com/office/powerpoint/2010/main" val="512220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CC99F6AA-5A4D-DF94-9325-45EA8E10BA1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C5D1EFDA-2DFA-AACD-D813-F7E6CE14FAF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C24CE9D2-4467-5562-CB51-C1607CED7FD8}"/>
              </a:ext>
            </a:extLst>
          </p:cNvPr>
          <p:cNvSpPr>
            <a:spLocks noGrp="1"/>
          </p:cNvSpPr>
          <p:nvPr>
            <p:ph idx="1"/>
          </p:nvPr>
        </p:nvSpPr>
        <p:spPr>
          <a:xfrm>
            <a:off x="228600" y="2133600"/>
            <a:ext cx="8686800" cy="4191000"/>
          </a:xfrm>
        </p:spPr>
        <p:txBody>
          <a:bodyPr/>
          <a:lstStyle/>
          <a:p>
            <a:r>
              <a:rPr lang="en-US" sz="1500" b="1" dirty="0">
                <a:solidFill>
                  <a:srgbClr val="3C5790"/>
                </a:solidFill>
              </a:rPr>
              <a:t>Calling Native Functions:</a:t>
            </a:r>
          </a:p>
          <a:p>
            <a:pPr lvl="1"/>
            <a:r>
              <a:rPr lang="en-US" sz="1500" dirty="0">
                <a:solidFill>
                  <a:srgbClr val="3C5790"/>
                </a:solidFill>
              </a:rPr>
              <a:t>The API allows you to define native functions in a type-safe manner, eliminating the need for JNI (Java Native Interface) boilerplate code.</a:t>
            </a:r>
          </a:p>
          <a:p>
            <a:pPr lvl="1"/>
            <a:r>
              <a:rPr lang="en-US" sz="1500" dirty="0">
                <a:solidFill>
                  <a:srgbClr val="3C5790"/>
                </a:solidFill>
              </a:rPr>
              <a:t>You can declare and call native methods with defined signatures, which helps in reducing errors associated with incorrect type mappings.</a:t>
            </a:r>
          </a:p>
          <a:p>
            <a:r>
              <a:rPr lang="en-US" sz="1500" b="1" dirty="0">
                <a:solidFill>
                  <a:srgbClr val="3C5790"/>
                </a:solidFill>
              </a:rPr>
              <a:t>Direct Access to Native Memory:</a:t>
            </a:r>
          </a:p>
          <a:p>
            <a:pPr lvl="1"/>
            <a:r>
              <a:rPr lang="en-US" sz="1500" dirty="0">
                <a:solidFill>
                  <a:srgbClr val="3C5790"/>
                </a:solidFill>
              </a:rPr>
              <a:t>The API provides ways to allocate, manipulate, and free native memory directly from Java. This circumvents the need for traditional heap memory and allows more efficient data handling.</a:t>
            </a:r>
          </a:p>
          <a:p>
            <a:pPr lvl="1"/>
            <a:r>
              <a:rPr lang="en-US" sz="1500" dirty="0">
                <a:solidFill>
                  <a:srgbClr val="3C5790"/>
                </a:solidFill>
              </a:rPr>
              <a:t>Native memory can be managed using a set of structured APIs, enabling operations like reading/writing byte buffers directly without JVM overhead.</a:t>
            </a:r>
          </a:p>
          <a:p>
            <a:r>
              <a:rPr lang="en-US" sz="1500" b="1" dirty="0">
                <a:solidFill>
                  <a:srgbClr val="3C5790"/>
                </a:solidFill>
              </a:rPr>
              <a:t>Memory Segments</a:t>
            </a:r>
            <a:r>
              <a:rPr lang="en-US" sz="1500" dirty="0">
                <a:solidFill>
                  <a:srgbClr val="3C5790"/>
                </a:solidFill>
              </a:rPr>
              <a:t>:</a:t>
            </a:r>
          </a:p>
          <a:p>
            <a:pPr lvl="1"/>
            <a:r>
              <a:rPr lang="en-US" sz="1500" dirty="0">
                <a:solidFill>
                  <a:srgbClr val="3C5790"/>
                </a:solidFill>
              </a:rPr>
              <a:t>The concept of "memory segments" is introduced, which represent a region of native memory. They can be created and manipulated, and they provide a way to group multiple memory allocations together.</a:t>
            </a:r>
          </a:p>
          <a:p>
            <a:pPr lvl="1"/>
            <a:r>
              <a:rPr lang="en-US" sz="1500" dirty="0">
                <a:solidFill>
                  <a:srgbClr val="3C5790"/>
                </a:solidFill>
              </a:rPr>
              <a:t>This helps manage resources effectively, especially in scenarios where memory needs to be allocated and dealt with in chunks.</a:t>
            </a:r>
            <a:endParaRPr lang="fr-CA" sz="1500" dirty="0">
              <a:solidFill>
                <a:srgbClr val="3C5790"/>
              </a:solidFill>
            </a:endParaRPr>
          </a:p>
        </p:txBody>
      </p:sp>
    </p:spTree>
    <p:extLst>
      <p:ext uri="{BB962C8B-B14F-4D97-AF65-F5344CB8AC3E}">
        <p14:creationId xmlns:p14="http://schemas.microsoft.com/office/powerpoint/2010/main" val="276681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686B734-7715-492F-6BF1-D270E3AA2B9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54054AC-AAAE-67A9-520A-38037D911616}"/>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DF1176C4-AE6C-92AC-4E74-C1077323BCA7}"/>
              </a:ext>
            </a:extLst>
          </p:cNvPr>
          <p:cNvSpPr>
            <a:spLocks noGrp="1"/>
          </p:cNvSpPr>
          <p:nvPr>
            <p:ph idx="1"/>
          </p:nvPr>
        </p:nvSpPr>
        <p:spPr>
          <a:xfrm>
            <a:off x="228600" y="2133600"/>
            <a:ext cx="8686800" cy="3581400"/>
          </a:xfrm>
        </p:spPr>
        <p:txBody>
          <a:bodyPr/>
          <a:lstStyle/>
          <a:p>
            <a:r>
              <a:rPr lang="en-US" sz="1500" b="1" dirty="0">
                <a:solidFill>
                  <a:srgbClr val="3C5790"/>
                </a:solidFill>
              </a:rPr>
              <a:t>Type Safety:</a:t>
            </a:r>
          </a:p>
          <a:p>
            <a:pPr lvl="1"/>
            <a:r>
              <a:rPr lang="en-US" sz="1500" dirty="0">
                <a:solidFill>
                  <a:srgbClr val="3C5790"/>
                </a:solidFill>
              </a:rPr>
              <a:t>The API employs an advanced type system to ensure that you can define the layout of native data structures in a Java-friendly manner.</a:t>
            </a:r>
          </a:p>
          <a:p>
            <a:pPr lvl="1"/>
            <a:r>
              <a:rPr lang="en-US" sz="1500" dirty="0">
                <a:solidFill>
                  <a:srgbClr val="3C5790"/>
                </a:solidFill>
              </a:rPr>
              <a:t>You can map native types to Java types using </a:t>
            </a:r>
            <a:r>
              <a:rPr lang="en-US" sz="1500" dirty="0" err="1">
                <a:solidFill>
                  <a:srgbClr val="3C5790"/>
                </a:solidFill>
              </a:rPr>
              <a:t>MemoryLayouts</a:t>
            </a:r>
            <a:r>
              <a:rPr lang="en-US" sz="1500" dirty="0">
                <a:solidFill>
                  <a:srgbClr val="3C5790"/>
                </a:solidFill>
              </a:rPr>
              <a:t>, which define the structure of memory layouts for native uses.</a:t>
            </a:r>
          </a:p>
          <a:p>
            <a:r>
              <a:rPr lang="en-US" sz="1500" b="1" dirty="0">
                <a:solidFill>
                  <a:srgbClr val="3C5790"/>
                </a:solidFill>
              </a:rPr>
              <a:t>Async and Native Libraries:</a:t>
            </a:r>
          </a:p>
          <a:p>
            <a:pPr lvl="1"/>
            <a:r>
              <a:rPr lang="en-US" sz="1500" dirty="0">
                <a:solidFill>
                  <a:srgbClr val="3C5790"/>
                </a:solidFill>
              </a:rPr>
              <a:t>The API supports async calls when integrating with native libraries, allowing you to perform non-blocking operations while invoking native code.</a:t>
            </a:r>
          </a:p>
          <a:p>
            <a:pPr lvl="1"/>
            <a:r>
              <a:rPr lang="en-US" sz="1500" dirty="0">
                <a:solidFill>
                  <a:srgbClr val="3C5790"/>
                </a:solidFill>
              </a:rPr>
              <a:t>This is particularly useful for modern applications that require high performance and responsiveness.</a:t>
            </a:r>
          </a:p>
          <a:p>
            <a:r>
              <a:rPr lang="en-US" sz="1500" b="1" dirty="0">
                <a:solidFill>
                  <a:srgbClr val="3C5790"/>
                </a:solidFill>
              </a:rPr>
              <a:t>Interoperability:</a:t>
            </a:r>
          </a:p>
          <a:p>
            <a:pPr lvl="1"/>
            <a:r>
              <a:rPr lang="en-US" sz="1500" dirty="0">
                <a:solidFill>
                  <a:srgbClr val="3C5790"/>
                </a:solidFill>
              </a:rPr>
              <a:t>With the Foreign Function &amp; Memory API, it becomes simpler to interact with config-driven libraries, system libraries, and operating system APIs.</a:t>
            </a:r>
          </a:p>
        </p:txBody>
      </p:sp>
    </p:spTree>
    <p:extLst>
      <p:ext uri="{BB962C8B-B14F-4D97-AF65-F5344CB8AC3E}">
        <p14:creationId xmlns:p14="http://schemas.microsoft.com/office/powerpoint/2010/main" val="2394013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4C02247-9909-6E70-DF47-9181D41717F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5A0614B-85C5-C1BB-2114-AA9FF33DD41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294B25B8-9E32-94F9-4AF6-7E442C4D3184}"/>
              </a:ext>
            </a:extLst>
          </p:cNvPr>
          <p:cNvPicPr>
            <a:picLocks noChangeAspect="1"/>
          </p:cNvPicPr>
          <p:nvPr/>
        </p:nvPicPr>
        <p:blipFill>
          <a:blip r:embed="rId3"/>
          <a:stretch>
            <a:fillRect/>
          </a:stretch>
        </p:blipFill>
        <p:spPr>
          <a:xfrm>
            <a:off x="244105" y="2819400"/>
            <a:ext cx="8493495" cy="2984780"/>
          </a:xfrm>
          <a:prstGeom prst="rect">
            <a:avLst/>
          </a:prstGeom>
        </p:spPr>
      </p:pic>
    </p:spTree>
    <p:extLst>
      <p:ext uri="{BB962C8B-B14F-4D97-AF65-F5344CB8AC3E}">
        <p14:creationId xmlns:p14="http://schemas.microsoft.com/office/powerpoint/2010/main" val="348973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CF8CEE5E-4ABF-1E90-5046-089F2BC246BC}"/>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6D8D1361-D65C-7EB3-7D6D-4D250FC9939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5422891C-8F21-E079-C07F-9BE1A633FC04}"/>
              </a:ext>
            </a:extLst>
          </p:cNvPr>
          <p:cNvSpPr>
            <a:spLocks noGrp="1"/>
          </p:cNvSpPr>
          <p:nvPr>
            <p:ph idx="1"/>
          </p:nvPr>
        </p:nvSpPr>
        <p:spPr>
          <a:xfrm>
            <a:off x="228600" y="2133600"/>
            <a:ext cx="8686800" cy="3505200"/>
          </a:xfrm>
        </p:spPr>
        <p:txBody>
          <a:bodyPr/>
          <a:lstStyle/>
          <a:p>
            <a:r>
              <a:rPr lang="en-US" sz="1500" dirty="0">
                <a:solidFill>
                  <a:srgbClr val="3C5790"/>
                </a:solidFill>
              </a:rPr>
              <a:t>The </a:t>
            </a:r>
            <a:r>
              <a:rPr lang="en-US" sz="1500" b="1" dirty="0">
                <a:solidFill>
                  <a:srgbClr val="3C5790"/>
                </a:solidFill>
              </a:rPr>
              <a:t>Vector API</a:t>
            </a:r>
            <a:r>
              <a:rPr lang="en-US" sz="1500" dirty="0">
                <a:solidFill>
                  <a:srgbClr val="3C5790"/>
                </a:solidFill>
              </a:rPr>
              <a:t> in Java is a feature that was introduced as an incubating feature in Java 16 and has been evolving since then. In Java 21, the Vector API allows developers to express vectorized computations, which can help in performing operations on arrays of data more efficiently compared to traditional scalar operations. The full java package is </a:t>
            </a:r>
            <a:r>
              <a:rPr lang="en-US" sz="1500" b="1" dirty="0" err="1">
                <a:solidFill>
                  <a:srgbClr val="3C5790"/>
                </a:solidFill>
              </a:rPr>
              <a:t>jdk.incubator.vector</a:t>
            </a:r>
            <a:r>
              <a:rPr lang="en-US" sz="1500" dirty="0">
                <a:solidFill>
                  <a:srgbClr val="3C5790"/>
                </a:solidFill>
              </a:rPr>
              <a:t>.</a:t>
            </a:r>
          </a:p>
          <a:p>
            <a:r>
              <a:rPr lang="en-US" sz="1500" dirty="0">
                <a:solidFill>
                  <a:srgbClr val="3C5790"/>
                </a:solidFill>
              </a:rPr>
              <a:t>Objectives: </a:t>
            </a:r>
          </a:p>
          <a:p>
            <a:pPr lvl="1"/>
            <a:r>
              <a:rPr lang="en-US" sz="1500" b="1" dirty="0">
                <a:solidFill>
                  <a:srgbClr val="3C5790"/>
                </a:solidFill>
              </a:rPr>
              <a:t>Performance</a:t>
            </a:r>
            <a:r>
              <a:rPr lang="en-US" sz="1500" dirty="0">
                <a:solidFill>
                  <a:srgbClr val="3C5790"/>
                </a:solidFill>
              </a:rPr>
              <a:t>: enable applications to leverage the most powerful vector hardware instructions on modern processors</a:t>
            </a:r>
          </a:p>
          <a:p>
            <a:pPr lvl="1"/>
            <a:r>
              <a:rPr lang="en-US" sz="1500" b="1" dirty="0">
                <a:solidFill>
                  <a:srgbClr val="3C5790"/>
                </a:solidFill>
              </a:rPr>
              <a:t>Portability/Clarity</a:t>
            </a:r>
            <a:r>
              <a:rPr lang="en-US" sz="1500" dirty="0">
                <a:solidFill>
                  <a:srgbClr val="3C5790"/>
                </a:solidFill>
              </a:rPr>
              <a:t>: offer a portable API that can execute on various CPU architectures without needing architecture-specific code.</a:t>
            </a:r>
          </a:p>
          <a:p>
            <a:pPr lvl="1"/>
            <a:r>
              <a:rPr lang="en-US" sz="1500" b="1" dirty="0">
                <a:solidFill>
                  <a:srgbClr val="3C5790"/>
                </a:solidFill>
              </a:rPr>
              <a:t>Graceful Degradation</a:t>
            </a:r>
            <a:r>
              <a:rPr lang="en-US" sz="1500" dirty="0">
                <a:solidFill>
                  <a:srgbClr val="3C5790"/>
                </a:solidFill>
              </a:rPr>
              <a:t>: ensure that the API degrades gracefully</a:t>
            </a:r>
          </a:p>
          <a:p>
            <a:endParaRPr lang="fr-CA" sz="1500" dirty="0">
              <a:solidFill>
                <a:srgbClr val="3C5790"/>
              </a:solidFill>
            </a:endParaRPr>
          </a:p>
        </p:txBody>
      </p:sp>
    </p:spTree>
    <p:extLst>
      <p:ext uri="{BB962C8B-B14F-4D97-AF65-F5344CB8AC3E}">
        <p14:creationId xmlns:p14="http://schemas.microsoft.com/office/powerpoint/2010/main" val="276548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952DF9AB-453E-11A1-2D50-AB8A77E7F80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32D74B0-E6E8-F09B-55AD-C351FC25EB4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A4FFBF35-4247-CEA8-5B6B-89BB249571E3}"/>
              </a:ext>
            </a:extLst>
          </p:cNvPr>
          <p:cNvSpPr>
            <a:spLocks noGrp="1"/>
          </p:cNvSpPr>
          <p:nvPr>
            <p:ph idx="1"/>
          </p:nvPr>
        </p:nvSpPr>
        <p:spPr>
          <a:xfrm>
            <a:off x="228600" y="2133600"/>
            <a:ext cx="8686800" cy="2057400"/>
          </a:xfrm>
        </p:spPr>
        <p:txBody>
          <a:bodyPr/>
          <a:lstStyle/>
          <a:p>
            <a:r>
              <a:rPr lang="en-US" sz="1500" b="1" dirty="0">
                <a:solidFill>
                  <a:srgbClr val="3C5790"/>
                </a:solidFill>
              </a:rPr>
              <a:t>Structured concurrency (JEP 453)</a:t>
            </a:r>
            <a:r>
              <a:rPr lang="en-US" sz="1500" dirty="0">
                <a:solidFill>
                  <a:srgbClr val="3C5790"/>
                </a:solidFill>
              </a:rPr>
              <a:t> is a programming concept that aims to simplify the management of concurrent tasks in an application, making it more intuitive and less error-prone. Introduced in Java 21, it provides a more structured approach to concurrency, as opposed to traditional threading models which can lead to complicated and difficult-to-manage code.</a:t>
            </a:r>
            <a:endParaRPr lang="fr-CA" sz="1500" dirty="0">
              <a:solidFill>
                <a:srgbClr val="3C5790"/>
              </a:solidFill>
            </a:endParaRPr>
          </a:p>
        </p:txBody>
      </p:sp>
    </p:spTree>
    <p:extLst>
      <p:ext uri="{BB962C8B-B14F-4D97-AF65-F5344CB8AC3E}">
        <p14:creationId xmlns:p14="http://schemas.microsoft.com/office/powerpoint/2010/main" val="2104907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C89EA51-E560-D5FD-566B-2E449C697FCC}"/>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0AAB3E01-484C-453E-97C5-4DC64BBADB1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BF7ADD53-287A-E261-841B-93C87D456DE3}"/>
              </a:ext>
            </a:extLst>
          </p:cNvPr>
          <p:cNvPicPr>
            <a:picLocks noChangeAspect="1"/>
          </p:cNvPicPr>
          <p:nvPr/>
        </p:nvPicPr>
        <p:blipFill>
          <a:blip r:embed="rId3"/>
          <a:stretch>
            <a:fillRect/>
          </a:stretch>
        </p:blipFill>
        <p:spPr>
          <a:xfrm>
            <a:off x="1371600" y="1981200"/>
            <a:ext cx="6029847" cy="4618280"/>
          </a:xfrm>
          <a:prstGeom prst="rect">
            <a:avLst/>
          </a:prstGeom>
        </p:spPr>
      </p:pic>
    </p:spTree>
    <p:extLst>
      <p:ext uri="{BB962C8B-B14F-4D97-AF65-F5344CB8AC3E}">
        <p14:creationId xmlns:p14="http://schemas.microsoft.com/office/powerpoint/2010/main" val="19977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385A05B0-1AA8-278F-ECB1-F224657A767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CAF79807-3301-F241-D215-F4CCBFE0C6F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4DFE50F9-0004-45E4-81F0-05D098E27D4D}"/>
              </a:ext>
            </a:extLst>
          </p:cNvPr>
          <p:cNvSpPr>
            <a:spLocks noGrp="1"/>
          </p:cNvSpPr>
          <p:nvPr>
            <p:ph idx="1"/>
          </p:nvPr>
        </p:nvSpPr>
        <p:spPr>
          <a:xfrm>
            <a:off x="228600" y="2133600"/>
            <a:ext cx="8686800" cy="4267200"/>
          </a:xfrm>
        </p:spPr>
        <p:txBody>
          <a:bodyPr/>
          <a:lstStyle/>
          <a:p>
            <a:r>
              <a:rPr lang="en-US" sz="1500" b="1" dirty="0">
                <a:solidFill>
                  <a:srgbClr val="3C5790"/>
                </a:solidFill>
              </a:rPr>
              <a:t>Hierarchical Task Management: </a:t>
            </a:r>
          </a:p>
          <a:p>
            <a:pPr lvl="1"/>
            <a:r>
              <a:rPr lang="en-US" sz="1500" dirty="0">
                <a:solidFill>
                  <a:srgbClr val="3C5790"/>
                </a:solidFill>
              </a:rPr>
              <a:t>In structured concurrency, tasks are organized in a tree-like hierarchy. </a:t>
            </a:r>
          </a:p>
          <a:p>
            <a:pPr lvl="1"/>
            <a:r>
              <a:rPr lang="en-US" sz="1500" dirty="0">
                <a:solidFill>
                  <a:srgbClr val="3C5790"/>
                </a:solidFill>
              </a:rPr>
              <a:t>When a parent task is completed or canceled, all child tasks are also terminated. </a:t>
            </a:r>
          </a:p>
          <a:p>
            <a:pPr lvl="1"/>
            <a:r>
              <a:rPr lang="en-US" sz="1500" dirty="0">
                <a:solidFill>
                  <a:srgbClr val="3C5790"/>
                </a:solidFill>
              </a:rPr>
              <a:t>This makes it easier to manage the lifecycle of concurrent tasks.</a:t>
            </a:r>
          </a:p>
          <a:p>
            <a:r>
              <a:rPr lang="en-US" sz="1500" b="1" dirty="0">
                <a:solidFill>
                  <a:srgbClr val="3C5790"/>
                </a:solidFill>
              </a:rPr>
              <a:t>Error Propagation:</a:t>
            </a:r>
            <a:r>
              <a:rPr lang="en-US" sz="1500" dirty="0">
                <a:solidFill>
                  <a:srgbClr val="3C5790"/>
                </a:solidFill>
              </a:rPr>
              <a:t> </a:t>
            </a:r>
          </a:p>
          <a:p>
            <a:pPr lvl="1"/>
            <a:r>
              <a:rPr lang="en-US" sz="1500" dirty="0">
                <a:solidFill>
                  <a:srgbClr val="3C5790"/>
                </a:solidFill>
              </a:rPr>
              <a:t>Errors and exceptions from child tasks can be propagated to the parent task or collected for handling after all tasks have completed. </a:t>
            </a:r>
          </a:p>
          <a:p>
            <a:pPr lvl="1"/>
            <a:r>
              <a:rPr lang="en-US" sz="1500" dirty="0">
                <a:solidFill>
                  <a:srgbClr val="3C5790"/>
                </a:solidFill>
              </a:rPr>
              <a:t>This helps in better error handling and debugging.</a:t>
            </a:r>
          </a:p>
          <a:p>
            <a:r>
              <a:rPr lang="en-US" sz="1500" b="1" dirty="0">
                <a:solidFill>
                  <a:srgbClr val="3C5790"/>
                </a:solidFill>
              </a:rPr>
              <a:t>Resource Management:</a:t>
            </a:r>
          </a:p>
          <a:p>
            <a:pPr lvl="1"/>
            <a:r>
              <a:rPr lang="en-US" sz="1500" dirty="0">
                <a:solidFill>
                  <a:srgbClr val="3C5790"/>
                </a:solidFill>
              </a:rPr>
              <a:t>Resources can be more easily managed and released, as structured concurrency encourages scoping of task lifetimes. </a:t>
            </a:r>
          </a:p>
          <a:p>
            <a:pPr lvl="1"/>
            <a:r>
              <a:rPr lang="en-US" sz="1500" dirty="0">
                <a:solidFill>
                  <a:srgbClr val="3C5790"/>
                </a:solidFill>
              </a:rPr>
              <a:t>This can help prevent resource leaks.</a:t>
            </a:r>
          </a:p>
          <a:p>
            <a:r>
              <a:rPr lang="en-US" sz="1500" b="1" dirty="0">
                <a:solidFill>
                  <a:srgbClr val="3C5790"/>
                </a:solidFill>
              </a:rPr>
              <a:t>Clearer Code: </a:t>
            </a:r>
          </a:p>
          <a:p>
            <a:pPr lvl="1"/>
            <a:r>
              <a:rPr lang="en-US" sz="1500" dirty="0">
                <a:solidFill>
                  <a:srgbClr val="3C5790"/>
                </a:solidFill>
              </a:rPr>
              <a:t>Structured concurrency promotes clearer and more readable code by encapsulating concurrency logic within well-defined scopes, leading to reduced complexity.</a:t>
            </a:r>
            <a:endParaRPr lang="fr-CA" sz="1500" dirty="0">
              <a:solidFill>
                <a:srgbClr val="3C5790"/>
              </a:solidFill>
            </a:endParaRPr>
          </a:p>
        </p:txBody>
      </p:sp>
    </p:spTree>
    <p:extLst>
      <p:ext uri="{BB962C8B-B14F-4D97-AF65-F5344CB8AC3E}">
        <p14:creationId xmlns:p14="http://schemas.microsoft.com/office/powerpoint/2010/main" val="540642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F504F246-1DCE-A846-C6E2-E334A9C31A7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9294982-CDA9-1CCF-81A6-65DADF03D9EE}"/>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a:extLst>
              <a:ext uri="{FF2B5EF4-FFF2-40B4-BE49-F238E27FC236}">
                <a16:creationId xmlns:a16="http://schemas.microsoft.com/office/drawing/2014/main" id="{F4434180-912F-9BB2-D63D-A1BB29242FFC}"/>
              </a:ext>
            </a:extLst>
          </p:cNvPr>
          <p:cNvPicPr>
            <a:picLocks noChangeAspect="1"/>
          </p:cNvPicPr>
          <p:nvPr/>
        </p:nvPicPr>
        <p:blipFill>
          <a:blip r:embed="rId3"/>
          <a:stretch>
            <a:fillRect/>
          </a:stretch>
        </p:blipFill>
        <p:spPr>
          <a:xfrm>
            <a:off x="914400" y="1981200"/>
            <a:ext cx="7182852" cy="4439270"/>
          </a:xfrm>
          <a:prstGeom prst="rect">
            <a:avLst/>
          </a:prstGeom>
        </p:spPr>
      </p:pic>
    </p:spTree>
    <p:extLst>
      <p:ext uri="{BB962C8B-B14F-4D97-AF65-F5344CB8AC3E}">
        <p14:creationId xmlns:p14="http://schemas.microsoft.com/office/powerpoint/2010/main" val="460546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A20FC9D-33FF-4BA7-E0FF-505D565809B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3A753E6E-FBE7-14A0-8FC8-9DE25CB07D71}"/>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5ACBF36C-4989-4EAD-3CBD-243929811A04}"/>
              </a:ext>
            </a:extLst>
          </p:cNvPr>
          <p:cNvSpPr>
            <a:spLocks noGrp="1"/>
          </p:cNvSpPr>
          <p:nvPr>
            <p:ph idx="1"/>
          </p:nvPr>
        </p:nvSpPr>
        <p:spPr>
          <a:xfrm>
            <a:off x="228600" y="2133600"/>
            <a:ext cx="8686800" cy="2057400"/>
          </a:xfrm>
        </p:spPr>
        <p:txBody>
          <a:bodyPr/>
          <a:lstStyle/>
          <a:p>
            <a:r>
              <a:rPr lang="en-US" sz="1500" dirty="0">
                <a:solidFill>
                  <a:srgbClr val="3C5790"/>
                </a:solidFill>
              </a:rPr>
              <a:t>To create a scope, we need to create a new </a:t>
            </a:r>
            <a:r>
              <a:rPr lang="en-US" sz="1500" b="1" dirty="0" err="1">
                <a:solidFill>
                  <a:srgbClr val="3C5790"/>
                </a:solidFill>
              </a:rPr>
              <a:t>StructuredTaskScope</a:t>
            </a:r>
            <a:r>
              <a:rPr lang="en-US" sz="1500" b="1" dirty="0">
                <a:solidFill>
                  <a:srgbClr val="3C5790"/>
                </a:solidFill>
              </a:rPr>
              <a:t>&lt;T&gt;</a:t>
            </a:r>
            <a:r>
              <a:rPr lang="en-US" sz="1500" dirty="0">
                <a:solidFill>
                  <a:srgbClr val="3C5790"/>
                </a:solidFill>
              </a:rPr>
              <a:t> instance, either by using it directly or one of its subclasses:</a:t>
            </a:r>
          </a:p>
          <a:p>
            <a:pPr lvl="1"/>
            <a:r>
              <a:rPr lang="en-US" sz="1500" dirty="0" err="1">
                <a:solidFill>
                  <a:srgbClr val="3C5790"/>
                </a:solidFill>
              </a:rPr>
              <a:t>StructuredTaskScope</a:t>
            </a:r>
            <a:r>
              <a:rPr lang="en-US" sz="1500" dirty="0">
                <a:solidFill>
                  <a:srgbClr val="3C5790"/>
                </a:solidFill>
              </a:rPr>
              <a:t>&lt;T&gt;()</a:t>
            </a:r>
          </a:p>
          <a:p>
            <a:pPr lvl="1"/>
            <a:r>
              <a:rPr lang="en-US" sz="1500" dirty="0" err="1">
                <a:solidFill>
                  <a:srgbClr val="3C5790"/>
                </a:solidFill>
              </a:rPr>
              <a:t>StructuredTaskScope.ShutdownOnSuccess</a:t>
            </a:r>
            <a:r>
              <a:rPr lang="en-US" sz="1500" dirty="0">
                <a:solidFill>
                  <a:srgbClr val="3C5790"/>
                </a:solidFill>
              </a:rPr>
              <a:t>()</a:t>
            </a:r>
          </a:p>
          <a:p>
            <a:pPr lvl="1"/>
            <a:r>
              <a:rPr lang="en-US" sz="1500" dirty="0" err="1">
                <a:solidFill>
                  <a:srgbClr val="3C5790"/>
                </a:solidFill>
              </a:rPr>
              <a:t>StructuredTaskScope.ShutdownOnFailure</a:t>
            </a:r>
            <a:r>
              <a:rPr lang="en-US" sz="1500" dirty="0">
                <a:solidFill>
                  <a:srgbClr val="3C5790"/>
                </a:solidFill>
              </a:rPr>
              <a:t>()</a:t>
            </a:r>
            <a:endParaRPr lang="fr-CA" sz="1500" dirty="0">
              <a:solidFill>
                <a:srgbClr val="3C5790"/>
              </a:solidFill>
            </a:endParaRPr>
          </a:p>
        </p:txBody>
      </p:sp>
    </p:spTree>
    <p:extLst>
      <p:ext uri="{BB962C8B-B14F-4D97-AF65-F5344CB8AC3E}">
        <p14:creationId xmlns:p14="http://schemas.microsoft.com/office/powerpoint/2010/main" val="2619315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59DF84F-CC17-B9E1-6600-655422920B76}"/>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454D814E-685D-35AC-AB51-60DB6C085C2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8D904F10-C992-260E-451C-94A185C25C83}"/>
              </a:ext>
            </a:extLst>
          </p:cNvPr>
          <p:cNvSpPr>
            <a:spLocks noGrp="1"/>
          </p:cNvSpPr>
          <p:nvPr>
            <p:ph idx="1"/>
          </p:nvPr>
        </p:nvSpPr>
        <p:spPr>
          <a:xfrm>
            <a:off x="228600" y="2133600"/>
            <a:ext cx="8686800" cy="2438400"/>
          </a:xfrm>
        </p:spPr>
        <p:txBody>
          <a:bodyPr/>
          <a:lstStyle/>
          <a:p>
            <a:r>
              <a:rPr lang="en-US" sz="1500" dirty="0">
                <a:solidFill>
                  <a:srgbClr val="3C5790"/>
                </a:solidFill>
              </a:rPr>
              <a:t>The two subclasses implement a policy on how subtask completion affects the scope.</a:t>
            </a:r>
          </a:p>
          <a:p>
            <a:r>
              <a:rPr lang="en-US" sz="1500" b="1" dirty="0" err="1">
                <a:solidFill>
                  <a:srgbClr val="3C5790"/>
                </a:solidFill>
              </a:rPr>
              <a:t>StructuredTaskScope</a:t>
            </a:r>
            <a:r>
              <a:rPr lang="en-US" sz="1500" dirty="0" err="1">
                <a:solidFill>
                  <a:srgbClr val="3C5790"/>
                </a:solidFill>
              </a:rPr>
              <a:t>.</a:t>
            </a:r>
            <a:r>
              <a:rPr lang="en-US" sz="1500" b="1" dirty="0" err="1">
                <a:solidFill>
                  <a:srgbClr val="3C5790"/>
                </a:solidFill>
              </a:rPr>
              <a:t>ShutdownOnSuccess</a:t>
            </a:r>
            <a:r>
              <a:rPr lang="en-US" sz="1500" dirty="0">
                <a:solidFill>
                  <a:srgbClr val="3C5790"/>
                </a:solidFill>
              </a:rPr>
              <a:t> captures the first successfully completed subtask result and shuts down the scope afterward. This will interrupt any unfinished threads and wake up the scope’s owner. Choose this policy if you only need the result of a singular subtask (“invoke any”).</a:t>
            </a:r>
          </a:p>
          <a:p>
            <a:r>
              <a:rPr lang="en-US" sz="1500" b="1" dirty="0" err="1">
                <a:solidFill>
                  <a:srgbClr val="3C5790"/>
                </a:solidFill>
              </a:rPr>
              <a:t>StructuredTaskScope</a:t>
            </a:r>
            <a:r>
              <a:rPr lang="en-US" sz="1500" dirty="0" err="1">
                <a:solidFill>
                  <a:srgbClr val="3C5790"/>
                </a:solidFill>
              </a:rPr>
              <a:t>.</a:t>
            </a:r>
            <a:r>
              <a:rPr lang="en-US" sz="1500" b="1" dirty="0" err="1">
                <a:solidFill>
                  <a:srgbClr val="3C5790"/>
                </a:solidFill>
              </a:rPr>
              <a:t>ShutdownOnFailure</a:t>
            </a:r>
            <a:r>
              <a:rPr lang="en-US" sz="1500" dirty="0">
                <a:solidFill>
                  <a:srgbClr val="3C5790"/>
                </a:solidFill>
              </a:rPr>
              <a:t> is the opposite, as it shuts down the scope on the first failed subtask. If you require all results (“invoke all”), this policy ensures that other subtasks get discarded if any of them fails.</a:t>
            </a:r>
          </a:p>
          <a:p>
            <a:r>
              <a:rPr lang="en-US" sz="1500" dirty="0">
                <a:solidFill>
                  <a:srgbClr val="3C5790"/>
                </a:solidFill>
              </a:rPr>
              <a:t>Of course, we can create our own policy if needed by extending </a:t>
            </a:r>
            <a:r>
              <a:rPr lang="en-US" sz="1500" b="1" dirty="0" err="1">
                <a:solidFill>
                  <a:srgbClr val="3C5790"/>
                </a:solidFill>
              </a:rPr>
              <a:t>StructuredTaskScope</a:t>
            </a:r>
            <a:r>
              <a:rPr lang="en-US" sz="1500" b="1" dirty="0">
                <a:solidFill>
                  <a:srgbClr val="3C5790"/>
                </a:solidFill>
              </a:rPr>
              <a:t>&lt;T&gt;</a:t>
            </a:r>
            <a:r>
              <a:rPr lang="en-US" sz="1500" dirty="0">
                <a:solidFill>
                  <a:srgbClr val="3C5790"/>
                </a:solidFill>
              </a:rPr>
              <a:t> and overriding some of its methods, like </a:t>
            </a:r>
            <a:r>
              <a:rPr lang="en-US" sz="1500" b="1" dirty="0" err="1">
                <a:solidFill>
                  <a:srgbClr val="3C5790"/>
                </a:solidFill>
              </a:rPr>
              <a:t>handleComplete</a:t>
            </a:r>
            <a:r>
              <a:rPr lang="en-US" sz="1500" b="1" dirty="0">
                <a:solidFill>
                  <a:srgbClr val="3C5790"/>
                </a:solidFill>
              </a:rPr>
              <a:t>(Subtask)</a:t>
            </a:r>
            <a:r>
              <a:rPr lang="en-US" sz="1500" dirty="0">
                <a:solidFill>
                  <a:srgbClr val="3C5790"/>
                </a:solidFill>
              </a:rPr>
              <a:t>.</a:t>
            </a:r>
            <a:endParaRPr lang="fr-CA" sz="1500" dirty="0">
              <a:solidFill>
                <a:srgbClr val="3C5790"/>
              </a:solidFill>
            </a:endParaRPr>
          </a:p>
        </p:txBody>
      </p:sp>
    </p:spTree>
    <p:extLst>
      <p:ext uri="{BB962C8B-B14F-4D97-AF65-F5344CB8AC3E}">
        <p14:creationId xmlns:p14="http://schemas.microsoft.com/office/powerpoint/2010/main" val="1042701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30291327-940F-20ED-601E-1EC2185BD9C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5ACD3AA-1F75-5144-1133-820CDCAD4DD6}"/>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49457F8-C080-5DB1-9F7D-2A95FE62E881}"/>
              </a:ext>
            </a:extLst>
          </p:cNvPr>
          <p:cNvSpPr>
            <a:spLocks noGrp="1"/>
          </p:cNvSpPr>
          <p:nvPr>
            <p:ph idx="1"/>
          </p:nvPr>
        </p:nvSpPr>
        <p:spPr>
          <a:xfrm>
            <a:off x="228600" y="2133600"/>
            <a:ext cx="8686800" cy="3276600"/>
          </a:xfrm>
        </p:spPr>
        <p:txBody>
          <a:bodyPr/>
          <a:lstStyle/>
          <a:p>
            <a:r>
              <a:rPr lang="en-US" sz="1500" dirty="0">
                <a:solidFill>
                  <a:srgbClr val="3C5790"/>
                </a:solidFill>
              </a:rPr>
              <a:t>The </a:t>
            </a:r>
            <a:r>
              <a:rPr lang="en-US" sz="1500" b="1" dirty="0">
                <a:solidFill>
                  <a:srgbClr val="3C5790"/>
                </a:solidFill>
              </a:rPr>
              <a:t>Scoped Values (JEP 446)</a:t>
            </a:r>
            <a:r>
              <a:rPr lang="en-US" sz="1500" dirty="0">
                <a:solidFill>
                  <a:srgbClr val="3C5790"/>
                </a:solidFill>
              </a:rPr>
              <a:t> feature aims to provide a mechanism for managing data that has a specific lifespan and scope, allowing for a more structured way to handle values that are relevant only within a given context (such as a request or a thread).</a:t>
            </a:r>
          </a:p>
          <a:p>
            <a:r>
              <a:rPr lang="en-US" sz="1500" dirty="0">
                <a:solidFill>
                  <a:srgbClr val="3C5790"/>
                </a:solidFill>
              </a:rPr>
              <a:t>These are values that you can set and retrieve within a defined scope.</a:t>
            </a:r>
          </a:p>
          <a:p>
            <a:r>
              <a:rPr lang="en-US" sz="1500" dirty="0">
                <a:solidFill>
                  <a:srgbClr val="3C5790"/>
                </a:solidFill>
              </a:rPr>
              <a:t>Each value is tied to a particular region of code, enabling the passage of data without relying on parameters or global state.</a:t>
            </a:r>
          </a:p>
          <a:p>
            <a:r>
              <a:rPr lang="en-US" sz="1500" dirty="0">
                <a:solidFill>
                  <a:srgbClr val="3C5790"/>
                </a:solidFill>
              </a:rPr>
              <a:t>The main class introduced is "</a:t>
            </a:r>
            <a:r>
              <a:rPr lang="en-US" sz="1500" b="1" dirty="0" err="1">
                <a:solidFill>
                  <a:srgbClr val="3C5790"/>
                </a:solidFill>
              </a:rPr>
              <a:t>ScopedValue</a:t>
            </a:r>
            <a:r>
              <a:rPr lang="en-US" sz="1500" dirty="0">
                <a:solidFill>
                  <a:srgbClr val="3C5790"/>
                </a:solidFill>
              </a:rPr>
              <a:t>", which offers a way to create scoped values.</a:t>
            </a:r>
          </a:p>
          <a:p>
            <a:r>
              <a:rPr lang="en-US" sz="1500" dirty="0">
                <a:solidFill>
                  <a:srgbClr val="3C5790"/>
                </a:solidFill>
              </a:rPr>
              <a:t>The values are scoped within a certain context (like a thread or a request). The JEP handles the propagation of these values through different execution contexts. </a:t>
            </a:r>
          </a:p>
          <a:p>
            <a:r>
              <a:rPr lang="en-US" sz="1500" dirty="0">
                <a:solidFill>
                  <a:srgbClr val="3C5790"/>
                </a:solidFill>
              </a:rPr>
              <a:t>Once you exit the defined scope, the values are automatically cleared, preventing memory leaks and ensuring that data is not mistakenly shared between unrelated operations.</a:t>
            </a:r>
          </a:p>
        </p:txBody>
      </p:sp>
    </p:spTree>
    <p:extLst>
      <p:ext uri="{BB962C8B-B14F-4D97-AF65-F5344CB8AC3E}">
        <p14:creationId xmlns:p14="http://schemas.microsoft.com/office/powerpoint/2010/main" val="223127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9C1328C-FDBC-E23F-B2F9-825C1722E96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923B36D-03E1-34E0-8691-D87894E37D5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A62C6B7-AED4-F53D-CA79-03EB686A32FA}"/>
              </a:ext>
            </a:extLst>
          </p:cNvPr>
          <p:cNvSpPr>
            <a:spLocks noGrp="1"/>
          </p:cNvSpPr>
          <p:nvPr>
            <p:ph idx="1"/>
          </p:nvPr>
        </p:nvSpPr>
        <p:spPr>
          <a:xfrm>
            <a:off x="228600" y="2133600"/>
            <a:ext cx="8686800" cy="2057400"/>
          </a:xfrm>
        </p:spPr>
        <p:txBody>
          <a:bodyPr/>
          <a:lstStyle/>
          <a:p>
            <a:r>
              <a:rPr lang="en-US" sz="1500" dirty="0">
                <a:solidFill>
                  <a:srgbClr val="3C5790"/>
                </a:solidFill>
              </a:rPr>
              <a:t>Scoped values enable safe and efficient sharing of immutable data between components without resorting to method arguments. They were developed together with virtual threads and structured concurrency as part of the project Loom.</a:t>
            </a:r>
          </a:p>
          <a:p>
            <a:endParaRPr lang="en-US" sz="1500" dirty="0">
              <a:solidFill>
                <a:srgbClr val="3C5790"/>
              </a:solidFill>
            </a:endParaRPr>
          </a:p>
          <a:p>
            <a:r>
              <a:rPr lang="en-US" sz="1500" dirty="0">
                <a:solidFill>
                  <a:srgbClr val="3C5790"/>
                </a:solidFill>
              </a:rPr>
              <a:t>Example:</a:t>
            </a:r>
          </a:p>
          <a:p>
            <a:r>
              <a:rPr lang="en-US" sz="1500" dirty="0">
                <a:solidFill>
                  <a:srgbClr val="3C5790"/>
                </a:solidFill>
              </a:rPr>
              <a:t>Code executed within </a:t>
            </a:r>
            <a:r>
              <a:rPr lang="en-US" sz="1500" dirty="0" err="1">
                <a:solidFill>
                  <a:srgbClr val="3C5790"/>
                </a:solidFill>
              </a:rPr>
              <a:t>doSomething</a:t>
            </a:r>
            <a:r>
              <a:rPr lang="en-US" sz="1500" dirty="0">
                <a:solidFill>
                  <a:srgbClr val="3C5790"/>
                </a:solidFill>
              </a:rPr>
              <a:t>() that invokes </a:t>
            </a:r>
            <a:r>
              <a:rPr lang="en-US" sz="1500" dirty="0" err="1">
                <a:solidFill>
                  <a:srgbClr val="3C5790"/>
                </a:solidFill>
              </a:rPr>
              <a:t>USER.get</a:t>
            </a:r>
            <a:r>
              <a:rPr lang="en-US" sz="1500" dirty="0">
                <a:solidFill>
                  <a:srgbClr val="3C5790"/>
                </a:solidFill>
              </a:rPr>
              <a:t>() will read the value “Tim Nadella”. The scoped value is bound while executing </a:t>
            </a:r>
            <a:r>
              <a:rPr lang="en-US" sz="1500" dirty="0" err="1">
                <a:solidFill>
                  <a:srgbClr val="3C5790"/>
                </a:solidFill>
              </a:rPr>
              <a:t>doSomething</a:t>
            </a:r>
            <a:r>
              <a:rPr lang="en-US" sz="1500" dirty="0">
                <a:solidFill>
                  <a:srgbClr val="3C5790"/>
                </a:solidFill>
              </a:rPr>
              <a:t>() and becomes unbound when </a:t>
            </a:r>
            <a:r>
              <a:rPr lang="en-US" sz="1500" dirty="0" err="1">
                <a:solidFill>
                  <a:srgbClr val="3C5790"/>
                </a:solidFill>
              </a:rPr>
              <a:t>doSomething</a:t>
            </a:r>
            <a:r>
              <a:rPr lang="en-US" sz="1500" dirty="0">
                <a:solidFill>
                  <a:srgbClr val="3C5790"/>
                </a:solidFill>
              </a:rPr>
              <a:t>() completes (normally or with an exception).</a:t>
            </a:r>
          </a:p>
        </p:txBody>
      </p:sp>
      <p:pic>
        <p:nvPicPr>
          <p:cNvPr id="3" name="Picture 2">
            <a:extLst>
              <a:ext uri="{FF2B5EF4-FFF2-40B4-BE49-F238E27FC236}">
                <a16:creationId xmlns:a16="http://schemas.microsoft.com/office/drawing/2014/main" id="{1EA8DEFA-1D06-3D88-E055-6057DE205474}"/>
              </a:ext>
            </a:extLst>
          </p:cNvPr>
          <p:cNvPicPr>
            <a:picLocks noChangeAspect="1"/>
          </p:cNvPicPr>
          <p:nvPr/>
        </p:nvPicPr>
        <p:blipFill>
          <a:blip r:embed="rId3"/>
          <a:stretch>
            <a:fillRect/>
          </a:stretch>
        </p:blipFill>
        <p:spPr>
          <a:xfrm>
            <a:off x="416583" y="4311342"/>
            <a:ext cx="8478497" cy="1175058"/>
          </a:xfrm>
          <a:prstGeom prst="rect">
            <a:avLst/>
          </a:prstGeom>
        </p:spPr>
      </p:pic>
    </p:spTree>
    <p:extLst>
      <p:ext uri="{BB962C8B-B14F-4D97-AF65-F5344CB8AC3E}">
        <p14:creationId xmlns:p14="http://schemas.microsoft.com/office/powerpoint/2010/main" val="4080043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9CB4B1C0-5232-2254-0A82-02EA3E8A191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C5B3E9B-CF61-1160-C718-5A889396971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a:extLst>
              <a:ext uri="{FF2B5EF4-FFF2-40B4-BE49-F238E27FC236}">
                <a16:creationId xmlns:a16="http://schemas.microsoft.com/office/drawing/2014/main" id="{74F5CECF-AC17-FD47-7CB9-D3FBA49F9AF7}"/>
              </a:ext>
            </a:extLst>
          </p:cNvPr>
          <p:cNvPicPr>
            <a:picLocks noChangeAspect="1"/>
          </p:cNvPicPr>
          <p:nvPr/>
        </p:nvPicPr>
        <p:blipFill>
          <a:blip r:embed="rId3"/>
          <a:stretch>
            <a:fillRect/>
          </a:stretch>
        </p:blipFill>
        <p:spPr>
          <a:xfrm>
            <a:off x="275009" y="2561700"/>
            <a:ext cx="8716591" cy="3762900"/>
          </a:xfrm>
          <a:prstGeom prst="rect">
            <a:avLst/>
          </a:prstGeom>
        </p:spPr>
      </p:pic>
    </p:spTree>
    <p:extLst>
      <p:ext uri="{BB962C8B-B14F-4D97-AF65-F5344CB8AC3E}">
        <p14:creationId xmlns:p14="http://schemas.microsoft.com/office/powerpoint/2010/main" val="137327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34290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21 September 2017</a:t>
            </a:r>
          </a:p>
          <a:p>
            <a:r>
              <a:rPr lang="en-US" sz="1500" dirty="0">
                <a:solidFill>
                  <a:srgbClr val="3C5790"/>
                </a:solidFill>
              </a:rPr>
              <a:t>Java SE 10 – 20 March 2018</a:t>
            </a:r>
          </a:p>
          <a:p>
            <a:endParaRPr lang="en-US" sz="1500" dirty="0">
              <a:solidFill>
                <a:srgbClr val="3C579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500" dirty="0">
                <a:solidFill>
                  <a:srgbClr val="3C5790"/>
                </a:solidFill>
              </a:rPr>
              <a:t>Improve application performance by extending the </a:t>
            </a:r>
            <a:r>
              <a:rPr lang="en-US" sz="1500" b="1" dirty="0">
                <a:solidFill>
                  <a:srgbClr val="3C5790"/>
                </a:solidFill>
              </a:rPr>
              <a:t>Z Garbage Collector (ZGC)</a:t>
            </a:r>
            <a:r>
              <a:rPr lang="en-US" sz="1500" dirty="0">
                <a:solidFill>
                  <a:srgbClr val="3C5790"/>
                </a:solidFill>
              </a:rPr>
              <a:t> to maintain separate generations for young and old objects. This will allow ZGC to collect young objects, which tend to die young, more frequently.  What Generational ZGC Means:</a:t>
            </a:r>
          </a:p>
          <a:p>
            <a:r>
              <a:rPr lang="en-US" sz="1500" b="1" dirty="0">
                <a:solidFill>
                  <a:srgbClr val="3C5790"/>
                </a:solidFill>
              </a:rPr>
              <a:t>Generational Concept</a:t>
            </a:r>
            <a:r>
              <a:rPr lang="en-US" sz="1500" dirty="0">
                <a:solidFill>
                  <a:srgbClr val="3C5790"/>
                </a:solidFill>
              </a:rPr>
              <a:t>: Generational garbage collection is based on the observation that most objects are short-lived. By categorizing objects into generations (typically "young" and "old"), the garbage collector can optimize the collection process: it collects the young generation more frequently (where most collectibles reside) and less frequently collects the older generation.</a:t>
            </a:r>
          </a:p>
          <a:p>
            <a:r>
              <a:rPr lang="en-US" sz="1500" b="1" dirty="0">
                <a:solidFill>
                  <a:srgbClr val="3C5790"/>
                </a:solidFill>
              </a:rPr>
              <a:t>Performance Improvements</a:t>
            </a:r>
            <a:r>
              <a:rPr lang="en-US" sz="1500" dirty="0">
                <a:solidFill>
                  <a:srgbClr val="3C5790"/>
                </a:solidFill>
              </a:rPr>
              <a:t>: By introducing a generational aspect, ZGC can potentially improve performance by reducing the amount of time spent in garbage collection. Since most allocations are short-lived, the young generation can be cleaned up more frequently without needing to touch the more stable old generation.</a:t>
            </a:r>
          </a:p>
          <a:p>
            <a:r>
              <a:rPr lang="en-US" sz="1500" b="1" dirty="0">
                <a:solidFill>
                  <a:srgbClr val="3C5790"/>
                </a:solidFill>
              </a:rPr>
              <a:t>Scalability</a:t>
            </a:r>
            <a:r>
              <a:rPr lang="en-US" sz="1500" dirty="0">
                <a:solidFill>
                  <a:srgbClr val="3C5790"/>
                </a:solidFill>
              </a:rPr>
              <a:t>: Generational ZGC aims to support applications with a large heap size while maintaining the low-latency advantages of ZGC. It endeavors to bring the benefits of generational GC into an already scalable and reliable framework.</a:t>
            </a:r>
          </a:p>
          <a:p>
            <a:r>
              <a:rPr lang="en-US" sz="1500" b="1" dirty="0">
                <a:solidFill>
                  <a:srgbClr val="3C5790"/>
                </a:solidFill>
              </a:rPr>
              <a:t>ZGC Algorithms Change</a:t>
            </a:r>
            <a:r>
              <a:rPr lang="en-US" sz="1500" dirty="0">
                <a:solidFill>
                  <a:srgbClr val="3C5790"/>
                </a:solidFill>
              </a:rPr>
              <a:t>: The addition of generational handling likely involves changes to the underlying algorithms that make decisions on when to perform collections, how to promote objects between generations, and where to focus the GC activity.</a:t>
            </a:r>
          </a:p>
          <a:p>
            <a:endParaRPr lang="en-US" sz="1500" dirty="0">
              <a:solidFill>
                <a:srgbClr val="3C5790"/>
              </a:solidFill>
            </a:endParaRPr>
          </a:p>
        </p:txBody>
      </p:sp>
    </p:spTree>
    <p:extLst>
      <p:ext uri="{BB962C8B-B14F-4D97-AF65-F5344CB8AC3E}">
        <p14:creationId xmlns:p14="http://schemas.microsoft.com/office/powerpoint/2010/main" val="1500426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55FB712-0CB3-8AE7-C315-B52CEC0E4DA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BF84012-C53C-7108-7F30-FE4C1FBABBCF}"/>
              </a:ext>
            </a:extLst>
          </p:cNvPr>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a:extLst>
              <a:ext uri="{FF2B5EF4-FFF2-40B4-BE49-F238E27FC236}">
                <a16:creationId xmlns:a16="http://schemas.microsoft.com/office/drawing/2014/main" id="{851EC46C-4C1D-59E7-8C4B-25928CEB31F9}"/>
              </a:ext>
            </a:extLst>
          </p:cNvPr>
          <p:cNvSpPr>
            <a:spLocks noGrp="1"/>
          </p:cNvSpPr>
          <p:nvPr>
            <p:ph idx="1"/>
          </p:nvPr>
        </p:nvSpPr>
        <p:spPr>
          <a:xfrm>
            <a:off x="76200" y="1981200"/>
            <a:ext cx="8686800" cy="4648200"/>
          </a:xfrm>
        </p:spPr>
        <p:txBody>
          <a:bodyPr/>
          <a:lstStyle/>
          <a:p>
            <a:r>
              <a:rPr lang="en-US" sz="1500" dirty="0">
                <a:solidFill>
                  <a:srgbClr val="3C5790"/>
                </a:solidFill>
              </a:rPr>
              <a:t>To enable the usage of Generational ZGC, we need to pass 2 VM arguments: </a:t>
            </a:r>
            <a:r>
              <a:rPr lang="en-US" sz="1500" b="1" dirty="0">
                <a:solidFill>
                  <a:srgbClr val="3C5790"/>
                </a:solidFill>
              </a:rPr>
              <a:t>-XX:+</a:t>
            </a:r>
            <a:r>
              <a:rPr lang="en-US" sz="1500" b="1" dirty="0" err="1">
                <a:solidFill>
                  <a:srgbClr val="3C5790"/>
                </a:solidFill>
              </a:rPr>
              <a:t>UseZGC</a:t>
            </a:r>
            <a:r>
              <a:rPr lang="en-US" sz="1500" b="1" dirty="0">
                <a:solidFill>
                  <a:srgbClr val="3C5790"/>
                </a:solidFill>
              </a:rPr>
              <a:t> –XX:+</a:t>
            </a:r>
            <a:r>
              <a:rPr lang="en-US" sz="1500" b="1" dirty="0" err="1">
                <a:solidFill>
                  <a:srgbClr val="3C5790"/>
                </a:solidFill>
              </a:rPr>
              <a:t>ZGenerational</a:t>
            </a:r>
            <a:r>
              <a:rPr lang="en-US" sz="1500" dirty="0">
                <a:solidFill>
                  <a:srgbClr val="3C5790"/>
                </a:solidFill>
              </a:rPr>
              <a:t> . </a:t>
            </a:r>
          </a:p>
          <a:p>
            <a:endParaRPr lang="en-US" sz="1500" dirty="0">
              <a:solidFill>
                <a:srgbClr val="3C5790"/>
              </a:solidFill>
            </a:endParaRPr>
          </a:p>
        </p:txBody>
      </p:sp>
    </p:spTree>
    <p:extLst>
      <p:ext uri="{BB962C8B-B14F-4D97-AF65-F5344CB8AC3E}">
        <p14:creationId xmlns:p14="http://schemas.microsoft.com/office/powerpoint/2010/main" val="465106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rPr>
              <a:t>https://www.oracle.com/java/technologies/javase/21-relnote-issues.html</a:t>
            </a:r>
          </a:p>
          <a:p>
            <a:r>
              <a:rPr lang="en-US" sz="1600" dirty="0">
                <a:solidFill>
                  <a:schemeClr val="bg1"/>
                </a:solidFill>
              </a:rPr>
              <a:t>https://www.baeldung.com/java-lts-21-new-features</a:t>
            </a:r>
          </a:p>
          <a:p>
            <a:r>
              <a:rPr lang="en-US" sz="1600" dirty="0">
                <a:solidFill>
                  <a:schemeClr val="bg1"/>
                </a:solidFill>
              </a:rPr>
              <a:t>https://howtodoinjava.com/java/java-string-templates/</a:t>
            </a:r>
          </a:p>
          <a:p>
            <a:r>
              <a:rPr lang="en-US" sz="1600" dirty="0">
                <a:solidFill>
                  <a:schemeClr val="bg1"/>
                </a:solidFill>
              </a:rPr>
              <a:t>https://www.javatpoint.com/key-encapsulation-mechanism-api-in-java-21</a:t>
            </a:r>
          </a:p>
          <a:p>
            <a:r>
              <a:rPr lang="en-US" sz="1600" dirty="0">
                <a:solidFill>
                  <a:schemeClr val="bg1"/>
                </a:solidFill>
              </a:rPr>
              <a:t>https://belief-driven-design.com/looking-at-java-21-structured-concurrency-39a81/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191000"/>
          </a:xfrm>
        </p:spPr>
        <p:txBody>
          <a:bodyPr/>
          <a:lstStyle/>
          <a:p>
            <a:r>
              <a:rPr lang="en-US" sz="1500" dirty="0">
                <a:solidFill>
                  <a:srgbClr val="3C5790"/>
                </a:solidFill>
              </a:rPr>
              <a:t>Java SE 11 – 25 September 2018</a:t>
            </a:r>
          </a:p>
          <a:p>
            <a:r>
              <a:rPr lang="en-US" sz="1500" dirty="0">
                <a:solidFill>
                  <a:srgbClr val="3C5790"/>
                </a:solidFill>
              </a:rPr>
              <a:t>Java SE 12 – 19 March 2019</a:t>
            </a:r>
          </a:p>
          <a:p>
            <a:r>
              <a:rPr lang="en-US" sz="1500" dirty="0">
                <a:solidFill>
                  <a:srgbClr val="3C5790"/>
                </a:solidFill>
              </a:rPr>
              <a:t>Java SE 13 – 17 September 2019</a:t>
            </a:r>
          </a:p>
          <a:p>
            <a:r>
              <a:rPr lang="en-US" sz="1500" dirty="0">
                <a:solidFill>
                  <a:srgbClr val="3C5790"/>
                </a:solidFill>
              </a:rPr>
              <a:t>Java SE 14 – 17 March 2020</a:t>
            </a:r>
          </a:p>
          <a:p>
            <a:r>
              <a:rPr lang="en-US" sz="1500" dirty="0">
                <a:solidFill>
                  <a:srgbClr val="3C5790"/>
                </a:solidFill>
              </a:rPr>
              <a:t>Java SE 15 – 16 September 2020</a:t>
            </a:r>
          </a:p>
          <a:p>
            <a:r>
              <a:rPr lang="en-US" sz="1500" dirty="0">
                <a:solidFill>
                  <a:srgbClr val="3C5790"/>
                </a:solidFill>
              </a:rPr>
              <a:t>Java SE 16 – 16 March 2021</a:t>
            </a:r>
          </a:p>
          <a:p>
            <a:r>
              <a:rPr lang="en-US" sz="1500" dirty="0">
                <a:solidFill>
                  <a:srgbClr val="3C5790"/>
                </a:solidFill>
              </a:rPr>
              <a:t>Java SE 17 – 14 September 2021</a:t>
            </a:r>
          </a:p>
          <a:p>
            <a:r>
              <a:rPr lang="en-US" sz="1500" dirty="0">
                <a:solidFill>
                  <a:srgbClr val="3C5790"/>
                </a:solidFill>
              </a:rPr>
              <a:t>Java SE 18 – 22 March 2022</a:t>
            </a:r>
          </a:p>
          <a:p>
            <a:r>
              <a:rPr lang="en-US" sz="1500" dirty="0">
                <a:solidFill>
                  <a:srgbClr val="3C5790"/>
                </a:solidFill>
              </a:rPr>
              <a:t>Java SE 19 – 20 September 2022</a:t>
            </a:r>
          </a:p>
          <a:p>
            <a:r>
              <a:rPr lang="en-US" sz="1500" dirty="0">
                <a:solidFill>
                  <a:srgbClr val="3C5790"/>
                </a:solidFill>
              </a:rPr>
              <a:t>Java SE 20 – 21 March 2023</a:t>
            </a:r>
          </a:p>
          <a:p>
            <a:r>
              <a:rPr lang="en-US" sz="1500" dirty="0">
                <a:solidFill>
                  <a:srgbClr val="3C5790"/>
                </a:solidFill>
              </a:rPr>
              <a:t>Java SE 21 – 19 September 2023</a:t>
            </a:r>
          </a:p>
          <a:p>
            <a:endParaRPr lang="en-US" sz="1500" dirty="0">
              <a:solidFill>
                <a:srgbClr val="3C5790"/>
              </a:solidFill>
            </a:endParaRPr>
          </a:p>
          <a:p>
            <a:endParaRPr lang="en-US" sz="1500" dirty="0">
              <a:solidFill>
                <a:srgbClr val="3C5790"/>
              </a:solidFill>
            </a:endParaRPr>
          </a:p>
        </p:txBody>
      </p:sp>
    </p:spTree>
    <p:extLst>
      <p:ext uri="{BB962C8B-B14F-4D97-AF65-F5344CB8AC3E}">
        <p14:creationId xmlns:p14="http://schemas.microsoft.com/office/powerpoint/2010/main" val="371929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962400"/>
          </a:xfrm>
        </p:spPr>
        <p:txBody>
          <a:bodyPr/>
          <a:lstStyle/>
          <a:p>
            <a:r>
              <a:rPr lang="en-US" sz="1400" dirty="0">
                <a:solidFill>
                  <a:srgbClr val="3C5790"/>
                </a:solidFill>
              </a:rPr>
              <a:t>JEP 420: Pattern Matching for “switch” (Preview)</a:t>
            </a:r>
          </a:p>
          <a:p>
            <a:r>
              <a:rPr lang="en-US" sz="1400" dirty="0">
                <a:solidFill>
                  <a:srgbClr val="3C5790"/>
                </a:solidFill>
              </a:rPr>
              <a:t>JEP 425: Problem List</a:t>
            </a:r>
          </a:p>
          <a:p>
            <a:r>
              <a:rPr lang="en-US" sz="1400" dirty="0">
                <a:solidFill>
                  <a:srgbClr val="3C5790"/>
                </a:solidFill>
              </a:rPr>
              <a:t>JEP 429: Record Patterns (Preview)</a:t>
            </a:r>
          </a:p>
          <a:p>
            <a:r>
              <a:rPr lang="en-US" sz="1400" dirty="0">
                <a:solidFill>
                  <a:srgbClr val="3C5790"/>
                </a:solidFill>
              </a:rPr>
              <a:t>JEP 430: String Templates (Preview)</a:t>
            </a:r>
          </a:p>
          <a:p>
            <a:r>
              <a:rPr lang="en-US" sz="1400" dirty="0">
                <a:solidFill>
                  <a:srgbClr val="3C5790"/>
                </a:solidFill>
              </a:rPr>
              <a:t>JEP 431: Sequenced Collections</a:t>
            </a:r>
          </a:p>
          <a:p>
            <a:r>
              <a:rPr lang="en-US" sz="1400" dirty="0">
                <a:solidFill>
                  <a:srgbClr val="3C5790"/>
                </a:solidFill>
              </a:rPr>
              <a:t>JEP 442: Foreign Function &amp; Memory API (Third Incubator)</a:t>
            </a:r>
          </a:p>
          <a:p>
            <a:r>
              <a:rPr lang="en-US" sz="1400" dirty="0">
                <a:solidFill>
                  <a:srgbClr val="3C5790"/>
                </a:solidFill>
              </a:rPr>
              <a:t>JEP 444: Virtual Threads</a:t>
            </a:r>
          </a:p>
          <a:p>
            <a:r>
              <a:rPr lang="en-US" sz="1400" dirty="0">
                <a:solidFill>
                  <a:srgbClr val="3C5790"/>
                </a:solidFill>
              </a:rPr>
              <a:t>JEP 446: Scoped Values (Preview)</a:t>
            </a:r>
          </a:p>
          <a:p>
            <a:r>
              <a:rPr lang="en-US" sz="1400" dirty="0">
                <a:solidFill>
                  <a:srgbClr val="3C5790"/>
                </a:solidFill>
              </a:rPr>
              <a:t>JEP 448: Vector API (Fifth Incubator)</a:t>
            </a:r>
          </a:p>
          <a:p>
            <a:r>
              <a:rPr lang="en-US" sz="1400" dirty="0">
                <a:solidFill>
                  <a:srgbClr val="3C5790"/>
                </a:solidFill>
              </a:rPr>
              <a:t>JEP 452: Key Encapsulation Mechanism API</a:t>
            </a:r>
          </a:p>
          <a:p>
            <a:r>
              <a:rPr lang="en-US" sz="1400" dirty="0">
                <a:solidFill>
                  <a:srgbClr val="3C5790"/>
                </a:solidFill>
              </a:rPr>
              <a:t>JEP 453: Structured Concurrency (Incubator)</a:t>
            </a:r>
          </a:p>
          <a:p>
            <a:endParaRPr lang="en-US" sz="1400" dirty="0">
              <a:solidFill>
                <a:srgbClr val="3C579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3CDFB89-2168-8887-0669-2DF964DE750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34A2575-9221-96FF-59ED-F27290149ABA}"/>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D624BE2B-3F00-2B3E-21A5-981C947AC800}"/>
              </a:ext>
            </a:extLst>
          </p:cNvPr>
          <p:cNvSpPr>
            <a:spLocks noGrp="1"/>
          </p:cNvSpPr>
          <p:nvPr>
            <p:ph idx="1"/>
          </p:nvPr>
        </p:nvSpPr>
        <p:spPr>
          <a:xfrm>
            <a:off x="228600" y="1981200"/>
            <a:ext cx="8686800" cy="1295400"/>
          </a:xfrm>
        </p:spPr>
        <p:txBody>
          <a:bodyPr/>
          <a:lstStyle/>
          <a:p>
            <a:r>
              <a:rPr lang="en-US" sz="1500" b="1" dirty="0">
                <a:solidFill>
                  <a:srgbClr val="3C5790"/>
                </a:solidFill>
              </a:rPr>
              <a:t>Record patterns</a:t>
            </a:r>
            <a:r>
              <a:rPr lang="en-US" sz="1500" dirty="0">
                <a:solidFill>
                  <a:srgbClr val="3C5790"/>
                </a:solidFill>
              </a:rPr>
              <a:t> (JEP 440) were included in Java 19 and Java 20 as preview features. </a:t>
            </a:r>
          </a:p>
          <a:p>
            <a:r>
              <a:rPr lang="en-US" sz="1500" dirty="0">
                <a:solidFill>
                  <a:srgbClr val="3C5790"/>
                </a:solidFill>
              </a:rPr>
              <a:t>With Java 21, they are out of the preview and include some refinements.</a:t>
            </a:r>
          </a:p>
          <a:p>
            <a:r>
              <a:rPr lang="en-US" sz="1500" dirty="0">
                <a:solidFill>
                  <a:srgbClr val="3C5790"/>
                </a:solidFill>
              </a:rPr>
              <a:t>This JEP extends the existing pattern-matching feature to </a:t>
            </a:r>
            <a:r>
              <a:rPr lang="en-US" sz="1500" dirty="0" err="1">
                <a:solidFill>
                  <a:srgbClr val="3C5790"/>
                </a:solidFill>
              </a:rPr>
              <a:t>destructure</a:t>
            </a:r>
            <a:r>
              <a:rPr lang="en-US" sz="1500" dirty="0">
                <a:solidFill>
                  <a:srgbClr val="3C5790"/>
                </a:solidFill>
              </a:rPr>
              <a:t> the record class instances, which enables writing sophisticated data queries. </a:t>
            </a:r>
            <a:endParaRPr lang="fr-CA" sz="1500" dirty="0">
              <a:solidFill>
                <a:srgbClr val="3C5790"/>
              </a:solidFill>
            </a:endParaRPr>
          </a:p>
        </p:txBody>
      </p:sp>
      <p:pic>
        <p:nvPicPr>
          <p:cNvPr id="3" name="Picture 2">
            <a:extLst>
              <a:ext uri="{FF2B5EF4-FFF2-40B4-BE49-F238E27FC236}">
                <a16:creationId xmlns:a16="http://schemas.microsoft.com/office/drawing/2014/main" id="{1FF7791D-2FB1-8CE3-53B1-71ED9BE70E73}"/>
              </a:ext>
            </a:extLst>
          </p:cNvPr>
          <p:cNvPicPr>
            <a:picLocks noChangeAspect="1"/>
          </p:cNvPicPr>
          <p:nvPr/>
        </p:nvPicPr>
        <p:blipFill>
          <a:blip r:embed="rId3"/>
          <a:stretch>
            <a:fillRect/>
          </a:stretch>
        </p:blipFill>
        <p:spPr>
          <a:xfrm>
            <a:off x="2553403" y="3200400"/>
            <a:ext cx="4037191" cy="1664884"/>
          </a:xfrm>
          <a:prstGeom prst="rect">
            <a:avLst/>
          </a:prstGeom>
        </p:spPr>
      </p:pic>
      <p:pic>
        <p:nvPicPr>
          <p:cNvPr id="7" name="Picture 6">
            <a:extLst>
              <a:ext uri="{FF2B5EF4-FFF2-40B4-BE49-F238E27FC236}">
                <a16:creationId xmlns:a16="http://schemas.microsoft.com/office/drawing/2014/main" id="{F31ED103-6295-C6DA-324B-432D48D36E6B}"/>
              </a:ext>
            </a:extLst>
          </p:cNvPr>
          <p:cNvPicPr>
            <a:picLocks noChangeAspect="1"/>
          </p:cNvPicPr>
          <p:nvPr/>
        </p:nvPicPr>
        <p:blipFill>
          <a:blip r:embed="rId4"/>
          <a:stretch>
            <a:fillRect/>
          </a:stretch>
        </p:blipFill>
        <p:spPr>
          <a:xfrm>
            <a:off x="2296512" y="5216871"/>
            <a:ext cx="4550976" cy="1330945"/>
          </a:xfrm>
          <a:prstGeom prst="rect">
            <a:avLst/>
          </a:prstGeom>
        </p:spPr>
      </p:pic>
    </p:spTree>
    <p:extLst>
      <p:ext uri="{BB962C8B-B14F-4D97-AF65-F5344CB8AC3E}">
        <p14:creationId xmlns:p14="http://schemas.microsoft.com/office/powerpoint/2010/main" val="219429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D29003C-0D72-FE9C-5F72-133A2A13EC0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1BDE7935-DD8E-799E-F532-9F1EABEAAAC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B37D0D3-31DC-303D-D5C0-C0B39DE26CDA}"/>
              </a:ext>
            </a:extLst>
          </p:cNvPr>
          <p:cNvSpPr>
            <a:spLocks noGrp="1"/>
          </p:cNvSpPr>
          <p:nvPr>
            <p:ph idx="1"/>
          </p:nvPr>
        </p:nvSpPr>
        <p:spPr>
          <a:xfrm>
            <a:off x="228600" y="1981200"/>
            <a:ext cx="8686800" cy="1905000"/>
          </a:xfrm>
        </p:spPr>
        <p:txBody>
          <a:bodyPr/>
          <a:lstStyle/>
          <a:p>
            <a:r>
              <a:rPr lang="en-US" sz="1500" dirty="0">
                <a:solidFill>
                  <a:srgbClr val="3C5790"/>
                </a:solidFill>
              </a:rPr>
              <a:t>The "</a:t>
            </a:r>
            <a:r>
              <a:rPr lang="en-US" sz="1500" b="1" dirty="0">
                <a:solidFill>
                  <a:srgbClr val="3C5790"/>
                </a:solidFill>
              </a:rPr>
              <a:t>Pattern Matching for switch</a:t>
            </a:r>
            <a:r>
              <a:rPr lang="en-US" sz="1500" dirty="0">
                <a:solidFill>
                  <a:srgbClr val="3C5790"/>
                </a:solidFill>
              </a:rPr>
              <a:t>" (JEP 441) was introduced in JDK 17.</a:t>
            </a:r>
          </a:p>
          <a:p>
            <a:r>
              <a:rPr lang="en-US" sz="1500" dirty="0">
                <a:solidFill>
                  <a:srgbClr val="3C5790"/>
                </a:solidFill>
              </a:rPr>
              <a:t>Pattern matching for the switch was refined in JDK 18, 19, and 20 and improved further in JDK 21.</a:t>
            </a:r>
          </a:p>
          <a:p>
            <a:r>
              <a:rPr lang="en-US" sz="1500" dirty="0">
                <a:solidFill>
                  <a:srgbClr val="3C5790"/>
                </a:solidFill>
              </a:rPr>
              <a:t>The main goal of this feature is to allow patterns in switch case labels and improve the expressiveness of switch statements and expressions. Besides, there is also an enhancement to handle </a:t>
            </a:r>
            <a:r>
              <a:rPr lang="en-US" sz="1500" dirty="0" err="1">
                <a:solidFill>
                  <a:srgbClr val="3C5790"/>
                </a:solidFill>
              </a:rPr>
              <a:t>NullPointerException</a:t>
            </a:r>
            <a:r>
              <a:rPr lang="en-US" sz="1500" dirty="0">
                <a:solidFill>
                  <a:srgbClr val="3C5790"/>
                </a:solidFill>
              </a:rPr>
              <a:t> by allowing a null case label.</a:t>
            </a:r>
            <a:endParaRPr lang="fr-CA" sz="1500" dirty="0">
              <a:solidFill>
                <a:srgbClr val="3C5790"/>
              </a:solidFill>
            </a:endParaRPr>
          </a:p>
        </p:txBody>
      </p:sp>
      <p:pic>
        <p:nvPicPr>
          <p:cNvPr id="3" name="Picture 2">
            <a:extLst>
              <a:ext uri="{FF2B5EF4-FFF2-40B4-BE49-F238E27FC236}">
                <a16:creationId xmlns:a16="http://schemas.microsoft.com/office/drawing/2014/main" id="{1073DD47-75E7-D3DD-3C37-00219B6ED742}"/>
              </a:ext>
            </a:extLst>
          </p:cNvPr>
          <p:cNvPicPr>
            <a:picLocks noChangeAspect="1"/>
          </p:cNvPicPr>
          <p:nvPr/>
        </p:nvPicPr>
        <p:blipFill>
          <a:blip r:embed="rId3"/>
          <a:stretch>
            <a:fillRect/>
          </a:stretch>
        </p:blipFill>
        <p:spPr>
          <a:xfrm>
            <a:off x="762000" y="3962400"/>
            <a:ext cx="3153215" cy="1619476"/>
          </a:xfrm>
          <a:prstGeom prst="rect">
            <a:avLst/>
          </a:prstGeom>
        </p:spPr>
      </p:pic>
      <p:pic>
        <p:nvPicPr>
          <p:cNvPr id="5" name="Picture 4">
            <a:extLst>
              <a:ext uri="{FF2B5EF4-FFF2-40B4-BE49-F238E27FC236}">
                <a16:creationId xmlns:a16="http://schemas.microsoft.com/office/drawing/2014/main" id="{A8A0D034-4023-A4F6-D1D6-E47288C78A16}"/>
              </a:ext>
            </a:extLst>
          </p:cNvPr>
          <p:cNvPicPr>
            <a:picLocks noChangeAspect="1"/>
          </p:cNvPicPr>
          <p:nvPr/>
        </p:nvPicPr>
        <p:blipFill>
          <a:blip r:embed="rId4"/>
          <a:stretch>
            <a:fillRect/>
          </a:stretch>
        </p:blipFill>
        <p:spPr>
          <a:xfrm>
            <a:off x="4876800" y="3505200"/>
            <a:ext cx="3779520" cy="3002907"/>
          </a:xfrm>
          <a:prstGeom prst="rect">
            <a:avLst/>
          </a:prstGeom>
        </p:spPr>
      </p:pic>
    </p:spTree>
    <p:extLst>
      <p:ext uri="{BB962C8B-B14F-4D97-AF65-F5344CB8AC3E}">
        <p14:creationId xmlns:p14="http://schemas.microsoft.com/office/powerpoint/2010/main" val="700071437"/>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20572</TotalTime>
  <Words>3166</Words>
  <Application>Microsoft Office PowerPoint</Application>
  <PresentationFormat>On-screen Show (4:3)</PresentationFormat>
  <Paragraphs>210</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143</vt:lpstr>
      <vt:lpstr>Java 21 New Features</vt:lpstr>
      <vt:lpstr>Contents</vt:lpstr>
      <vt:lpstr>What is Java?</vt:lpstr>
      <vt:lpstr>History</vt:lpstr>
      <vt:lpstr>History (cont.)</vt:lpstr>
      <vt:lpstr>Java Flavors</vt:lpstr>
      <vt:lpstr>New Features</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Other Improvements  </vt:lpstr>
      <vt:lpstr>Other Improvements (cont.) </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1080</cp:revision>
  <dcterms:created xsi:type="dcterms:W3CDTF">2012-04-12T06:19:17Z</dcterms:created>
  <dcterms:modified xsi:type="dcterms:W3CDTF">2024-11-11T14:20:12Z</dcterms:modified>
</cp:coreProperties>
</file>