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405" r:id="rId5"/>
    <p:sldId id="406" r:id="rId6"/>
    <p:sldId id="412" r:id="rId7"/>
    <p:sldId id="433" r:id="rId8"/>
    <p:sldId id="431" r:id="rId9"/>
    <p:sldId id="435" r:id="rId10"/>
    <p:sldId id="436" r:id="rId11"/>
    <p:sldId id="437" r:id="rId12"/>
    <p:sldId id="438" r:id="rId13"/>
    <p:sldId id="439" r:id="rId14"/>
    <p:sldId id="440" r:id="rId15"/>
    <p:sldId id="441" r:id="rId16"/>
    <p:sldId id="442" r:id="rId17"/>
    <p:sldId id="443" r:id="rId18"/>
    <p:sldId id="444" r:id="rId19"/>
    <p:sldId id="445" r:id="rId20"/>
    <p:sldId id="446" r:id="rId21"/>
    <p:sldId id="447" r:id="rId22"/>
    <p:sldId id="448" r:id="rId23"/>
    <p:sldId id="449" r:id="rId24"/>
    <p:sldId id="450" r:id="rId25"/>
    <p:sldId id="451" r:id="rId26"/>
    <p:sldId id="452" r:id="rId27"/>
    <p:sldId id="453" r:id="rId28"/>
    <p:sldId id="432" r:id="rId29"/>
    <p:sldId id="389" r:id="rId30"/>
    <p:sldId id="259" r:id="rId31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5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94660"/>
  </p:normalViewPr>
  <p:slideViewPr>
    <p:cSldViewPr>
      <p:cViewPr varScale="1">
        <p:scale>
          <a:sx n="85" d="100"/>
          <a:sy n="85" d="100"/>
        </p:scale>
        <p:origin x="154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16/11/2016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16/11/2016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16/11/2016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16/11/2016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16/11/2016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16/11/2016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16/11/2016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16/11/2016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16/11/2016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16/11/2016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fr-CA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16/11/2016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16/11/2016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fr-CA" sz="4000" dirty="0" err="1">
                <a:solidFill>
                  <a:schemeClr val="bg1"/>
                </a:solidFill>
              </a:rPr>
              <a:t>Hibernate</a:t>
            </a:r>
            <a:r>
              <a:rPr lang="fr-CA" sz="4000" dirty="0">
                <a:solidFill>
                  <a:schemeClr val="bg1"/>
                </a:solidFill>
              </a:rPr>
              <a:t> 5</a:t>
            </a:r>
            <a:endParaRPr lang="fr-CA" sz="3800" dirty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Persistence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Context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When we create a new object, the initial state is transient.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When we call save() on a new object we're marking the object as "persistent".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 detached object is a persistent object whose session has been closed or has been evicted from a Session.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 removed object is one that's </a:t>
            </a:r>
            <a:r>
              <a:rPr lang="en-US" sz="1400" dirty="0" err="1">
                <a:solidFill>
                  <a:srgbClr val="3C5790"/>
                </a:solidFill>
              </a:rPr>
              <a:t>een</a:t>
            </a:r>
            <a:r>
              <a:rPr lang="en-US" sz="1400" dirty="0">
                <a:solidFill>
                  <a:srgbClr val="3C5790"/>
                </a:solidFill>
              </a:rPr>
              <a:t> marked for deletion in the current transaction.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An object is changed to removed state when </a:t>
            </a:r>
            <a:r>
              <a:rPr lang="en-US" sz="1400" dirty="0" err="1">
                <a:solidFill>
                  <a:srgbClr val="3C5790"/>
                </a:solidFill>
              </a:rPr>
              <a:t>Session.delete</a:t>
            </a:r>
            <a:r>
              <a:rPr lang="en-US" sz="1400" dirty="0">
                <a:solidFill>
                  <a:srgbClr val="3C5790"/>
                </a:solidFill>
              </a:rPr>
              <a:t>() is called.</a:t>
            </a:r>
            <a:endParaRPr lang="en-US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319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Persistence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Context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762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Transient objects exists in memory.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Hibernate does not manage transient objects or persist changes to transient objects.</a:t>
            </a:r>
            <a:endParaRPr lang="en-US" sz="1200" dirty="0">
              <a:solidFill>
                <a:srgbClr val="3C579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3128962"/>
            <a:ext cx="214312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743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Persistence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Context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762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Persistent objects exists in the database and Hibernate manages the persistence for persistent objects.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To persist the changes to a transient object we need to interact with the session to save the object in the database.</a:t>
            </a:r>
            <a:endParaRPr lang="en-US" sz="1200" dirty="0">
              <a:solidFill>
                <a:srgbClr val="3C579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120495"/>
            <a:ext cx="6492854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938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Persistence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Context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143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Detached objects have a representation in the database but changes to the object will not be reflected in the database and vice versa.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 detached object can be created by closing the session that it was associated with or by evicting it from the session (</a:t>
            </a:r>
            <a:r>
              <a:rPr lang="en-US" sz="1400" dirty="0" err="1">
                <a:solidFill>
                  <a:srgbClr val="3C5790"/>
                </a:solidFill>
              </a:rPr>
              <a:t>sesson.evict</a:t>
            </a:r>
            <a:r>
              <a:rPr lang="en-US" sz="1400" dirty="0">
                <a:solidFill>
                  <a:srgbClr val="3C5790"/>
                </a:solidFill>
              </a:rPr>
              <a:t>()).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3505200"/>
            <a:ext cx="6106438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746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Identifiers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362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An identifier, or identity column maps to the concept of a primary key in relational databases.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 primary key is a unique set of one or more columns that can be used to specify a particular collection of data.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In Hibernate, an object attribute is marked as an identifier with the @Id annotation.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@</a:t>
            </a:r>
            <a:r>
              <a:rPr lang="en-US" sz="1400" dirty="0" err="1">
                <a:solidFill>
                  <a:srgbClr val="3C5790"/>
                </a:solidFill>
              </a:rPr>
              <a:t>GeneratedValue</a:t>
            </a:r>
            <a:r>
              <a:rPr lang="en-US" sz="1400" dirty="0">
                <a:solidFill>
                  <a:srgbClr val="3C5790"/>
                </a:solidFill>
              </a:rPr>
              <a:t> annotation tells Hibernate that who is responsible for assigning and maintaining the identifier.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There are 5 different generation possibilities: identity, sequence, table, auto and none.</a:t>
            </a:r>
          </a:p>
        </p:txBody>
      </p:sp>
    </p:spTree>
    <p:extLst>
      <p:ext uri="{BB962C8B-B14F-4D97-AF65-F5344CB8AC3E}">
        <p14:creationId xmlns:p14="http://schemas.microsoft.com/office/powerpoint/2010/main" val="2649061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Entities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362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Entities can contain references to other entities.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association can be unidirectional or bidirectional.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Entities are marked with the @Entity annotation.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There are 4 types of associations: one-to-one, one-to-many, many-to-one, many-to-many.</a:t>
            </a:r>
          </a:p>
        </p:txBody>
      </p:sp>
    </p:spTree>
    <p:extLst>
      <p:ext uri="{BB962C8B-B14F-4D97-AF65-F5344CB8AC3E}">
        <p14:creationId xmlns:p14="http://schemas.microsoft.com/office/powerpoint/2010/main" val="1015732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Entities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362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Merging is performed when we want to have a detached entity changed to persistent state again with the detached entity's changed migrated to the database.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Merging is the inverse of refresh(), which overrides the detached entity's values with the values from the database.</a:t>
            </a:r>
          </a:p>
        </p:txBody>
      </p:sp>
    </p:spTree>
    <p:extLst>
      <p:ext uri="{BB962C8B-B14F-4D97-AF65-F5344CB8AC3E}">
        <p14:creationId xmlns:p14="http://schemas.microsoft.com/office/powerpoint/2010/main" val="3446290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Entities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362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Hibernate automatically persists changes made to persistent objects into the database.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If a property changes on a persistent object, the associated Hibernate session will queue the change for persistence to the database using SQL.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We can determine the session is dirty and changed needs to be </a:t>
            </a:r>
            <a:r>
              <a:rPr lang="en-US" sz="1400" dirty="0" err="1">
                <a:solidFill>
                  <a:srgbClr val="3C5790"/>
                </a:solidFill>
              </a:rPr>
              <a:t>commited</a:t>
            </a:r>
            <a:r>
              <a:rPr lang="en-US" sz="1400" dirty="0">
                <a:solidFill>
                  <a:srgbClr val="3C5790"/>
                </a:solidFill>
              </a:rPr>
              <a:t> and change Hibernate flushing mode using </a:t>
            </a:r>
            <a:r>
              <a:rPr lang="en-US" sz="1400" dirty="0" err="1">
                <a:solidFill>
                  <a:srgbClr val="3C5790"/>
                </a:solidFill>
              </a:rPr>
              <a:t>setHibernateFlushMode</a:t>
            </a:r>
            <a:r>
              <a:rPr lang="en-US" sz="1400" dirty="0">
                <a:solidFill>
                  <a:srgbClr val="3C5790"/>
                </a:solidFill>
              </a:rPr>
              <a:t>().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We can retrieve the </a:t>
            </a:r>
            <a:r>
              <a:rPr lang="en-US" sz="1400" dirty="0" err="1">
                <a:solidFill>
                  <a:srgbClr val="3C5790"/>
                </a:solidFill>
              </a:rPr>
              <a:t>FlushMode</a:t>
            </a:r>
            <a:r>
              <a:rPr lang="en-US" sz="1400" dirty="0">
                <a:solidFill>
                  <a:srgbClr val="3C5790"/>
                </a:solidFill>
              </a:rPr>
              <a:t> that Hibernate uses also.</a:t>
            </a:r>
          </a:p>
        </p:txBody>
      </p:sp>
    </p:spTree>
    <p:extLst>
      <p:ext uri="{BB962C8B-B14F-4D97-AF65-F5344CB8AC3E}">
        <p14:creationId xmlns:p14="http://schemas.microsoft.com/office/powerpoint/2010/main" val="38549619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Entities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362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Available flush modes:</a:t>
            </a:r>
          </a:p>
          <a:p>
            <a:pPr lvl="1"/>
            <a:r>
              <a:rPr lang="en-US" sz="1400" b="1" dirty="0">
                <a:solidFill>
                  <a:srgbClr val="3C5790"/>
                </a:solidFill>
              </a:rPr>
              <a:t>ALWAYS</a:t>
            </a:r>
            <a:r>
              <a:rPr lang="en-US" sz="1400" dirty="0">
                <a:solidFill>
                  <a:srgbClr val="3C5790"/>
                </a:solidFill>
              </a:rPr>
              <a:t>: every query flushed the session before the query is executed. This affects performance.</a:t>
            </a:r>
          </a:p>
          <a:p>
            <a:pPr lvl="1"/>
            <a:r>
              <a:rPr lang="en-US" sz="1400" b="1" dirty="0">
                <a:solidFill>
                  <a:srgbClr val="3C5790"/>
                </a:solidFill>
              </a:rPr>
              <a:t>AUTO</a:t>
            </a:r>
            <a:r>
              <a:rPr lang="en-US" sz="1400" dirty="0">
                <a:solidFill>
                  <a:srgbClr val="3C5790"/>
                </a:solidFill>
              </a:rPr>
              <a:t>: Hibernate manages the query flushing to guarantee that the data returned by a query is up to date.</a:t>
            </a:r>
          </a:p>
          <a:p>
            <a:pPr lvl="1"/>
            <a:r>
              <a:rPr lang="en-US" sz="1400" b="1" dirty="0">
                <a:solidFill>
                  <a:srgbClr val="3C5790"/>
                </a:solidFill>
              </a:rPr>
              <a:t>COMMIT</a:t>
            </a:r>
            <a:r>
              <a:rPr lang="en-US" sz="1400" dirty="0">
                <a:solidFill>
                  <a:srgbClr val="3C5790"/>
                </a:solidFill>
              </a:rPr>
              <a:t>: Hibernate flushed the session on transaction commits.</a:t>
            </a:r>
          </a:p>
          <a:p>
            <a:pPr lvl="1"/>
            <a:r>
              <a:rPr lang="en-US" sz="1400" b="1" dirty="0">
                <a:solidFill>
                  <a:srgbClr val="3C5790"/>
                </a:solidFill>
              </a:rPr>
              <a:t>MANUL</a:t>
            </a:r>
            <a:r>
              <a:rPr lang="en-US" sz="1400" dirty="0">
                <a:solidFill>
                  <a:srgbClr val="3C5790"/>
                </a:solidFill>
              </a:rPr>
              <a:t>: Application needs to manage the session flushing with the flush() methods.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By default Hibernate uses </a:t>
            </a:r>
            <a:r>
              <a:rPr lang="en-US" sz="1400" b="1" dirty="0">
                <a:solidFill>
                  <a:srgbClr val="3C5790"/>
                </a:solidFill>
              </a:rPr>
              <a:t>AUTO</a:t>
            </a:r>
            <a:r>
              <a:rPr lang="en-US" sz="1400" dirty="0">
                <a:solidFill>
                  <a:srgbClr val="3C5790"/>
                </a:solidFill>
              </a:rPr>
              <a:t> flush mode.</a:t>
            </a:r>
          </a:p>
        </p:txBody>
      </p:sp>
    </p:spTree>
    <p:extLst>
      <p:ext uri="{BB962C8B-B14F-4D97-AF65-F5344CB8AC3E}">
        <p14:creationId xmlns:p14="http://schemas.microsoft.com/office/powerpoint/2010/main" val="3685533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Entities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362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In order to delete the entities from database we can use </a:t>
            </a:r>
            <a:r>
              <a:rPr lang="en-US" sz="1400" dirty="0" err="1">
                <a:solidFill>
                  <a:srgbClr val="3C5790"/>
                </a:solidFill>
              </a:rPr>
              <a:t>session.delete</a:t>
            </a:r>
            <a:r>
              <a:rPr lang="en-US" sz="1400" dirty="0">
                <a:solidFill>
                  <a:srgbClr val="3C5790"/>
                </a:solidFill>
              </a:rPr>
              <a:t>() method.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We can do bulk delete using the Query object.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session.createQuery</a:t>
            </a:r>
            <a:r>
              <a:rPr lang="en-US" sz="1400" dirty="0">
                <a:solidFill>
                  <a:srgbClr val="3C5790"/>
                </a:solidFill>
              </a:rPr>
              <a:t>("delete from &lt;</a:t>
            </a:r>
            <a:r>
              <a:rPr lang="en-US" sz="1400" dirty="0" err="1">
                <a:solidFill>
                  <a:srgbClr val="3C5790"/>
                </a:solidFill>
              </a:rPr>
              <a:t>custom_object</a:t>
            </a:r>
            <a:r>
              <a:rPr lang="en-US" sz="1400" dirty="0">
                <a:solidFill>
                  <a:srgbClr val="3C5790"/>
                </a:solidFill>
              </a:rPr>
              <a:t>&gt;").</a:t>
            </a:r>
            <a:r>
              <a:rPr lang="en-US" sz="1400" dirty="0" err="1">
                <a:solidFill>
                  <a:srgbClr val="3C5790"/>
                </a:solidFill>
              </a:rPr>
              <a:t>executeUpdate</a:t>
            </a:r>
            <a:r>
              <a:rPr lang="en-US" sz="1400" dirty="0">
                <a:solidFill>
                  <a:srgbClr val="3C5790"/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20021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71688" y="1371600"/>
            <a:ext cx="6615112" cy="5029200"/>
          </a:xfrm>
        </p:spPr>
        <p:txBody>
          <a:bodyPr/>
          <a:lstStyle/>
          <a:p>
            <a:r>
              <a:rPr lang="fr-CA" sz="1600" dirty="0" err="1">
                <a:solidFill>
                  <a:srgbClr val="3C5790"/>
                </a:solidFill>
              </a:rPr>
              <a:t>What</a:t>
            </a:r>
            <a:r>
              <a:rPr lang="fr-CA" sz="1600" dirty="0">
                <a:solidFill>
                  <a:srgbClr val="3C5790"/>
                </a:solidFill>
              </a:rPr>
              <a:t> </a:t>
            </a:r>
            <a:r>
              <a:rPr lang="fr-CA" sz="1600" dirty="0" err="1">
                <a:solidFill>
                  <a:srgbClr val="3C5790"/>
                </a:solidFill>
              </a:rPr>
              <a:t>is</a:t>
            </a:r>
            <a:r>
              <a:rPr lang="fr-CA" sz="1600" dirty="0">
                <a:solidFill>
                  <a:srgbClr val="3C5790"/>
                </a:solidFill>
              </a:rPr>
              <a:t> </a:t>
            </a:r>
            <a:r>
              <a:rPr lang="fr-CA" sz="1600" dirty="0" err="1">
                <a:solidFill>
                  <a:srgbClr val="3C5790"/>
                </a:solidFill>
              </a:rPr>
              <a:t>Hibernate</a:t>
            </a:r>
            <a:r>
              <a:rPr lang="fr-CA" sz="1600" dirty="0">
                <a:solidFill>
                  <a:srgbClr val="3C5790"/>
                </a:solidFill>
              </a:rPr>
              <a:t> ?</a:t>
            </a:r>
          </a:p>
          <a:p>
            <a:r>
              <a:rPr lang="fr-CA" sz="1600" dirty="0" err="1">
                <a:solidFill>
                  <a:srgbClr val="3C5790"/>
                </a:solidFill>
              </a:rPr>
              <a:t>Features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>
                <a:solidFill>
                  <a:srgbClr val="3C5790"/>
                </a:solidFill>
              </a:rPr>
              <a:t>Architecture</a:t>
            </a:r>
          </a:p>
          <a:p>
            <a:r>
              <a:rPr lang="fr-CA" sz="1600" dirty="0" err="1">
                <a:solidFill>
                  <a:srgbClr val="3C5790"/>
                </a:solidFill>
              </a:rPr>
              <a:t>Core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 err="1">
                <a:solidFill>
                  <a:srgbClr val="3C5790"/>
                </a:solidFill>
              </a:rPr>
              <a:t>Persistence</a:t>
            </a:r>
            <a:r>
              <a:rPr lang="fr-CA" sz="1600" dirty="0">
                <a:solidFill>
                  <a:srgbClr val="3C5790"/>
                </a:solidFill>
              </a:rPr>
              <a:t> </a:t>
            </a:r>
            <a:r>
              <a:rPr lang="fr-CA" sz="1600" dirty="0" err="1">
                <a:solidFill>
                  <a:srgbClr val="3C5790"/>
                </a:solidFill>
              </a:rPr>
              <a:t>Context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 err="1">
                <a:solidFill>
                  <a:srgbClr val="3C5790"/>
                </a:solidFill>
              </a:rPr>
              <a:t>Identifiers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 err="1">
                <a:solidFill>
                  <a:srgbClr val="3C5790"/>
                </a:solidFill>
              </a:rPr>
              <a:t>Entities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 err="1">
                <a:solidFill>
                  <a:srgbClr val="3C5790"/>
                </a:solidFill>
              </a:rPr>
              <a:t>Cascading</a:t>
            </a:r>
            <a:r>
              <a:rPr lang="fr-CA" sz="1600" dirty="0">
                <a:solidFill>
                  <a:srgbClr val="3C5790"/>
                </a:solidFill>
              </a:rPr>
              <a:t> Operations</a:t>
            </a:r>
          </a:p>
          <a:p>
            <a:r>
              <a:rPr lang="fr-CA" sz="1600" dirty="0">
                <a:solidFill>
                  <a:srgbClr val="3C5790"/>
                </a:solidFill>
              </a:rPr>
              <a:t>Session</a:t>
            </a:r>
          </a:p>
          <a:p>
            <a:r>
              <a:rPr lang="fr-CA" sz="1600" dirty="0" err="1">
                <a:solidFill>
                  <a:srgbClr val="3C5790"/>
                </a:solidFill>
              </a:rPr>
              <a:t>Caching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 err="1">
                <a:solidFill>
                  <a:srgbClr val="3C5790"/>
                </a:solidFill>
              </a:rPr>
              <a:t>Searches</a:t>
            </a:r>
            <a:r>
              <a:rPr lang="fr-CA" sz="1600" dirty="0">
                <a:solidFill>
                  <a:srgbClr val="3C5790"/>
                </a:solidFill>
              </a:rPr>
              <a:t> and </a:t>
            </a:r>
            <a:r>
              <a:rPr lang="fr-CA" sz="1600" dirty="0" err="1">
                <a:solidFill>
                  <a:srgbClr val="3C5790"/>
                </a:solidFill>
              </a:rPr>
              <a:t>Queries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 err="1">
                <a:solidFill>
                  <a:srgbClr val="3C5790"/>
                </a:solidFill>
              </a:rPr>
              <a:t>Conclussion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 err="1">
                <a:solidFill>
                  <a:srgbClr val="3C5790"/>
                </a:solidFill>
              </a:rPr>
              <a:t>Bibliography</a:t>
            </a:r>
            <a:endParaRPr lang="fr-CA" sz="1600" dirty="0">
              <a:solidFill>
                <a:srgbClr val="3C5790"/>
              </a:solidFill>
            </a:endParaRPr>
          </a:p>
          <a:p>
            <a:pPr>
              <a:buNone/>
            </a:pPr>
            <a:br>
              <a:rPr lang="fr-CA" sz="1600" dirty="0">
                <a:solidFill>
                  <a:srgbClr val="3C5790"/>
                </a:solidFill>
              </a:rPr>
            </a:br>
            <a:endParaRPr lang="fr-CA" sz="1600" dirty="0">
              <a:solidFill>
                <a:srgbClr val="3C579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Cascading</a:t>
            </a:r>
            <a:r>
              <a:rPr lang="fr-CA" dirty="0">
                <a:solidFill>
                  <a:schemeClr val="bg1"/>
                </a:solidFill>
              </a:rPr>
              <a:t> Operations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362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When operations affect associated entities, they're referred to as "cascading" operations because actions flow from one object to another.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Cascade types supported by the JPA: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PERSIST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MERGE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REFRESH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REMOVE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DETACH 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ALL</a:t>
            </a:r>
          </a:p>
        </p:txBody>
      </p:sp>
    </p:spTree>
    <p:extLst>
      <p:ext uri="{BB962C8B-B14F-4D97-AF65-F5344CB8AC3E}">
        <p14:creationId xmlns:p14="http://schemas.microsoft.com/office/powerpoint/2010/main" val="1590816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Cascading</a:t>
            </a:r>
            <a:r>
              <a:rPr lang="fr-CA" dirty="0">
                <a:solidFill>
                  <a:schemeClr val="bg1"/>
                </a:solidFill>
              </a:rPr>
              <a:t> Operations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362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Hibernate has a facility called lazy loading.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When enabled an entity's associated entities will be loaded only they are directly requested, which can provide performance benefits.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If an association of the class is accessed and lazy loading is in effect the association is pulled from the database only as needed.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Hibernate can force this behavior using proxy. </a:t>
            </a:r>
          </a:p>
        </p:txBody>
      </p:sp>
    </p:spTree>
    <p:extLst>
      <p:ext uri="{BB962C8B-B14F-4D97-AF65-F5344CB8AC3E}">
        <p14:creationId xmlns:p14="http://schemas.microsoft.com/office/powerpoint/2010/main" val="6829991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Cascading</a:t>
            </a:r>
            <a:r>
              <a:rPr lang="fr-CA" dirty="0">
                <a:solidFill>
                  <a:schemeClr val="bg1"/>
                </a:solidFill>
              </a:rPr>
              <a:t> Operations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362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Hibernate can access DB date via a session.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If an entity is detached from the session when we try to access an association that has not yet been loaded, Hibernate throws a </a:t>
            </a:r>
            <a:r>
              <a:rPr lang="en-US" sz="1400" dirty="0" err="1">
                <a:solidFill>
                  <a:srgbClr val="3C5790"/>
                </a:solidFill>
              </a:rPr>
              <a:t>LaxyInitializationException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We can determine whether a proxy, a persistence collection or an attribute has been lazy loaded by calling the </a:t>
            </a:r>
            <a:r>
              <a:rPr lang="en-US" sz="1400" dirty="0" err="1">
                <a:solidFill>
                  <a:srgbClr val="3C5790"/>
                </a:solidFill>
              </a:rPr>
              <a:t>isInitialized</a:t>
            </a:r>
            <a:r>
              <a:rPr lang="en-US" sz="1400" dirty="0">
                <a:solidFill>
                  <a:srgbClr val="3C5790"/>
                </a:solidFill>
              </a:rPr>
              <a:t>() and </a:t>
            </a:r>
            <a:r>
              <a:rPr lang="en-US" sz="1400" dirty="0" err="1">
                <a:solidFill>
                  <a:srgbClr val="3C5790"/>
                </a:solidFill>
              </a:rPr>
              <a:t>isPropertyInitialized</a:t>
            </a:r>
            <a:r>
              <a:rPr lang="en-US" sz="1400" dirty="0">
                <a:solidFill>
                  <a:srgbClr val="3C5790"/>
                </a:solidFill>
              </a:rPr>
              <a:t>() methods from Hibernate class.</a:t>
            </a:r>
          </a:p>
        </p:txBody>
      </p:sp>
    </p:spTree>
    <p:extLst>
      <p:ext uri="{BB962C8B-B14F-4D97-AF65-F5344CB8AC3E}">
        <p14:creationId xmlns:p14="http://schemas.microsoft.com/office/powerpoint/2010/main" val="36524013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Session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447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Session object is the central point of access to Hibernate functionality.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Session object is used for CRUD operations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SessionFactory</a:t>
            </a:r>
            <a:r>
              <a:rPr lang="en-US" sz="1400" dirty="0">
                <a:solidFill>
                  <a:srgbClr val="3C5790"/>
                </a:solidFill>
              </a:rPr>
              <a:t> objects are expensive objects and </a:t>
            </a:r>
            <a:r>
              <a:rPr lang="en-US" sz="1400" dirty="0" err="1">
                <a:solidFill>
                  <a:srgbClr val="3C5790"/>
                </a:solidFill>
              </a:rPr>
              <a:t>threadsafe</a:t>
            </a:r>
            <a:r>
              <a:rPr lang="en-US" sz="1400" dirty="0">
                <a:solidFill>
                  <a:srgbClr val="3C5790"/>
                </a:solidFill>
              </a:rPr>
              <a:t> so it's best to cache them.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Sessions in Hibernate are not </a:t>
            </a:r>
            <a:r>
              <a:rPr lang="en-US" sz="1400" dirty="0" err="1">
                <a:solidFill>
                  <a:srgbClr val="3C5790"/>
                </a:solidFill>
              </a:rPr>
              <a:t>threadsafe</a:t>
            </a:r>
            <a:r>
              <a:rPr lang="en-US" sz="1400" dirty="0">
                <a:solidFill>
                  <a:srgbClr val="3C5790"/>
                </a:solidFill>
              </a:rPr>
              <a:t> so sharing Session objects between threads could cause data loss or deadlock.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3436584"/>
            <a:ext cx="6281196" cy="281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4064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Caching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524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Accessing a database is an extensive operation.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Hibernate provides L1 cache and optional (and configurable) L2 cache.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L1 cache ensures that within a session, requests for a given object from DB will return the same object instance.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Items from L1 cache can be discarded by invoking the evict() method on the session.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To discard all items in the L1 cache we need to call clear() method.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3581400"/>
            <a:ext cx="3457328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6349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Caching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524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dirty="0" err="1">
                <a:solidFill>
                  <a:srgbClr val="3C5790"/>
                </a:solidFill>
              </a:rPr>
              <a:t>org.hibernate.cache.CacheProvider</a:t>
            </a:r>
            <a:r>
              <a:rPr lang="en-US" sz="1400" dirty="0">
                <a:solidFill>
                  <a:srgbClr val="3C5790"/>
                </a:solidFill>
              </a:rPr>
              <a:t> interface is provided for L2 cache.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cache provider can be specified using the </a:t>
            </a:r>
            <a:r>
              <a:rPr lang="en-US" sz="1400" dirty="0" err="1">
                <a:solidFill>
                  <a:srgbClr val="3C5790"/>
                </a:solidFill>
              </a:rPr>
              <a:t>hibernate.cache.provider_class</a:t>
            </a:r>
            <a:r>
              <a:rPr lang="en-US" sz="1400" dirty="0">
                <a:solidFill>
                  <a:srgbClr val="3C5790"/>
                </a:solidFill>
              </a:rPr>
              <a:t> property.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L2 cache implementations supported by Hibernate: </a:t>
            </a:r>
            <a:r>
              <a:rPr lang="en-US" sz="1400" dirty="0" err="1">
                <a:solidFill>
                  <a:srgbClr val="3C5790"/>
                </a:solidFill>
              </a:rPr>
              <a:t>EHCache</a:t>
            </a:r>
            <a:r>
              <a:rPr lang="en-US" sz="1400" dirty="0">
                <a:solidFill>
                  <a:srgbClr val="3C5790"/>
                </a:solidFill>
              </a:rPr>
              <a:t>, </a:t>
            </a:r>
            <a:r>
              <a:rPr lang="en-US" sz="1400" dirty="0" err="1">
                <a:solidFill>
                  <a:srgbClr val="3C5790"/>
                </a:solidFill>
              </a:rPr>
              <a:t>Infinispan</a:t>
            </a:r>
            <a:r>
              <a:rPr lang="en-US" sz="1400" dirty="0">
                <a:solidFill>
                  <a:srgbClr val="3C5790"/>
                </a:solidFill>
              </a:rPr>
              <a:t>, </a:t>
            </a:r>
            <a:r>
              <a:rPr lang="en-US" sz="1400" dirty="0" err="1">
                <a:solidFill>
                  <a:srgbClr val="3C5790"/>
                </a:solidFill>
              </a:rPr>
              <a:t>OSCache</a:t>
            </a:r>
            <a:r>
              <a:rPr lang="en-US" sz="1400" dirty="0">
                <a:solidFill>
                  <a:srgbClr val="3C5790"/>
                </a:solidFill>
              </a:rPr>
              <a:t>, </a:t>
            </a:r>
            <a:r>
              <a:rPr lang="en-US" sz="1400" dirty="0" err="1">
                <a:solidFill>
                  <a:srgbClr val="3C5790"/>
                </a:solidFill>
              </a:rPr>
              <a:t>SwarmCache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3429000"/>
            <a:ext cx="617220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1972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Caching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981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type of access to the L2 cache can be configured on a per-session basis by selecting a </a:t>
            </a:r>
            <a:r>
              <a:rPr lang="en-US" sz="1400" dirty="0" err="1">
                <a:solidFill>
                  <a:srgbClr val="3C5790"/>
                </a:solidFill>
              </a:rPr>
              <a:t>CacheMode</a:t>
            </a:r>
            <a:r>
              <a:rPr lang="en-US" sz="1400" dirty="0">
                <a:solidFill>
                  <a:srgbClr val="3C5790"/>
                </a:solidFill>
              </a:rPr>
              <a:t> option (</a:t>
            </a:r>
            <a:r>
              <a:rPr lang="en-US" sz="1400" dirty="0" err="1">
                <a:solidFill>
                  <a:srgbClr val="3C5790"/>
                </a:solidFill>
              </a:rPr>
              <a:t>setCacheMode</a:t>
            </a:r>
            <a:r>
              <a:rPr lang="en-US" sz="1400" dirty="0">
                <a:solidFill>
                  <a:srgbClr val="3C5790"/>
                </a:solidFill>
              </a:rPr>
              <a:t>() method).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NORMAL: data is read from and written to the cache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GET: data is never added to the cache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PUT: data is never read from the cache, but cache entries will be updated as they are read from the DB.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REFRESH: same with PUT, but the </a:t>
            </a:r>
            <a:r>
              <a:rPr lang="en-US" sz="1400" dirty="0" err="1">
                <a:solidFill>
                  <a:srgbClr val="3C5790"/>
                </a:solidFill>
              </a:rPr>
              <a:t>use_minimal_puts</a:t>
            </a:r>
            <a:r>
              <a:rPr lang="en-US" sz="1400" dirty="0">
                <a:solidFill>
                  <a:srgbClr val="3C5790"/>
                </a:solidFill>
              </a:rPr>
              <a:t> configuration option will be ignored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IGNORE: data is never read/written to the cache.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3886200"/>
            <a:ext cx="481965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9959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Searches</a:t>
            </a:r>
            <a:r>
              <a:rPr lang="fr-CA" dirty="0">
                <a:solidFill>
                  <a:schemeClr val="bg1"/>
                </a:solidFill>
              </a:rPr>
              <a:t> and </a:t>
            </a:r>
            <a:r>
              <a:rPr lang="fr-CA" dirty="0" err="1">
                <a:solidFill>
                  <a:schemeClr val="bg1"/>
                </a:solidFill>
              </a:rPr>
              <a:t>Queries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981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Hibernate Query Language(HQL) is an object-oriented query language similar to SQL.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It is a superset of the JPQL(Java Persistence Query Language).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 JQPL query is valid but not vice versa is valid every times.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25" y="2971800"/>
            <a:ext cx="7372350" cy="1228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350" y="4373562"/>
            <a:ext cx="7362825" cy="895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350" y="5761919"/>
            <a:ext cx="70485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0494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Conclussion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PROS: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Portability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Maintainability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Free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Popular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Documented</a:t>
            </a:r>
          </a:p>
          <a:p>
            <a:endParaRPr lang="en-US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4878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en-US" sz="1600" dirty="0">
                <a:solidFill>
                  <a:schemeClr val="bg1"/>
                </a:solidFill>
              </a:rPr>
              <a:t>https://en.wikipedia.org/wiki/Hibernate_%28Java%29</a:t>
            </a:r>
          </a:p>
          <a:p>
            <a:r>
              <a:rPr lang="en-US" sz="1600" dirty="0" err="1">
                <a:solidFill>
                  <a:schemeClr val="bg1"/>
                </a:solidFill>
              </a:rPr>
              <a:t>Apress</a:t>
            </a:r>
            <a:r>
              <a:rPr lang="en-US" sz="1600" dirty="0">
                <a:solidFill>
                  <a:schemeClr val="bg1"/>
                </a:solidFill>
              </a:rPr>
              <a:t> - Beginning Hibernate</a:t>
            </a:r>
            <a:endParaRPr lang="fr-CA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What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is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Hibernate</a:t>
            </a:r>
            <a:r>
              <a:rPr lang="fr-CA" dirty="0">
                <a:solidFill>
                  <a:schemeClr val="bg1"/>
                </a:solidFill>
              </a:rPr>
              <a:t> ?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4196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Hibernate ORM is an object-relational mapping framework written in Java 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Hibernate is free software that is distributed under the GNU Lesser General Public License.</a:t>
            </a:r>
          </a:p>
          <a:p>
            <a:r>
              <a:rPr lang="en-US" sz="1500" dirty="0" err="1">
                <a:solidFill>
                  <a:srgbClr val="3C5790"/>
                </a:solidFill>
              </a:rPr>
              <a:t>Hibernate's</a:t>
            </a:r>
            <a:r>
              <a:rPr lang="en-US" sz="1500" dirty="0">
                <a:solidFill>
                  <a:srgbClr val="3C5790"/>
                </a:solidFill>
              </a:rPr>
              <a:t> primary feature is mapping from Java classes to database tables (and from Java data types to SQL data types).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Applications using Hibernate are portable to supported SQL databases with little performance overhead.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3048000" y="2667000"/>
            <a:ext cx="3200400" cy="762000"/>
          </a:xfrm>
        </p:spPr>
        <p:txBody>
          <a:bodyPr/>
          <a:lstStyle/>
          <a:p>
            <a:pPr>
              <a:buNone/>
            </a:pPr>
            <a:r>
              <a:rPr lang="en-US" sz="4000" dirty="0">
                <a:solidFill>
                  <a:schemeClr val="bg1"/>
                </a:solidFill>
              </a:rPr>
              <a:t>Questions ?</a:t>
            </a:r>
          </a:p>
          <a:p>
            <a:endParaRPr lang="fr-CA" sz="1600" dirty="0">
              <a:solidFill>
                <a:schemeClr val="bg1"/>
              </a:solidFill>
            </a:endParaRPr>
          </a:p>
          <a:p>
            <a:endParaRPr lang="fr-CA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Features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4196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Mapping Java classes to database tables is accomplished through the configuration of an XML file or by using Java Annotations.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One-to-many and many-to-many relationships between classes are supported.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Hibernate provides an SQL inspired language called Hibernate Query Language (HQL).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Criteria Queries are provided as an object-oriented alternative to HQL.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Hibernate supports the mapping of custom value types: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Overriding the default SQL type that Hibernate chooses when mapping a column to a property.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Mapping Java </a:t>
            </a:r>
            <a:r>
              <a:rPr lang="en-US" sz="1200" dirty="0" err="1">
                <a:solidFill>
                  <a:srgbClr val="3C5790"/>
                </a:solidFill>
              </a:rPr>
              <a:t>Enum</a:t>
            </a:r>
            <a:r>
              <a:rPr lang="en-US" sz="1200" dirty="0">
                <a:solidFill>
                  <a:srgbClr val="3C5790"/>
                </a:solidFill>
              </a:rPr>
              <a:t> to columns as if they were regular properties.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Mapping a single property to multiple columns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Architecture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7620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High-level view of the Hibernate architecture</a:t>
            </a:r>
          </a:p>
          <a:p>
            <a:endParaRPr lang="en-US" sz="1500" dirty="0">
              <a:solidFill>
                <a:srgbClr val="3C579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00" y="2590800"/>
            <a:ext cx="3124200" cy="343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6143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Architecture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7620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Hibernate architecture</a:t>
            </a:r>
          </a:p>
          <a:p>
            <a:endParaRPr lang="en-US" sz="1500" dirty="0">
              <a:solidFill>
                <a:srgbClr val="3C579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895600"/>
            <a:ext cx="4514850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7415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Architecture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6096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Hibernate usage</a:t>
            </a:r>
          </a:p>
          <a:p>
            <a:endParaRPr lang="en-US" sz="1500" dirty="0">
              <a:solidFill>
                <a:srgbClr val="3C579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2590800"/>
            <a:ext cx="444817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203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Hibernate needs meta-data(mapping) to understand which tables relate to which objects.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Mappings can be provided either through Java annotations or through an XML mapping file.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Hibernate uses JDBC connections in order to interact with DB.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Hibernate uses JDBC connections in order to interact with DB.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Hibernate is designed to us a connection pool by default (internal implementation).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We can plug other connection pool implementations like: C3P0, </a:t>
            </a:r>
            <a:r>
              <a:rPr lang="en-US" sz="1400" dirty="0" err="1">
                <a:solidFill>
                  <a:srgbClr val="3C5790"/>
                </a:solidFill>
              </a:rPr>
              <a:t>Proxool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2288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Persistence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Context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There are 4 states for an object in relation to a session: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persistent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transient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detached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removed</a:t>
            </a:r>
          </a:p>
        </p:txBody>
      </p:sp>
    </p:spTree>
    <p:extLst>
      <p:ext uri="{BB962C8B-B14F-4D97-AF65-F5344CB8AC3E}">
        <p14:creationId xmlns:p14="http://schemas.microsoft.com/office/powerpoint/2010/main" val="1483189497"/>
      </p:ext>
    </p:extLst>
  </p:cSld>
  <p:clrMapOvr>
    <a:masterClrMapping/>
  </p:clrMapOvr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11489</TotalTime>
  <Words>1391</Words>
  <Application>Microsoft Office PowerPoint</Application>
  <PresentationFormat>On-screen Show (4:3)</PresentationFormat>
  <Paragraphs>150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Calibri</vt:lpstr>
      <vt:lpstr>143</vt:lpstr>
      <vt:lpstr>Hibernate 5</vt:lpstr>
      <vt:lpstr>Contents</vt:lpstr>
      <vt:lpstr>What is Hibernate ?</vt:lpstr>
      <vt:lpstr>Features</vt:lpstr>
      <vt:lpstr>Architecture</vt:lpstr>
      <vt:lpstr>Architecture (cont.)</vt:lpstr>
      <vt:lpstr>Architecture (cont.)</vt:lpstr>
      <vt:lpstr>Core</vt:lpstr>
      <vt:lpstr>Persistence Context</vt:lpstr>
      <vt:lpstr>Persistence Context (cont.)</vt:lpstr>
      <vt:lpstr>Persistence Context (cont.)</vt:lpstr>
      <vt:lpstr>Persistence Context (cont.)</vt:lpstr>
      <vt:lpstr>Persistence Context (cont.)</vt:lpstr>
      <vt:lpstr>Identifiers</vt:lpstr>
      <vt:lpstr>Entities</vt:lpstr>
      <vt:lpstr>Entities (cont.)</vt:lpstr>
      <vt:lpstr>Entities (cont.)</vt:lpstr>
      <vt:lpstr>Entities (cont.)</vt:lpstr>
      <vt:lpstr>Entities (cont.)</vt:lpstr>
      <vt:lpstr>Cascading Operations</vt:lpstr>
      <vt:lpstr>Cascading Operations (cont.)</vt:lpstr>
      <vt:lpstr>Cascading Operations (cont.)</vt:lpstr>
      <vt:lpstr>Session</vt:lpstr>
      <vt:lpstr>Caching</vt:lpstr>
      <vt:lpstr>Caching (cont.)</vt:lpstr>
      <vt:lpstr>Caching (cont.)</vt:lpstr>
      <vt:lpstr>Searches and Queries</vt:lpstr>
      <vt:lpstr>Conclussion</vt:lpstr>
      <vt:lpstr>Bibliography</vt:lpstr>
      <vt:lpstr>PowerPoint Presentation</vt:lpstr>
    </vt:vector>
  </TitlesOfParts>
  <Company>Computaris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Ionut Dima</cp:lastModifiedBy>
  <cp:revision>997</cp:revision>
  <dcterms:created xsi:type="dcterms:W3CDTF">2012-04-12T06:19:17Z</dcterms:created>
  <dcterms:modified xsi:type="dcterms:W3CDTF">2016-11-18T14:43:14Z</dcterms:modified>
</cp:coreProperties>
</file>