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03" r:id="rId5"/>
    <p:sldId id="382" r:id="rId6"/>
    <p:sldId id="450" r:id="rId7"/>
    <p:sldId id="453" r:id="rId8"/>
    <p:sldId id="454" r:id="rId9"/>
    <p:sldId id="451" r:id="rId10"/>
    <p:sldId id="452" r:id="rId11"/>
    <p:sldId id="455" r:id="rId12"/>
    <p:sldId id="456" r:id="rId13"/>
    <p:sldId id="458" r:id="rId14"/>
    <p:sldId id="459" r:id="rId15"/>
    <p:sldId id="462" r:id="rId16"/>
    <p:sldId id="464" r:id="rId17"/>
    <p:sldId id="463" r:id="rId18"/>
    <p:sldId id="461" r:id="rId19"/>
    <p:sldId id="457" r:id="rId20"/>
    <p:sldId id="466" r:id="rId21"/>
    <p:sldId id="468" r:id="rId22"/>
    <p:sldId id="469" r:id="rId23"/>
    <p:sldId id="471" r:id="rId24"/>
    <p:sldId id="467" r:id="rId25"/>
    <p:sldId id="472" r:id="rId26"/>
    <p:sldId id="474" r:id="rId27"/>
    <p:sldId id="473" r:id="rId28"/>
    <p:sldId id="481" r:id="rId29"/>
    <p:sldId id="482" r:id="rId30"/>
    <p:sldId id="465" r:id="rId31"/>
    <p:sldId id="470" r:id="rId32"/>
    <p:sldId id="477" r:id="rId33"/>
    <p:sldId id="478" r:id="rId34"/>
    <p:sldId id="479" r:id="rId35"/>
    <p:sldId id="480" r:id="rId36"/>
    <p:sldId id="259" r:id="rId3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varScale="1">
        <p:scale>
          <a:sx n="85" d="100"/>
          <a:sy n="85" d="100"/>
        </p:scale>
        <p:origin x="15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18/09/2016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18/09/2016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18/09/2016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18/09/2016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18/09/2016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18/09/2016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18/09/2016</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18/09/2016</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18/09/2016</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18/09/2016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18/09/2016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18/09/2016</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a:t>
            </a:r>
            <a:r>
              <a:rPr lang="fr-CA" sz="4000" dirty="0" err="1">
                <a:solidFill>
                  <a:schemeClr val="bg1"/>
                </a:solidFill>
              </a:rPr>
              <a:t>Cryptography</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Useful ciphers are keys to encrypt and decrypt data.</a:t>
            </a:r>
          </a:p>
          <a:p>
            <a:r>
              <a:rPr lang="en-US" sz="1400" dirty="0">
                <a:solidFill>
                  <a:srgbClr val="3C5790"/>
                </a:solidFill>
              </a:rPr>
              <a:t>A </a:t>
            </a:r>
            <a:r>
              <a:rPr lang="en-US" sz="1400" b="1" dirty="0">
                <a:solidFill>
                  <a:srgbClr val="3C5790"/>
                </a:solidFill>
              </a:rPr>
              <a:t>symmetric</a:t>
            </a:r>
            <a:r>
              <a:rPr lang="en-US" sz="1400" dirty="0">
                <a:solidFill>
                  <a:srgbClr val="3C5790"/>
                </a:solidFill>
              </a:rPr>
              <a:t> </a:t>
            </a:r>
            <a:r>
              <a:rPr lang="en-US" sz="1400" b="1" dirty="0">
                <a:solidFill>
                  <a:srgbClr val="3C5790"/>
                </a:solidFill>
              </a:rPr>
              <a:t>cipher</a:t>
            </a:r>
            <a:r>
              <a:rPr lang="en-US" sz="1400" dirty="0">
                <a:solidFill>
                  <a:srgbClr val="3C5790"/>
                </a:solidFill>
              </a:rPr>
              <a:t> uses the same key at the sending and receiving end.</a:t>
            </a:r>
          </a:p>
          <a:p>
            <a:r>
              <a:rPr lang="en-US" sz="1400" dirty="0">
                <a:solidFill>
                  <a:srgbClr val="3C5790"/>
                </a:solidFill>
              </a:rPr>
              <a:t>Symmetric ciphers are also called </a:t>
            </a:r>
            <a:r>
              <a:rPr lang="en-US" sz="1400" b="1" dirty="0">
                <a:solidFill>
                  <a:srgbClr val="3C5790"/>
                </a:solidFill>
              </a:rPr>
              <a:t>private</a:t>
            </a:r>
            <a:r>
              <a:rPr lang="en-US" sz="1400" dirty="0">
                <a:solidFill>
                  <a:srgbClr val="3C5790"/>
                </a:solidFill>
              </a:rPr>
              <a:t> </a:t>
            </a:r>
            <a:r>
              <a:rPr lang="en-US" sz="1400" b="1" dirty="0">
                <a:solidFill>
                  <a:srgbClr val="3C5790"/>
                </a:solidFill>
              </a:rPr>
              <a:t>key</a:t>
            </a:r>
            <a:r>
              <a:rPr lang="en-US" sz="1400" dirty="0">
                <a:solidFill>
                  <a:srgbClr val="3C5790"/>
                </a:solidFill>
              </a:rPr>
              <a:t> or </a:t>
            </a:r>
            <a:r>
              <a:rPr lang="en-US" sz="1400" b="1" dirty="0">
                <a:solidFill>
                  <a:srgbClr val="3C5790"/>
                </a:solidFill>
              </a:rPr>
              <a:t>secret</a:t>
            </a:r>
            <a:r>
              <a:rPr lang="en-US" sz="1400" dirty="0">
                <a:solidFill>
                  <a:srgbClr val="3C5790"/>
                </a:solidFill>
              </a:rPr>
              <a:t> </a:t>
            </a:r>
            <a:r>
              <a:rPr lang="en-US" sz="1400" b="1" dirty="0">
                <a:solidFill>
                  <a:srgbClr val="3C5790"/>
                </a:solidFill>
              </a:rPr>
              <a:t>key</a:t>
            </a:r>
            <a:r>
              <a:rPr lang="en-US" sz="1400" dirty="0">
                <a:solidFill>
                  <a:srgbClr val="3C5790"/>
                </a:solidFill>
              </a:rPr>
              <a:t> ciphers.</a:t>
            </a:r>
          </a:p>
        </p:txBody>
      </p:sp>
      <p:pic>
        <p:nvPicPr>
          <p:cNvPr id="2" name="Picture 1"/>
          <p:cNvPicPr>
            <a:picLocks noChangeAspect="1"/>
          </p:cNvPicPr>
          <p:nvPr/>
        </p:nvPicPr>
        <p:blipFill>
          <a:blip r:embed="rId3"/>
          <a:stretch>
            <a:fillRect/>
          </a:stretch>
        </p:blipFill>
        <p:spPr>
          <a:xfrm>
            <a:off x="1047324" y="3167062"/>
            <a:ext cx="7106076" cy="1557338"/>
          </a:xfrm>
          <a:prstGeom prst="rect">
            <a:avLst/>
          </a:prstGeom>
        </p:spPr>
      </p:pic>
    </p:spTree>
    <p:extLst>
      <p:ext uri="{BB962C8B-B14F-4D97-AF65-F5344CB8AC3E}">
        <p14:creationId xmlns:p14="http://schemas.microsoft.com/office/powerpoint/2010/main" val="63733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The shortcomings of symmetric ciphers are addresses by </a:t>
            </a:r>
            <a:r>
              <a:rPr lang="en-US" sz="1400" b="1" dirty="0">
                <a:solidFill>
                  <a:srgbClr val="3C5790"/>
                </a:solidFill>
              </a:rPr>
              <a:t>asymmetric</a:t>
            </a:r>
            <a:r>
              <a:rPr lang="en-US" sz="1400" dirty="0">
                <a:solidFill>
                  <a:srgbClr val="3C5790"/>
                </a:solidFill>
              </a:rPr>
              <a:t> </a:t>
            </a:r>
            <a:r>
              <a:rPr lang="en-US" sz="1400" b="1" dirty="0">
                <a:solidFill>
                  <a:srgbClr val="3C5790"/>
                </a:solidFill>
              </a:rPr>
              <a:t>ciphers</a:t>
            </a:r>
            <a:r>
              <a:rPr lang="en-US" sz="1400" dirty="0">
                <a:solidFill>
                  <a:srgbClr val="3C5790"/>
                </a:solidFill>
              </a:rPr>
              <a:t>, also called </a:t>
            </a:r>
            <a:r>
              <a:rPr lang="en-US" sz="1400" b="1" dirty="0">
                <a:solidFill>
                  <a:srgbClr val="3C5790"/>
                </a:solidFill>
              </a:rPr>
              <a:t>public</a:t>
            </a:r>
            <a:r>
              <a:rPr lang="en-US" sz="1400" dirty="0">
                <a:solidFill>
                  <a:srgbClr val="3C5790"/>
                </a:solidFill>
              </a:rPr>
              <a:t> </a:t>
            </a:r>
            <a:r>
              <a:rPr lang="en-US" sz="1400" b="1" dirty="0">
                <a:solidFill>
                  <a:srgbClr val="3C5790"/>
                </a:solidFill>
              </a:rPr>
              <a:t>key</a:t>
            </a:r>
            <a:r>
              <a:rPr lang="en-US" sz="1400" dirty="0">
                <a:solidFill>
                  <a:srgbClr val="3C5790"/>
                </a:solidFill>
              </a:rPr>
              <a:t> </a:t>
            </a:r>
            <a:r>
              <a:rPr lang="en-US" sz="1400" b="1" dirty="0">
                <a:solidFill>
                  <a:srgbClr val="3C5790"/>
                </a:solidFill>
              </a:rPr>
              <a:t>ciphers</a:t>
            </a:r>
            <a:r>
              <a:rPr lang="en-US" sz="1400" dirty="0">
                <a:solidFill>
                  <a:srgbClr val="3C5790"/>
                </a:solidFill>
              </a:rPr>
              <a:t>.</a:t>
            </a:r>
          </a:p>
          <a:p>
            <a:r>
              <a:rPr lang="en-US" sz="1400" dirty="0">
                <a:solidFill>
                  <a:srgbClr val="3C5790"/>
                </a:solidFill>
              </a:rPr>
              <a:t>Data encrypted using the </a:t>
            </a:r>
            <a:r>
              <a:rPr lang="en-US" sz="1400" b="1" dirty="0">
                <a:solidFill>
                  <a:srgbClr val="3C5790"/>
                </a:solidFill>
              </a:rPr>
              <a:t>public</a:t>
            </a:r>
            <a:r>
              <a:rPr lang="en-US" sz="1400" dirty="0">
                <a:solidFill>
                  <a:srgbClr val="3C5790"/>
                </a:solidFill>
              </a:rPr>
              <a:t> </a:t>
            </a:r>
            <a:r>
              <a:rPr lang="en-US" sz="1400" b="1" dirty="0">
                <a:solidFill>
                  <a:srgbClr val="3C5790"/>
                </a:solidFill>
              </a:rPr>
              <a:t>key</a:t>
            </a:r>
            <a:r>
              <a:rPr lang="en-US" sz="1400" dirty="0">
                <a:solidFill>
                  <a:srgbClr val="3C5790"/>
                </a:solidFill>
              </a:rPr>
              <a:t> can be decrypted using the </a:t>
            </a:r>
            <a:r>
              <a:rPr lang="en-US" sz="1400" b="1" dirty="0">
                <a:solidFill>
                  <a:srgbClr val="3C5790"/>
                </a:solidFill>
              </a:rPr>
              <a:t>private</a:t>
            </a:r>
            <a:r>
              <a:rPr lang="en-US" sz="1400" dirty="0">
                <a:solidFill>
                  <a:srgbClr val="3C5790"/>
                </a:solidFill>
              </a:rPr>
              <a:t> </a:t>
            </a:r>
            <a:r>
              <a:rPr lang="en-US" sz="1400" b="1" dirty="0">
                <a:solidFill>
                  <a:srgbClr val="3C5790"/>
                </a:solidFill>
              </a:rPr>
              <a:t>key</a:t>
            </a:r>
            <a:r>
              <a:rPr lang="en-US" sz="1400" dirty="0">
                <a:solidFill>
                  <a:srgbClr val="3C5790"/>
                </a:solidFill>
              </a:rPr>
              <a:t>.</a:t>
            </a:r>
          </a:p>
        </p:txBody>
      </p:sp>
      <p:pic>
        <p:nvPicPr>
          <p:cNvPr id="2" name="Picture 1"/>
          <p:cNvPicPr>
            <a:picLocks noChangeAspect="1"/>
          </p:cNvPicPr>
          <p:nvPr/>
        </p:nvPicPr>
        <p:blipFill>
          <a:blip r:embed="rId3"/>
          <a:stretch>
            <a:fillRect/>
          </a:stretch>
        </p:blipFill>
        <p:spPr>
          <a:xfrm>
            <a:off x="990600" y="3124200"/>
            <a:ext cx="7239000" cy="2041769"/>
          </a:xfrm>
          <a:prstGeom prst="rect">
            <a:avLst/>
          </a:prstGeom>
        </p:spPr>
      </p:pic>
    </p:spTree>
    <p:extLst>
      <p:ext uri="{BB962C8B-B14F-4D97-AF65-F5344CB8AC3E}">
        <p14:creationId xmlns:p14="http://schemas.microsoft.com/office/powerpoint/2010/main" val="157198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Hybrid systems combine symmetric and asymmetric ciphers.</a:t>
            </a:r>
          </a:p>
          <a:p>
            <a:r>
              <a:rPr lang="en-US" sz="1400" dirty="0">
                <a:solidFill>
                  <a:srgbClr val="3C5790"/>
                </a:solidFill>
              </a:rPr>
              <a:t>The beginning of a conversation involves some negotiation carried out using an asymmetric cipher, where the participants agree on a private key or session key.</a:t>
            </a:r>
          </a:p>
          <a:p>
            <a:r>
              <a:rPr lang="en-US" sz="1400" dirty="0">
                <a:solidFill>
                  <a:srgbClr val="3C5790"/>
                </a:solidFill>
              </a:rPr>
              <a:t>The session key is used with a symmetric cipher to encrypt/decrypt data.</a:t>
            </a:r>
          </a:p>
        </p:txBody>
      </p:sp>
    </p:spTree>
    <p:extLst>
      <p:ext uri="{BB962C8B-B14F-4D97-AF65-F5344CB8AC3E}">
        <p14:creationId xmlns:p14="http://schemas.microsoft.com/office/powerpoint/2010/main" val="107026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A </a:t>
            </a:r>
            <a:r>
              <a:rPr lang="en-US" sz="1400" b="1" dirty="0">
                <a:solidFill>
                  <a:srgbClr val="3C5790"/>
                </a:solidFill>
              </a:rPr>
              <a:t>message</a:t>
            </a:r>
            <a:r>
              <a:rPr lang="en-US" sz="1400" dirty="0">
                <a:solidFill>
                  <a:srgbClr val="3C5790"/>
                </a:solidFill>
              </a:rPr>
              <a:t> </a:t>
            </a:r>
            <a:r>
              <a:rPr lang="en-US" sz="1400" b="1" dirty="0">
                <a:solidFill>
                  <a:srgbClr val="3C5790"/>
                </a:solidFill>
              </a:rPr>
              <a:t>digest</a:t>
            </a:r>
            <a:r>
              <a:rPr lang="en-US" sz="1400" dirty="0">
                <a:solidFill>
                  <a:srgbClr val="3C5790"/>
                </a:solidFill>
              </a:rPr>
              <a:t> can be used to verify data integrity.</a:t>
            </a:r>
          </a:p>
          <a:p>
            <a:r>
              <a:rPr lang="en-US" sz="1400" dirty="0">
                <a:solidFill>
                  <a:srgbClr val="3C5790"/>
                </a:solidFill>
              </a:rPr>
              <a:t>A message digest is a special number calculated from a set of input data.</a:t>
            </a:r>
          </a:p>
        </p:txBody>
      </p:sp>
      <p:pic>
        <p:nvPicPr>
          <p:cNvPr id="2" name="Picture 1"/>
          <p:cNvPicPr>
            <a:picLocks noChangeAspect="1"/>
          </p:cNvPicPr>
          <p:nvPr/>
        </p:nvPicPr>
        <p:blipFill>
          <a:blip r:embed="rId3"/>
          <a:stretch>
            <a:fillRect/>
          </a:stretch>
        </p:blipFill>
        <p:spPr>
          <a:xfrm>
            <a:off x="1792739" y="3443287"/>
            <a:ext cx="6055861" cy="1204913"/>
          </a:xfrm>
          <a:prstGeom prst="rect">
            <a:avLst/>
          </a:prstGeom>
        </p:spPr>
      </p:pic>
    </p:spTree>
    <p:extLst>
      <p:ext uri="{BB962C8B-B14F-4D97-AF65-F5344CB8AC3E}">
        <p14:creationId xmlns:p14="http://schemas.microsoft.com/office/powerpoint/2010/main" val="139196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600200"/>
          </a:xfrm>
        </p:spPr>
        <p:txBody>
          <a:bodyPr/>
          <a:lstStyle/>
          <a:p>
            <a:r>
              <a:rPr lang="en-US" sz="1400" dirty="0">
                <a:solidFill>
                  <a:srgbClr val="3C5790"/>
                </a:solidFill>
              </a:rPr>
              <a:t>A </a:t>
            </a:r>
            <a:r>
              <a:rPr lang="en-US" sz="1400" b="1" dirty="0">
                <a:solidFill>
                  <a:srgbClr val="3C5790"/>
                </a:solidFill>
              </a:rPr>
              <a:t>Message</a:t>
            </a:r>
            <a:r>
              <a:rPr lang="en-US" sz="1400" dirty="0">
                <a:solidFill>
                  <a:srgbClr val="3C5790"/>
                </a:solidFill>
              </a:rPr>
              <a:t> </a:t>
            </a:r>
            <a:r>
              <a:rPr lang="en-US" sz="1400" b="1" dirty="0">
                <a:solidFill>
                  <a:srgbClr val="3C5790"/>
                </a:solidFill>
              </a:rPr>
              <a:t>Authentication</a:t>
            </a:r>
            <a:r>
              <a:rPr lang="en-US" sz="1400" dirty="0">
                <a:solidFill>
                  <a:srgbClr val="3C5790"/>
                </a:solidFill>
              </a:rPr>
              <a:t> </a:t>
            </a:r>
            <a:r>
              <a:rPr lang="en-US" sz="1400" b="1" dirty="0">
                <a:solidFill>
                  <a:srgbClr val="3C5790"/>
                </a:solidFill>
              </a:rPr>
              <a:t>Code</a:t>
            </a:r>
            <a:r>
              <a:rPr lang="en-US" sz="1400" dirty="0">
                <a:solidFill>
                  <a:srgbClr val="3C5790"/>
                </a:solidFill>
              </a:rPr>
              <a:t> (MAC) is a message digest with an associated key. </a:t>
            </a:r>
          </a:p>
          <a:p>
            <a:r>
              <a:rPr lang="en-US" sz="1400" dirty="0">
                <a:solidFill>
                  <a:srgbClr val="3C5790"/>
                </a:solidFill>
              </a:rPr>
              <a:t>It produces a short value based on both its input data and the key. </a:t>
            </a:r>
          </a:p>
          <a:p>
            <a:r>
              <a:rPr lang="en-US" sz="1400" dirty="0">
                <a:solidFill>
                  <a:srgbClr val="3C5790"/>
                </a:solidFill>
              </a:rPr>
              <a:t>If A encrypts the message digest with her private key, B can download the encrypted message digest, decrypt it using A's public key, and compare the message digest to one that he computes from the downloaded file. If they match, then he can be sure that the file is correct.</a:t>
            </a:r>
          </a:p>
          <a:p>
            <a:r>
              <a:rPr lang="en-US" sz="1400" dirty="0">
                <a:solidFill>
                  <a:srgbClr val="3C5790"/>
                </a:solidFill>
              </a:rPr>
              <a:t>The encrypted message digest is called a </a:t>
            </a:r>
            <a:r>
              <a:rPr lang="en-US" sz="1400" b="1" dirty="0">
                <a:solidFill>
                  <a:srgbClr val="3C5790"/>
                </a:solidFill>
              </a:rPr>
              <a:t>signature</a:t>
            </a:r>
            <a:r>
              <a:rPr lang="en-US" sz="1400" dirty="0">
                <a:solidFill>
                  <a:srgbClr val="3C5790"/>
                </a:solidFill>
              </a:rPr>
              <a:t>.</a:t>
            </a:r>
          </a:p>
        </p:txBody>
      </p:sp>
      <p:pic>
        <p:nvPicPr>
          <p:cNvPr id="2" name="Picture 1"/>
          <p:cNvPicPr>
            <a:picLocks noChangeAspect="1"/>
          </p:cNvPicPr>
          <p:nvPr/>
        </p:nvPicPr>
        <p:blipFill>
          <a:blip r:embed="rId3"/>
          <a:stretch>
            <a:fillRect/>
          </a:stretch>
        </p:blipFill>
        <p:spPr>
          <a:xfrm>
            <a:off x="988627" y="3657600"/>
            <a:ext cx="7012373" cy="1914525"/>
          </a:xfrm>
          <a:prstGeom prst="rect">
            <a:avLst/>
          </a:prstGeom>
        </p:spPr>
      </p:pic>
    </p:spTree>
    <p:extLst>
      <p:ext uri="{BB962C8B-B14F-4D97-AF65-F5344CB8AC3E}">
        <p14:creationId xmlns:p14="http://schemas.microsoft.com/office/powerpoint/2010/main" val="296627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85800"/>
          </a:xfrm>
        </p:spPr>
        <p:txBody>
          <a:bodyPr/>
          <a:lstStyle/>
          <a:p>
            <a:r>
              <a:rPr lang="en-US" sz="1400" dirty="0">
                <a:solidFill>
                  <a:srgbClr val="3C5790"/>
                </a:solidFill>
              </a:rPr>
              <a:t>Bellow is the validation process described.</a:t>
            </a:r>
          </a:p>
        </p:txBody>
      </p:sp>
      <p:pic>
        <p:nvPicPr>
          <p:cNvPr id="2" name="Picture 1"/>
          <p:cNvPicPr>
            <a:picLocks noChangeAspect="1"/>
          </p:cNvPicPr>
          <p:nvPr/>
        </p:nvPicPr>
        <p:blipFill>
          <a:blip r:embed="rId3"/>
          <a:stretch>
            <a:fillRect/>
          </a:stretch>
        </p:blipFill>
        <p:spPr>
          <a:xfrm>
            <a:off x="1905000" y="2667000"/>
            <a:ext cx="5715000" cy="3545066"/>
          </a:xfrm>
          <a:prstGeom prst="rect">
            <a:avLst/>
          </a:prstGeom>
        </p:spPr>
      </p:pic>
    </p:spTree>
    <p:extLst>
      <p:ext uri="{BB962C8B-B14F-4D97-AF65-F5344CB8AC3E}">
        <p14:creationId xmlns:p14="http://schemas.microsoft.com/office/powerpoint/2010/main" val="104759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The process of providing identity is called </a:t>
            </a:r>
            <a:r>
              <a:rPr lang="en-US" sz="1400" b="1" dirty="0">
                <a:solidFill>
                  <a:srgbClr val="3C5790"/>
                </a:solidFill>
              </a:rPr>
              <a:t>authentication</a:t>
            </a:r>
            <a:r>
              <a:rPr lang="en-US" sz="1400" dirty="0">
                <a:solidFill>
                  <a:srgbClr val="3C5790"/>
                </a:solidFill>
              </a:rPr>
              <a:t>.</a:t>
            </a:r>
          </a:p>
          <a:p>
            <a:r>
              <a:rPr lang="en-US" sz="1400" dirty="0">
                <a:solidFill>
                  <a:srgbClr val="3C5790"/>
                </a:solidFill>
              </a:rPr>
              <a:t>An asymmetric cipher can be used for authentication.</a:t>
            </a:r>
          </a:p>
          <a:p>
            <a:r>
              <a:rPr lang="en-US" sz="1400" dirty="0">
                <a:solidFill>
                  <a:srgbClr val="3C5790"/>
                </a:solidFill>
              </a:rPr>
              <a:t>Asymmetric ciphers are computationally expensive, so not every time are the best choice.</a:t>
            </a:r>
          </a:p>
          <a:p>
            <a:r>
              <a:rPr lang="en-US" sz="1400" dirty="0">
                <a:solidFill>
                  <a:srgbClr val="3C5790"/>
                </a:solidFill>
              </a:rPr>
              <a:t>(</a:t>
            </a:r>
            <a:r>
              <a:rPr lang="en-US" sz="1400" b="1" dirty="0">
                <a:solidFill>
                  <a:srgbClr val="3C5790"/>
                </a:solidFill>
              </a:rPr>
              <a:t>Secure</a:t>
            </a:r>
            <a:r>
              <a:rPr lang="en-US" sz="1400" dirty="0">
                <a:solidFill>
                  <a:srgbClr val="3C5790"/>
                </a:solidFill>
              </a:rPr>
              <a:t> </a:t>
            </a:r>
            <a:r>
              <a:rPr lang="en-US" sz="1400" b="1" dirty="0">
                <a:solidFill>
                  <a:srgbClr val="3C5790"/>
                </a:solidFill>
              </a:rPr>
              <a:t>Sockets</a:t>
            </a:r>
            <a:r>
              <a:rPr lang="en-US" sz="1400" dirty="0">
                <a:solidFill>
                  <a:srgbClr val="3C5790"/>
                </a:solidFill>
              </a:rPr>
              <a:t> </a:t>
            </a:r>
            <a:r>
              <a:rPr lang="en-US" sz="1400" b="1" dirty="0">
                <a:solidFill>
                  <a:srgbClr val="3C5790"/>
                </a:solidFill>
              </a:rPr>
              <a:t>Layer</a:t>
            </a:r>
            <a:r>
              <a:rPr lang="en-US" sz="1400" dirty="0">
                <a:solidFill>
                  <a:srgbClr val="3C5790"/>
                </a:solidFill>
              </a:rPr>
              <a:t>)</a:t>
            </a:r>
            <a:r>
              <a:rPr lang="en-US" sz="1400" b="1" dirty="0">
                <a:solidFill>
                  <a:srgbClr val="3C5790"/>
                </a:solidFill>
              </a:rPr>
              <a:t> SSL</a:t>
            </a:r>
            <a:r>
              <a:rPr lang="en-US" sz="1400" dirty="0">
                <a:solidFill>
                  <a:srgbClr val="3C5790"/>
                </a:solidFill>
              </a:rPr>
              <a:t> helps exchanging the </a:t>
            </a:r>
            <a:r>
              <a:rPr lang="en-US" sz="1400" b="1" dirty="0">
                <a:solidFill>
                  <a:srgbClr val="3C5790"/>
                </a:solidFill>
              </a:rPr>
              <a:t>session</a:t>
            </a:r>
            <a:r>
              <a:rPr lang="en-US" sz="1400" dirty="0">
                <a:solidFill>
                  <a:srgbClr val="3C5790"/>
                </a:solidFill>
              </a:rPr>
              <a:t> </a:t>
            </a:r>
            <a:r>
              <a:rPr lang="en-US" sz="1400" b="1" dirty="0">
                <a:solidFill>
                  <a:srgbClr val="3C5790"/>
                </a:solidFill>
              </a:rPr>
              <a:t>key</a:t>
            </a:r>
            <a:r>
              <a:rPr lang="en-US" sz="1400" dirty="0">
                <a:solidFill>
                  <a:srgbClr val="3C5790"/>
                </a:solidFill>
              </a:rPr>
              <a:t>.</a:t>
            </a:r>
          </a:p>
        </p:txBody>
      </p:sp>
    </p:spTree>
    <p:extLst>
      <p:ext uri="{BB962C8B-B14F-4D97-AF65-F5344CB8AC3E}">
        <p14:creationId xmlns:p14="http://schemas.microsoft.com/office/powerpoint/2010/main" val="2339263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A certificate is a signed public key.</a:t>
            </a:r>
          </a:p>
          <a:p>
            <a:r>
              <a:rPr lang="en-US" sz="1400" dirty="0">
                <a:solidFill>
                  <a:srgbClr val="3C5790"/>
                </a:solidFill>
              </a:rPr>
              <a:t>The verification process is described bellow:</a:t>
            </a:r>
          </a:p>
          <a:p>
            <a:r>
              <a:rPr lang="en-US" sz="1400" dirty="0">
                <a:solidFill>
                  <a:srgbClr val="3C5790"/>
                </a:solidFill>
              </a:rPr>
              <a:t>1. Calculate a message digest for the certificate contents (except the signature).</a:t>
            </a:r>
          </a:p>
          <a:p>
            <a:r>
              <a:rPr lang="en-US" sz="1400" dirty="0">
                <a:solidFill>
                  <a:srgbClr val="3C5790"/>
                </a:solidFill>
              </a:rPr>
              <a:t>2. Decrypt the signature using the signer's (Marian's) public key. The result is a message digest.</a:t>
            </a:r>
          </a:p>
          <a:p>
            <a:r>
              <a:rPr lang="en-US" sz="1400" dirty="0">
                <a:solidFill>
                  <a:srgbClr val="3C5790"/>
                </a:solidFill>
              </a:rPr>
              <a:t>3. Compare the decrypted message digest to the calculated message </a:t>
            </a:r>
          </a:p>
        </p:txBody>
      </p:sp>
      <p:pic>
        <p:nvPicPr>
          <p:cNvPr id="2" name="Picture 1"/>
          <p:cNvPicPr>
            <a:picLocks noChangeAspect="1"/>
          </p:cNvPicPr>
          <p:nvPr/>
        </p:nvPicPr>
        <p:blipFill>
          <a:blip r:embed="rId3"/>
          <a:stretch>
            <a:fillRect/>
          </a:stretch>
        </p:blipFill>
        <p:spPr>
          <a:xfrm>
            <a:off x="1317929" y="3581400"/>
            <a:ext cx="6530671" cy="2438400"/>
          </a:xfrm>
          <a:prstGeom prst="rect">
            <a:avLst/>
          </a:prstGeom>
        </p:spPr>
      </p:pic>
    </p:spTree>
    <p:extLst>
      <p:ext uri="{BB962C8B-B14F-4D97-AF65-F5344CB8AC3E}">
        <p14:creationId xmlns:p14="http://schemas.microsoft.com/office/powerpoint/2010/main" val="40516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2" name="Picture 1"/>
          <p:cNvPicPr>
            <a:picLocks noChangeAspect="1"/>
          </p:cNvPicPr>
          <p:nvPr/>
        </p:nvPicPr>
        <p:blipFill>
          <a:blip r:embed="rId3"/>
          <a:stretch>
            <a:fillRect/>
          </a:stretch>
        </p:blipFill>
        <p:spPr>
          <a:xfrm>
            <a:off x="876300" y="1947657"/>
            <a:ext cx="6972300" cy="4845582"/>
          </a:xfrm>
          <a:prstGeom prst="rect">
            <a:avLst/>
          </a:prstGeom>
        </p:spPr>
      </p:pic>
    </p:spTree>
    <p:extLst>
      <p:ext uri="{BB962C8B-B14F-4D97-AF65-F5344CB8AC3E}">
        <p14:creationId xmlns:p14="http://schemas.microsoft.com/office/powerpoint/2010/main" val="96350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Java cryptography comes with cryptography classes for authentication.</a:t>
            </a:r>
          </a:p>
          <a:p>
            <a:r>
              <a:rPr lang="en-US" sz="1400" dirty="0">
                <a:solidFill>
                  <a:srgbClr val="3C5790"/>
                </a:solidFill>
              </a:rPr>
              <a:t>Java Cryptography Extension (JCE) includes so-called "strong cryptography".</a:t>
            </a:r>
          </a:p>
        </p:txBody>
      </p:sp>
      <p:pic>
        <p:nvPicPr>
          <p:cNvPr id="2" name="Picture 1"/>
          <p:cNvPicPr>
            <a:picLocks noChangeAspect="1"/>
          </p:cNvPicPr>
          <p:nvPr/>
        </p:nvPicPr>
        <p:blipFill>
          <a:blip r:embed="rId3"/>
          <a:stretch>
            <a:fillRect/>
          </a:stretch>
        </p:blipFill>
        <p:spPr>
          <a:xfrm>
            <a:off x="1676400" y="2667000"/>
            <a:ext cx="5395867" cy="3648075"/>
          </a:xfrm>
          <a:prstGeom prst="rect">
            <a:avLst/>
          </a:prstGeom>
        </p:spPr>
      </p:pic>
    </p:spTree>
    <p:extLst>
      <p:ext uri="{BB962C8B-B14F-4D97-AF65-F5344CB8AC3E}">
        <p14:creationId xmlns:p14="http://schemas.microsoft.com/office/powerpoint/2010/main" val="178185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 ?</a:t>
            </a:r>
          </a:p>
          <a:p>
            <a:r>
              <a:rPr lang="fr-CA" sz="1600" dirty="0" err="1">
                <a:solidFill>
                  <a:srgbClr val="3C5790"/>
                </a:solidFill>
              </a:rPr>
              <a:t>History</a:t>
            </a:r>
            <a:endParaRPr lang="fr-CA" sz="1600" dirty="0">
              <a:solidFill>
                <a:srgbClr val="3C5790"/>
              </a:solidFill>
            </a:endParaRPr>
          </a:p>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fr-CA" sz="1600" dirty="0" err="1">
                <a:solidFill>
                  <a:srgbClr val="3C5790"/>
                </a:solidFill>
              </a:rPr>
              <a:t>Cryptography</a:t>
            </a:r>
            <a:r>
              <a:rPr lang="fr-CA" sz="1600" dirty="0">
                <a:solidFill>
                  <a:srgbClr val="3C5790"/>
                </a:solidFill>
              </a:rPr>
              <a:t> ?</a:t>
            </a:r>
          </a:p>
          <a:p>
            <a:r>
              <a:rPr lang="fr-CA" sz="1600" dirty="0" err="1">
                <a:solidFill>
                  <a:srgbClr val="3C5790"/>
                </a:solidFill>
              </a:rPr>
              <a:t>Core</a:t>
            </a:r>
            <a:endParaRPr lang="fr-CA" sz="1600" dirty="0">
              <a:solidFill>
                <a:srgbClr val="3C5790"/>
              </a:solidFill>
            </a:endParaRPr>
          </a:p>
          <a:p>
            <a:r>
              <a:rPr lang="fr-CA" sz="1600" dirty="0">
                <a:solidFill>
                  <a:srgbClr val="3C5790"/>
                </a:solidFill>
              </a:rPr>
              <a:t>Message Digests</a:t>
            </a:r>
          </a:p>
          <a:p>
            <a:r>
              <a:rPr lang="fr-CA" sz="1600" dirty="0" err="1">
                <a:solidFill>
                  <a:srgbClr val="3C5790"/>
                </a:solidFill>
              </a:rPr>
              <a:t>Random</a:t>
            </a:r>
            <a:r>
              <a:rPr lang="fr-CA" sz="1600" dirty="0">
                <a:solidFill>
                  <a:srgbClr val="3C5790"/>
                </a:solidFill>
              </a:rPr>
              <a:t> </a:t>
            </a:r>
            <a:r>
              <a:rPr lang="fr-CA" sz="1600" dirty="0" err="1">
                <a:solidFill>
                  <a:srgbClr val="3C5790"/>
                </a:solidFill>
              </a:rPr>
              <a:t>Numbers</a:t>
            </a:r>
            <a:endParaRPr lang="fr-CA" sz="1600" dirty="0">
              <a:solidFill>
                <a:srgbClr val="3C5790"/>
              </a:solidFill>
            </a:endParaRPr>
          </a:p>
          <a:p>
            <a:r>
              <a:rPr lang="fr-CA" sz="1600" dirty="0" err="1">
                <a:solidFill>
                  <a:srgbClr val="3C5790"/>
                </a:solidFill>
              </a:rPr>
              <a:t>Cipher</a:t>
            </a:r>
            <a:r>
              <a:rPr lang="fr-CA" sz="1600" dirty="0">
                <a:solidFill>
                  <a:srgbClr val="3C5790"/>
                </a:solidFill>
              </a:rPr>
              <a:t> </a:t>
            </a:r>
            <a:r>
              <a:rPr lang="fr-CA" sz="1600" dirty="0" err="1">
                <a:solidFill>
                  <a:srgbClr val="3C5790"/>
                </a:solidFill>
              </a:rPr>
              <a:t>Encryption</a:t>
            </a:r>
            <a:endParaRPr lang="fr-CA" sz="1600" dirty="0">
              <a:solidFill>
                <a:srgbClr val="3C5790"/>
              </a:solidFill>
            </a:endParaRP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p:cNvPicPr>
            <a:picLocks noChangeAspect="1"/>
          </p:cNvPicPr>
          <p:nvPr/>
        </p:nvPicPr>
        <p:blipFill>
          <a:blip r:embed="rId3"/>
          <a:stretch>
            <a:fillRect/>
          </a:stretch>
        </p:blipFill>
        <p:spPr>
          <a:xfrm>
            <a:off x="1236088" y="1828800"/>
            <a:ext cx="5637878" cy="4981575"/>
          </a:xfrm>
          <a:prstGeom prst="rect">
            <a:avLst/>
          </a:prstGeom>
        </p:spPr>
      </p:pic>
    </p:spTree>
    <p:extLst>
      <p:ext uri="{BB962C8B-B14F-4D97-AF65-F5344CB8AC3E}">
        <p14:creationId xmlns:p14="http://schemas.microsoft.com/office/powerpoint/2010/main" val="1258923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A generator class creates keys from scratch.</a:t>
            </a:r>
          </a:p>
          <a:p>
            <a:r>
              <a:rPr lang="en-US" sz="1400" dirty="0">
                <a:solidFill>
                  <a:srgbClr val="3C5790"/>
                </a:solidFill>
              </a:rPr>
              <a:t>Symmetric keys are generated by the </a:t>
            </a:r>
            <a:r>
              <a:rPr lang="en-US" sz="1400" dirty="0" err="1">
                <a:solidFill>
                  <a:srgbClr val="3C5790"/>
                </a:solidFill>
              </a:rPr>
              <a:t>KeyGenerator</a:t>
            </a:r>
            <a:r>
              <a:rPr lang="en-US" sz="1400" dirty="0">
                <a:solidFill>
                  <a:srgbClr val="3C5790"/>
                </a:solidFill>
              </a:rPr>
              <a:t> class.</a:t>
            </a:r>
          </a:p>
          <a:p>
            <a:r>
              <a:rPr lang="en-US" sz="1400" dirty="0" err="1">
                <a:solidFill>
                  <a:srgbClr val="3C5790"/>
                </a:solidFill>
              </a:rPr>
              <a:t>Assymetric</a:t>
            </a:r>
            <a:r>
              <a:rPr lang="en-US" sz="1400" dirty="0">
                <a:solidFill>
                  <a:srgbClr val="3C5790"/>
                </a:solidFill>
              </a:rPr>
              <a:t> key pairs are generated by the </a:t>
            </a:r>
            <a:r>
              <a:rPr lang="en-US" sz="1400" dirty="0" err="1">
                <a:solidFill>
                  <a:srgbClr val="3C5790"/>
                </a:solidFill>
              </a:rPr>
              <a:t>KeyPairGenerator</a:t>
            </a:r>
            <a:r>
              <a:rPr lang="en-US" sz="1400" dirty="0">
                <a:solidFill>
                  <a:srgbClr val="3C5790"/>
                </a:solidFill>
              </a:rPr>
              <a:t> class.</a:t>
            </a:r>
          </a:p>
          <a:p>
            <a:r>
              <a:rPr lang="en-US" sz="1400" dirty="0">
                <a:solidFill>
                  <a:srgbClr val="3C5790"/>
                </a:solidFill>
              </a:rPr>
              <a:t>The </a:t>
            </a:r>
            <a:r>
              <a:rPr lang="en-US" sz="1400" dirty="0" err="1">
                <a:solidFill>
                  <a:srgbClr val="3C5790"/>
                </a:solidFill>
              </a:rPr>
              <a:t>KeyFactory</a:t>
            </a:r>
            <a:r>
              <a:rPr lang="en-US" sz="1400" dirty="0">
                <a:solidFill>
                  <a:srgbClr val="3C5790"/>
                </a:solidFill>
              </a:rPr>
              <a:t> class translates between key objects and their external representations.</a:t>
            </a:r>
          </a:p>
        </p:txBody>
      </p:sp>
    </p:spTree>
    <p:extLst>
      <p:ext uri="{BB962C8B-B14F-4D97-AF65-F5344CB8AC3E}">
        <p14:creationId xmlns:p14="http://schemas.microsoft.com/office/powerpoint/2010/main" val="199984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The </a:t>
            </a:r>
            <a:r>
              <a:rPr lang="en-US" sz="1400" dirty="0" err="1">
                <a:solidFill>
                  <a:srgbClr val="3C5790"/>
                </a:solidFill>
              </a:rPr>
              <a:t>java.security.Key</a:t>
            </a:r>
            <a:r>
              <a:rPr lang="en-US" sz="1400" dirty="0">
                <a:solidFill>
                  <a:srgbClr val="3C5790"/>
                </a:solidFill>
              </a:rPr>
              <a:t> class represents a single key.</a:t>
            </a:r>
          </a:p>
          <a:p>
            <a:r>
              <a:rPr lang="en-US" sz="1400" dirty="0">
                <a:solidFill>
                  <a:srgbClr val="3C5790"/>
                </a:solidFill>
              </a:rPr>
              <a:t>Because keys must be transferred to and from various entities they must be serializable.</a:t>
            </a:r>
          </a:p>
          <a:p>
            <a:r>
              <a:rPr lang="en-US" sz="1400" dirty="0">
                <a:solidFill>
                  <a:srgbClr val="3C5790"/>
                </a:solidFill>
              </a:rPr>
              <a:t>The key returns the </a:t>
            </a:r>
            <a:r>
              <a:rPr lang="en-US" sz="1400" dirty="0" err="1">
                <a:solidFill>
                  <a:srgbClr val="3C5790"/>
                </a:solidFill>
              </a:rPr>
              <a:t>algoritm</a:t>
            </a:r>
            <a:r>
              <a:rPr lang="en-US" sz="1400" dirty="0">
                <a:solidFill>
                  <a:srgbClr val="3C5790"/>
                </a:solidFill>
              </a:rPr>
              <a:t> used to generated the key, the format and the encoded byte[] array.</a:t>
            </a:r>
          </a:p>
          <a:p>
            <a:r>
              <a:rPr lang="en-US" sz="1400" dirty="0">
                <a:solidFill>
                  <a:srgbClr val="3C5790"/>
                </a:solidFill>
              </a:rPr>
              <a:t>The </a:t>
            </a:r>
            <a:r>
              <a:rPr lang="en-US" sz="1400" dirty="0" err="1">
                <a:solidFill>
                  <a:srgbClr val="3C5790"/>
                </a:solidFill>
              </a:rPr>
              <a:t>java.security.PublicKey</a:t>
            </a:r>
            <a:r>
              <a:rPr lang="en-US" sz="1400" dirty="0">
                <a:solidFill>
                  <a:srgbClr val="3C5790"/>
                </a:solidFill>
              </a:rPr>
              <a:t> and </a:t>
            </a:r>
            <a:r>
              <a:rPr lang="en-US" sz="1400" dirty="0" err="1">
                <a:solidFill>
                  <a:srgbClr val="3C5790"/>
                </a:solidFill>
              </a:rPr>
              <a:t>java.security.PrivateKey</a:t>
            </a:r>
            <a:r>
              <a:rPr lang="en-US" sz="1400" dirty="0">
                <a:solidFill>
                  <a:srgbClr val="3C5790"/>
                </a:solidFill>
              </a:rPr>
              <a:t> classes extends the Key class.</a:t>
            </a:r>
          </a:p>
        </p:txBody>
      </p:sp>
    </p:spTree>
    <p:extLst>
      <p:ext uri="{BB962C8B-B14F-4D97-AF65-F5344CB8AC3E}">
        <p14:creationId xmlns:p14="http://schemas.microsoft.com/office/powerpoint/2010/main" val="1181250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The </a:t>
            </a:r>
            <a:r>
              <a:rPr lang="en-US" sz="1400" dirty="0" err="1">
                <a:solidFill>
                  <a:srgbClr val="3C5790"/>
                </a:solidFill>
              </a:rPr>
              <a:t>java.security.KeyPairGenerator</a:t>
            </a:r>
            <a:r>
              <a:rPr lang="en-US" sz="1400" dirty="0">
                <a:solidFill>
                  <a:srgbClr val="3C5790"/>
                </a:solidFill>
              </a:rPr>
              <a:t> class can be used to generate a pair of asymmetric keys.</a:t>
            </a:r>
          </a:p>
          <a:p>
            <a:r>
              <a:rPr lang="en-US" sz="1400" dirty="0">
                <a:solidFill>
                  <a:srgbClr val="3C5790"/>
                </a:solidFill>
              </a:rPr>
              <a:t>The implementation has the algorithm and provider parameters.</a:t>
            </a:r>
          </a:p>
          <a:p>
            <a:r>
              <a:rPr lang="en-US" sz="1400" dirty="0">
                <a:solidFill>
                  <a:srgbClr val="3C5790"/>
                </a:solidFill>
              </a:rPr>
              <a:t>The initialize() method initializes the key pair generator to generate keys of the given </a:t>
            </a:r>
            <a:r>
              <a:rPr lang="en-US" sz="1400" dirty="0" err="1">
                <a:solidFill>
                  <a:srgbClr val="3C5790"/>
                </a:solidFill>
              </a:rPr>
              <a:t>strengh</a:t>
            </a:r>
            <a:r>
              <a:rPr lang="en-US" sz="1400" dirty="0">
                <a:solidFill>
                  <a:srgbClr val="3C5790"/>
                </a:solidFill>
              </a:rPr>
              <a:t>.</a:t>
            </a:r>
          </a:p>
          <a:p>
            <a:r>
              <a:rPr lang="en-US" sz="1400" dirty="0">
                <a:solidFill>
                  <a:srgbClr val="3C5790"/>
                </a:solidFill>
              </a:rPr>
              <a:t>The DSA strength must be between 512 and 1024 and must be multiple of 64.</a:t>
            </a:r>
          </a:p>
          <a:p>
            <a:r>
              <a:rPr lang="en-US" sz="1400" dirty="0">
                <a:solidFill>
                  <a:srgbClr val="3C5790"/>
                </a:solidFill>
              </a:rPr>
              <a:t>The RSA strength must be between 512 and 2048.</a:t>
            </a:r>
          </a:p>
        </p:txBody>
      </p:sp>
    </p:spTree>
    <p:extLst>
      <p:ext uri="{BB962C8B-B14F-4D97-AF65-F5344CB8AC3E}">
        <p14:creationId xmlns:p14="http://schemas.microsoft.com/office/powerpoint/2010/main" val="789156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The </a:t>
            </a:r>
            <a:r>
              <a:rPr lang="en-US" sz="1400" dirty="0" err="1">
                <a:solidFill>
                  <a:srgbClr val="3C5790"/>
                </a:solidFill>
              </a:rPr>
              <a:t>java.security.cert.Certificate</a:t>
            </a:r>
            <a:r>
              <a:rPr lang="en-US" sz="1400" dirty="0">
                <a:solidFill>
                  <a:srgbClr val="3C5790"/>
                </a:solidFill>
              </a:rPr>
              <a:t> class represents a certificate entity.</a:t>
            </a:r>
          </a:p>
          <a:p>
            <a:r>
              <a:rPr lang="en-US" sz="1400" dirty="0">
                <a:solidFill>
                  <a:srgbClr val="3C5790"/>
                </a:solidFill>
              </a:rPr>
              <a:t>To verify that the certificate is valid we need to have the public key of the certificate authority that issued it.</a:t>
            </a:r>
          </a:p>
          <a:p>
            <a:r>
              <a:rPr lang="en-US" sz="1400" dirty="0">
                <a:solidFill>
                  <a:srgbClr val="3C5790"/>
                </a:solidFill>
              </a:rPr>
              <a:t>X509 is a certificate format represented in java by the X509Certificate class.</a:t>
            </a:r>
          </a:p>
        </p:txBody>
      </p:sp>
    </p:spTree>
    <p:extLst>
      <p:ext uri="{BB962C8B-B14F-4D97-AF65-F5344CB8AC3E}">
        <p14:creationId xmlns:p14="http://schemas.microsoft.com/office/powerpoint/2010/main" val="1961222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819400"/>
          </a:xfrm>
        </p:spPr>
        <p:txBody>
          <a:bodyPr/>
          <a:lstStyle/>
          <a:p>
            <a:r>
              <a:rPr lang="en-US" sz="1400" dirty="0">
                <a:solidFill>
                  <a:srgbClr val="3C5790"/>
                </a:solidFill>
              </a:rPr>
              <a:t>Keys are stored to using a key management system.</a:t>
            </a:r>
          </a:p>
          <a:p>
            <a:r>
              <a:rPr lang="en-US" sz="1400" dirty="0" err="1">
                <a:solidFill>
                  <a:srgbClr val="3C5790"/>
                </a:solidFill>
              </a:rPr>
              <a:t>Keystores</a:t>
            </a:r>
            <a:r>
              <a:rPr lang="en-US" sz="1400" dirty="0">
                <a:solidFill>
                  <a:srgbClr val="3C5790"/>
                </a:solidFill>
              </a:rPr>
              <a:t> are created and manipulated though an administrative tool(</a:t>
            </a:r>
            <a:r>
              <a:rPr lang="en-US" sz="1400" dirty="0" err="1">
                <a:solidFill>
                  <a:srgbClr val="3C5790"/>
                </a:solidFill>
              </a:rPr>
              <a:t>keytool</a:t>
            </a:r>
            <a:r>
              <a:rPr lang="en-US" sz="1400" dirty="0">
                <a:solidFill>
                  <a:srgbClr val="3C5790"/>
                </a:solidFill>
              </a:rPr>
              <a:t>) and there is a Java API that allows to use </a:t>
            </a:r>
            <a:r>
              <a:rPr lang="en-US" sz="1400" dirty="0" err="1">
                <a:solidFill>
                  <a:srgbClr val="3C5790"/>
                </a:solidFill>
              </a:rPr>
              <a:t>keystore</a:t>
            </a:r>
            <a:r>
              <a:rPr lang="en-US" sz="1400" dirty="0">
                <a:solidFill>
                  <a:srgbClr val="3C5790"/>
                </a:solidFill>
              </a:rPr>
              <a:t> </a:t>
            </a:r>
            <a:r>
              <a:rPr lang="en-US" sz="1400" dirty="0" err="1">
                <a:solidFill>
                  <a:srgbClr val="3C5790"/>
                </a:solidFill>
              </a:rPr>
              <a:t>programatically</a:t>
            </a:r>
            <a:r>
              <a:rPr lang="en-US" sz="1400" dirty="0">
                <a:solidFill>
                  <a:srgbClr val="3C5790"/>
                </a:solidFill>
              </a:rPr>
              <a:t>.</a:t>
            </a:r>
          </a:p>
          <a:p>
            <a:r>
              <a:rPr lang="en-US" sz="1400" b="1" dirty="0">
                <a:solidFill>
                  <a:srgbClr val="3C5790"/>
                </a:solidFill>
              </a:rPr>
              <a:t>Key management terms</a:t>
            </a:r>
            <a:r>
              <a:rPr lang="en-US" sz="1400" dirty="0">
                <a:solidFill>
                  <a:srgbClr val="3C5790"/>
                </a:solidFill>
              </a:rPr>
              <a:t>:</a:t>
            </a:r>
          </a:p>
          <a:p>
            <a:r>
              <a:rPr lang="en-US" sz="1400" b="1" dirty="0" err="1">
                <a:solidFill>
                  <a:srgbClr val="3C5790"/>
                </a:solidFill>
              </a:rPr>
              <a:t>keystore</a:t>
            </a:r>
            <a:r>
              <a:rPr lang="en-US" sz="1400" dirty="0">
                <a:solidFill>
                  <a:srgbClr val="3C5790"/>
                </a:solidFill>
              </a:rPr>
              <a:t>: file that holds set of keys and certificates.</a:t>
            </a:r>
          </a:p>
          <a:p>
            <a:r>
              <a:rPr lang="en-US" sz="1400" b="1" dirty="0">
                <a:solidFill>
                  <a:srgbClr val="3C5790"/>
                </a:solidFill>
              </a:rPr>
              <a:t>alias</a:t>
            </a:r>
            <a:r>
              <a:rPr lang="en-US" sz="1400" dirty="0">
                <a:solidFill>
                  <a:srgbClr val="3C5790"/>
                </a:solidFill>
              </a:rPr>
              <a:t>: every key in the </a:t>
            </a:r>
            <a:r>
              <a:rPr lang="en-US" sz="1400" dirty="0" err="1">
                <a:solidFill>
                  <a:srgbClr val="3C5790"/>
                </a:solidFill>
              </a:rPr>
              <a:t>keystore</a:t>
            </a:r>
            <a:r>
              <a:rPr lang="en-US" sz="1400" dirty="0">
                <a:solidFill>
                  <a:srgbClr val="3C5790"/>
                </a:solidFill>
              </a:rPr>
              <a:t> belongs to an entity.</a:t>
            </a:r>
          </a:p>
          <a:p>
            <a:r>
              <a:rPr lang="en-US" sz="1400" b="1" dirty="0">
                <a:solidFill>
                  <a:srgbClr val="3C5790"/>
                </a:solidFill>
              </a:rPr>
              <a:t>DN(distinguished</a:t>
            </a:r>
            <a:r>
              <a:rPr lang="en-US" sz="1400" dirty="0">
                <a:solidFill>
                  <a:srgbClr val="3C5790"/>
                </a:solidFill>
              </a:rPr>
              <a:t> name): subset of X.500 name.</a:t>
            </a:r>
          </a:p>
          <a:p>
            <a:r>
              <a:rPr lang="en-US" sz="1400" b="1" dirty="0">
                <a:solidFill>
                  <a:srgbClr val="3C5790"/>
                </a:solidFill>
              </a:rPr>
              <a:t>key</a:t>
            </a:r>
            <a:r>
              <a:rPr lang="en-US" sz="1400" dirty="0">
                <a:solidFill>
                  <a:srgbClr val="3C5790"/>
                </a:solidFill>
              </a:rPr>
              <a:t> </a:t>
            </a:r>
            <a:r>
              <a:rPr lang="en-US" sz="1400" b="1" dirty="0">
                <a:solidFill>
                  <a:srgbClr val="3C5790"/>
                </a:solidFill>
              </a:rPr>
              <a:t>entry</a:t>
            </a:r>
            <a:r>
              <a:rPr lang="en-US" sz="1400" dirty="0">
                <a:solidFill>
                  <a:srgbClr val="3C5790"/>
                </a:solidFill>
              </a:rPr>
              <a:t>: may hold an asymmetric key pair or a single secret key.</a:t>
            </a:r>
          </a:p>
          <a:p>
            <a:r>
              <a:rPr lang="en-US" sz="1400" b="1" dirty="0">
                <a:solidFill>
                  <a:srgbClr val="3C5790"/>
                </a:solidFill>
              </a:rPr>
              <a:t>certificate</a:t>
            </a:r>
            <a:r>
              <a:rPr lang="en-US" sz="1400" dirty="0">
                <a:solidFill>
                  <a:srgbClr val="3C5790"/>
                </a:solidFill>
              </a:rPr>
              <a:t> </a:t>
            </a:r>
            <a:r>
              <a:rPr lang="en-US" sz="1400" b="1" dirty="0">
                <a:solidFill>
                  <a:srgbClr val="3C5790"/>
                </a:solidFill>
              </a:rPr>
              <a:t>entries</a:t>
            </a:r>
            <a:r>
              <a:rPr lang="en-US" sz="1400" dirty="0">
                <a:solidFill>
                  <a:srgbClr val="3C5790"/>
                </a:solidFill>
              </a:rPr>
              <a:t>: contains only a public key certificate.</a:t>
            </a:r>
          </a:p>
          <a:p>
            <a:r>
              <a:rPr lang="en-US" sz="1400" b="1" dirty="0">
                <a:solidFill>
                  <a:srgbClr val="3C5790"/>
                </a:solidFill>
              </a:rPr>
              <a:t>JKS,JCEJS,PKCS12</a:t>
            </a:r>
            <a:r>
              <a:rPr lang="en-US" sz="1400" dirty="0">
                <a:solidFill>
                  <a:srgbClr val="3C5790"/>
                </a:solidFill>
              </a:rPr>
              <a:t>: different algorithms of </a:t>
            </a:r>
            <a:r>
              <a:rPr lang="en-US" sz="1400" dirty="0" err="1">
                <a:solidFill>
                  <a:srgbClr val="3C5790"/>
                </a:solidFill>
              </a:rPr>
              <a:t>keystores</a:t>
            </a:r>
            <a:r>
              <a:rPr lang="en-US" sz="1400" dirty="0">
                <a:solidFill>
                  <a:srgbClr val="3C5790"/>
                </a:solidFill>
              </a:rPr>
              <a:t>.</a:t>
            </a:r>
          </a:p>
        </p:txBody>
      </p:sp>
    </p:spTree>
    <p:extLst>
      <p:ext uri="{BB962C8B-B14F-4D97-AF65-F5344CB8AC3E}">
        <p14:creationId xmlns:p14="http://schemas.microsoft.com/office/powerpoint/2010/main" val="3175432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The </a:t>
            </a:r>
            <a:r>
              <a:rPr lang="en-US" sz="1400" dirty="0" err="1">
                <a:solidFill>
                  <a:srgbClr val="3C5790"/>
                </a:solidFill>
              </a:rPr>
              <a:t>keytool</a:t>
            </a:r>
            <a:r>
              <a:rPr lang="en-US" sz="1400" dirty="0">
                <a:solidFill>
                  <a:srgbClr val="3C5790"/>
                </a:solidFill>
              </a:rPr>
              <a:t> is an utility for CRUD operations in the </a:t>
            </a:r>
            <a:r>
              <a:rPr lang="en-US" sz="1400" dirty="0" err="1">
                <a:solidFill>
                  <a:srgbClr val="3C5790"/>
                </a:solidFill>
              </a:rPr>
              <a:t>keystore</a:t>
            </a:r>
            <a:r>
              <a:rPr lang="en-US" sz="1400" dirty="0">
                <a:solidFill>
                  <a:srgbClr val="3C5790"/>
                </a:solidFill>
              </a:rPr>
              <a:t>.</a:t>
            </a:r>
          </a:p>
          <a:p>
            <a:r>
              <a:rPr lang="en-US" sz="1400" dirty="0">
                <a:solidFill>
                  <a:srgbClr val="3C5790"/>
                </a:solidFill>
              </a:rPr>
              <a:t>We can generate keys using bellow </a:t>
            </a:r>
            <a:r>
              <a:rPr lang="en-US" sz="1400" dirty="0" err="1">
                <a:solidFill>
                  <a:srgbClr val="3C5790"/>
                </a:solidFill>
              </a:rPr>
              <a:t>command:keytool</a:t>
            </a:r>
            <a:r>
              <a:rPr lang="en-US" sz="1400" dirty="0">
                <a:solidFill>
                  <a:srgbClr val="3C5790"/>
                </a:solidFill>
              </a:rPr>
              <a:t> -</a:t>
            </a:r>
            <a:r>
              <a:rPr lang="en-US" sz="1400" dirty="0" err="1">
                <a:solidFill>
                  <a:srgbClr val="3C5790"/>
                </a:solidFill>
              </a:rPr>
              <a:t>genkey</a:t>
            </a:r>
            <a:r>
              <a:rPr lang="en-US" sz="1400" dirty="0">
                <a:solidFill>
                  <a:srgbClr val="3C5790"/>
                </a:solidFill>
              </a:rPr>
              <a:t> -alias test -</a:t>
            </a:r>
            <a:r>
              <a:rPr lang="en-US" sz="1400" dirty="0" err="1">
                <a:solidFill>
                  <a:srgbClr val="3C5790"/>
                </a:solidFill>
              </a:rPr>
              <a:t>keyalg</a:t>
            </a:r>
            <a:r>
              <a:rPr lang="en-US" sz="1400" dirty="0">
                <a:solidFill>
                  <a:srgbClr val="3C5790"/>
                </a:solidFill>
              </a:rPr>
              <a:t> RSA</a:t>
            </a:r>
          </a:p>
          <a:p>
            <a:r>
              <a:rPr lang="en-US" sz="1400" dirty="0">
                <a:solidFill>
                  <a:srgbClr val="3C5790"/>
                </a:solidFill>
              </a:rPr>
              <a:t>We can generate </a:t>
            </a:r>
            <a:r>
              <a:rPr lang="en-US" sz="1400" dirty="0" err="1">
                <a:solidFill>
                  <a:srgbClr val="3C5790"/>
                </a:solidFill>
              </a:rPr>
              <a:t>certicates</a:t>
            </a:r>
            <a:r>
              <a:rPr lang="en-US" sz="1400" dirty="0">
                <a:solidFill>
                  <a:srgbClr val="3C5790"/>
                </a:solidFill>
              </a:rPr>
              <a:t>: </a:t>
            </a:r>
            <a:r>
              <a:rPr lang="en-US" sz="1400" dirty="0" err="1">
                <a:solidFill>
                  <a:srgbClr val="3C5790"/>
                </a:solidFill>
              </a:rPr>
              <a:t>keytool</a:t>
            </a:r>
            <a:r>
              <a:rPr lang="en-US" sz="1400" dirty="0">
                <a:solidFill>
                  <a:srgbClr val="3C5790"/>
                </a:solidFill>
              </a:rPr>
              <a:t> -</a:t>
            </a:r>
            <a:r>
              <a:rPr lang="en-US" sz="1400" dirty="0" err="1">
                <a:solidFill>
                  <a:srgbClr val="3C5790"/>
                </a:solidFill>
              </a:rPr>
              <a:t>certreq</a:t>
            </a:r>
            <a:r>
              <a:rPr lang="en-US" sz="1400" dirty="0">
                <a:solidFill>
                  <a:srgbClr val="3C5790"/>
                </a:solidFill>
              </a:rPr>
              <a:t> -alias test -file </a:t>
            </a:r>
            <a:r>
              <a:rPr lang="en-US" sz="1400" dirty="0" err="1">
                <a:solidFill>
                  <a:srgbClr val="3C5790"/>
                </a:solidFill>
              </a:rPr>
              <a:t>test.cert</a:t>
            </a:r>
            <a:endParaRPr lang="en-US" sz="1400" dirty="0">
              <a:solidFill>
                <a:srgbClr val="3C5790"/>
              </a:solidFill>
            </a:endParaRPr>
          </a:p>
          <a:p>
            <a:r>
              <a:rPr lang="en-US" sz="1400" dirty="0">
                <a:solidFill>
                  <a:srgbClr val="3C5790"/>
                </a:solidFill>
              </a:rPr>
              <a:t>We can import certificates: </a:t>
            </a:r>
            <a:r>
              <a:rPr lang="en-US" sz="1400" dirty="0" err="1">
                <a:solidFill>
                  <a:srgbClr val="3C5790"/>
                </a:solidFill>
              </a:rPr>
              <a:t>keytool</a:t>
            </a:r>
            <a:r>
              <a:rPr lang="en-US" sz="1400" dirty="0">
                <a:solidFill>
                  <a:srgbClr val="3C5790"/>
                </a:solidFill>
              </a:rPr>
              <a:t> -import -file </a:t>
            </a:r>
            <a:r>
              <a:rPr lang="en-US" sz="1400" dirty="0" err="1">
                <a:solidFill>
                  <a:srgbClr val="3C5790"/>
                </a:solidFill>
              </a:rPr>
              <a:t>test.cert</a:t>
            </a:r>
            <a:r>
              <a:rPr lang="en-US" sz="1400" dirty="0">
                <a:solidFill>
                  <a:srgbClr val="3C5790"/>
                </a:solidFill>
              </a:rPr>
              <a:t> -alias test -</a:t>
            </a:r>
            <a:r>
              <a:rPr lang="en-US" sz="1400" dirty="0" err="1">
                <a:solidFill>
                  <a:srgbClr val="3C5790"/>
                </a:solidFill>
              </a:rPr>
              <a:t>trustcacerts</a:t>
            </a:r>
            <a:endParaRPr lang="en-US" sz="1400" dirty="0">
              <a:solidFill>
                <a:srgbClr val="3C5790"/>
              </a:solidFill>
            </a:endParaRPr>
          </a:p>
        </p:txBody>
      </p:sp>
    </p:spTree>
    <p:extLst>
      <p:ext uri="{BB962C8B-B14F-4D97-AF65-F5344CB8AC3E}">
        <p14:creationId xmlns:p14="http://schemas.microsoft.com/office/powerpoint/2010/main" val="55637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Message Digests </a:t>
            </a:r>
          </a:p>
        </p:txBody>
      </p:sp>
      <p:sp>
        <p:nvSpPr>
          <p:cNvPr id="4099" name="Espace réservé du contenu 4"/>
          <p:cNvSpPr>
            <a:spLocks noGrp="1"/>
          </p:cNvSpPr>
          <p:nvPr>
            <p:ph idx="1"/>
          </p:nvPr>
        </p:nvSpPr>
        <p:spPr>
          <a:xfrm>
            <a:off x="304800" y="1905000"/>
            <a:ext cx="8534400" cy="1600200"/>
          </a:xfrm>
        </p:spPr>
        <p:txBody>
          <a:bodyPr/>
          <a:lstStyle/>
          <a:p>
            <a:r>
              <a:rPr lang="en-US" sz="1400" dirty="0">
                <a:solidFill>
                  <a:srgbClr val="3C5790"/>
                </a:solidFill>
              </a:rPr>
              <a:t>Message digests are the simplest of the standard engines.</a:t>
            </a:r>
          </a:p>
          <a:p>
            <a:r>
              <a:rPr lang="en-US" sz="1400" dirty="0">
                <a:solidFill>
                  <a:srgbClr val="3C5790"/>
                </a:solidFill>
              </a:rPr>
              <a:t>A secure message digest is called a Message Authentication Code (MAC).</a:t>
            </a:r>
          </a:p>
          <a:p>
            <a:r>
              <a:rPr lang="en-US" sz="1400" dirty="0">
                <a:solidFill>
                  <a:srgbClr val="3C5790"/>
                </a:solidFill>
              </a:rPr>
              <a:t>MAC requires a secret key that is shared by the sender and receiver.</a:t>
            </a:r>
          </a:p>
          <a:p>
            <a:r>
              <a:rPr lang="en-US" sz="1400" dirty="0">
                <a:solidFill>
                  <a:srgbClr val="3C5790"/>
                </a:solidFill>
              </a:rPr>
              <a:t>Sun's implementation of JCE provides 2 algorithms for calculation MAC: HmacSHA1 and HmacMD5.</a:t>
            </a:r>
          </a:p>
          <a:p>
            <a:r>
              <a:rPr lang="en-US" sz="1400" dirty="0">
                <a:solidFill>
                  <a:srgbClr val="3C5790"/>
                </a:solidFill>
              </a:rPr>
              <a:t>We have message </a:t>
            </a:r>
            <a:r>
              <a:rPr lang="en-US" sz="1400" dirty="0" err="1">
                <a:solidFill>
                  <a:srgbClr val="3C5790"/>
                </a:solidFill>
              </a:rPr>
              <a:t>diggest</a:t>
            </a:r>
            <a:r>
              <a:rPr lang="en-US" sz="1400" dirty="0">
                <a:solidFill>
                  <a:srgbClr val="3C5790"/>
                </a:solidFill>
              </a:rPr>
              <a:t> streams classes like: </a:t>
            </a:r>
            <a:r>
              <a:rPr lang="en-US" sz="1400" dirty="0" err="1">
                <a:solidFill>
                  <a:srgbClr val="3C5790"/>
                </a:solidFill>
              </a:rPr>
              <a:t>java.security.DigestOutputStream</a:t>
            </a:r>
            <a:r>
              <a:rPr lang="en-US" sz="1400" dirty="0">
                <a:solidFill>
                  <a:srgbClr val="3C5790"/>
                </a:solidFill>
              </a:rPr>
              <a:t> and </a:t>
            </a:r>
            <a:r>
              <a:rPr lang="en-US" sz="1400" dirty="0" err="1">
                <a:solidFill>
                  <a:srgbClr val="3C5790"/>
                </a:solidFill>
              </a:rPr>
              <a:t>java.security.DigestInputStream</a:t>
            </a:r>
            <a:r>
              <a:rPr lang="en-US" sz="1400" dirty="0">
                <a:solidFill>
                  <a:srgbClr val="3C5790"/>
                </a:solidFill>
              </a:rPr>
              <a:t>.</a:t>
            </a:r>
          </a:p>
        </p:txBody>
      </p:sp>
    </p:spTree>
    <p:extLst>
      <p:ext uri="{BB962C8B-B14F-4D97-AF65-F5344CB8AC3E}">
        <p14:creationId xmlns:p14="http://schemas.microsoft.com/office/powerpoint/2010/main" val="1012425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Message Digests (</a:t>
            </a:r>
            <a:r>
              <a:rPr lang="fr-CA" dirty="0" err="1">
                <a:solidFill>
                  <a:schemeClr val="bg1"/>
                </a:solidFill>
              </a:rPr>
              <a:t>cont</a:t>
            </a:r>
            <a:r>
              <a:rPr lang="fr-CA" dirty="0">
                <a:solidFill>
                  <a:schemeClr val="bg1"/>
                </a:solidFill>
              </a:rPr>
              <a:t>.) </a:t>
            </a:r>
          </a:p>
        </p:txBody>
      </p:sp>
      <p:sp>
        <p:nvSpPr>
          <p:cNvPr id="4099" name="Espace réservé du contenu 4"/>
          <p:cNvSpPr>
            <a:spLocks noGrp="1"/>
          </p:cNvSpPr>
          <p:nvPr>
            <p:ph idx="1"/>
          </p:nvPr>
        </p:nvSpPr>
        <p:spPr>
          <a:xfrm>
            <a:off x="304800" y="1905000"/>
            <a:ext cx="8534400" cy="762000"/>
          </a:xfrm>
        </p:spPr>
        <p:txBody>
          <a:bodyPr/>
          <a:lstStyle/>
          <a:p>
            <a:r>
              <a:rPr lang="en-US" sz="1400" dirty="0">
                <a:solidFill>
                  <a:srgbClr val="3C5790"/>
                </a:solidFill>
              </a:rPr>
              <a:t>Example of protecting a password: </a:t>
            </a:r>
          </a:p>
        </p:txBody>
      </p:sp>
      <p:pic>
        <p:nvPicPr>
          <p:cNvPr id="2" name="Picture 1"/>
          <p:cNvPicPr>
            <a:picLocks noChangeAspect="1"/>
          </p:cNvPicPr>
          <p:nvPr/>
        </p:nvPicPr>
        <p:blipFill>
          <a:blip r:embed="rId3"/>
          <a:stretch>
            <a:fillRect/>
          </a:stretch>
        </p:blipFill>
        <p:spPr>
          <a:xfrm>
            <a:off x="1181541" y="3014662"/>
            <a:ext cx="6438459" cy="2624138"/>
          </a:xfrm>
          <a:prstGeom prst="rect">
            <a:avLst/>
          </a:prstGeom>
        </p:spPr>
      </p:pic>
    </p:spTree>
    <p:extLst>
      <p:ext uri="{BB962C8B-B14F-4D97-AF65-F5344CB8AC3E}">
        <p14:creationId xmlns:p14="http://schemas.microsoft.com/office/powerpoint/2010/main" val="3278256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Message Digests (</a:t>
            </a:r>
            <a:r>
              <a:rPr lang="fr-CA" dirty="0" err="1">
                <a:solidFill>
                  <a:schemeClr val="bg1"/>
                </a:solidFill>
              </a:rPr>
              <a:t>cont</a:t>
            </a:r>
            <a:r>
              <a:rPr lang="fr-CA" dirty="0">
                <a:solidFill>
                  <a:schemeClr val="bg1"/>
                </a:solidFill>
              </a:rPr>
              <a:t>.) </a:t>
            </a:r>
          </a:p>
        </p:txBody>
      </p:sp>
      <p:sp>
        <p:nvSpPr>
          <p:cNvPr id="4099" name="Espace réservé du contenu 4"/>
          <p:cNvSpPr>
            <a:spLocks noGrp="1"/>
          </p:cNvSpPr>
          <p:nvPr>
            <p:ph idx="1"/>
          </p:nvPr>
        </p:nvSpPr>
        <p:spPr>
          <a:xfrm>
            <a:off x="304800" y="1905000"/>
            <a:ext cx="8534400" cy="762000"/>
          </a:xfrm>
        </p:spPr>
        <p:txBody>
          <a:bodyPr/>
          <a:lstStyle/>
          <a:p>
            <a:r>
              <a:rPr lang="en-US" sz="1400" dirty="0">
                <a:solidFill>
                  <a:srgbClr val="3C5790"/>
                </a:solidFill>
              </a:rPr>
              <a:t>Example of double protecting a password: </a:t>
            </a:r>
          </a:p>
        </p:txBody>
      </p:sp>
      <p:pic>
        <p:nvPicPr>
          <p:cNvPr id="3" name="Picture 2"/>
          <p:cNvPicPr>
            <a:picLocks noChangeAspect="1"/>
          </p:cNvPicPr>
          <p:nvPr/>
        </p:nvPicPr>
        <p:blipFill>
          <a:blip r:embed="rId3"/>
          <a:stretch>
            <a:fillRect/>
          </a:stretch>
        </p:blipFill>
        <p:spPr>
          <a:xfrm>
            <a:off x="1143000" y="2812182"/>
            <a:ext cx="6567488" cy="2293218"/>
          </a:xfrm>
          <a:prstGeom prst="rect">
            <a:avLst/>
          </a:prstGeom>
        </p:spPr>
      </p:pic>
    </p:spTree>
    <p:extLst>
      <p:ext uri="{BB962C8B-B14F-4D97-AF65-F5344CB8AC3E}">
        <p14:creationId xmlns:p14="http://schemas.microsoft.com/office/powerpoint/2010/main" val="315868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 ?</a:t>
            </a:r>
          </a:p>
        </p:txBody>
      </p:sp>
      <p:sp>
        <p:nvSpPr>
          <p:cNvPr id="4099" name="Espace réservé du contenu 4"/>
          <p:cNvSpPr>
            <a:spLocks noGrp="1"/>
          </p:cNvSpPr>
          <p:nvPr>
            <p:ph idx="1"/>
          </p:nvPr>
        </p:nvSpPr>
        <p:spPr>
          <a:xfrm>
            <a:off x="228600" y="2133600"/>
            <a:ext cx="8686800" cy="18288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Java eliminates certain low-level constructs such   as pointers and has a very simple memory model where every object is allocated on the heap and all variables of object types are references. </a:t>
            </a:r>
          </a:p>
          <a:p>
            <a:r>
              <a:rPr lang="en-US" sz="1500" dirty="0">
                <a:solidFill>
                  <a:srgbClr val="3C5790"/>
                </a:solidFill>
              </a:rPr>
              <a:t>Memory management is handled through integrated automatic garbage collection performed by the JVM.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Random</a:t>
            </a:r>
            <a:r>
              <a:rPr lang="fr-CA" dirty="0">
                <a:solidFill>
                  <a:schemeClr val="bg1"/>
                </a:solidFill>
              </a:rPr>
              <a:t> </a:t>
            </a:r>
            <a:r>
              <a:rPr lang="fr-CA" dirty="0" err="1">
                <a:solidFill>
                  <a:schemeClr val="bg1"/>
                </a:solidFill>
              </a:rPr>
              <a:t>Numbers</a:t>
            </a:r>
            <a:endParaRPr lang="fr-CA" dirty="0">
              <a:solidFill>
                <a:schemeClr val="bg1"/>
              </a:solidFill>
            </a:endParaRP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Random numbers are crucial in cryptography. </a:t>
            </a:r>
          </a:p>
          <a:p>
            <a:r>
              <a:rPr lang="en-US" sz="1400" dirty="0">
                <a:solidFill>
                  <a:srgbClr val="3C5790"/>
                </a:solidFill>
              </a:rPr>
              <a:t>They are used to create cryptographic keys and, in some cases, to encrypt or sign data. </a:t>
            </a:r>
          </a:p>
          <a:p>
            <a:r>
              <a:rPr lang="en-US" sz="1400" dirty="0">
                <a:solidFill>
                  <a:srgbClr val="3C5790"/>
                </a:solidFill>
              </a:rPr>
              <a:t>A random number is one whose value cannot be predicted. </a:t>
            </a:r>
          </a:p>
          <a:p>
            <a:r>
              <a:rPr lang="en-US" sz="1400" dirty="0">
                <a:solidFill>
                  <a:srgbClr val="3C5790"/>
                </a:solidFill>
              </a:rPr>
              <a:t>A </a:t>
            </a:r>
            <a:r>
              <a:rPr lang="en-US" sz="1400" b="1" dirty="0">
                <a:solidFill>
                  <a:srgbClr val="3C5790"/>
                </a:solidFill>
              </a:rPr>
              <a:t>random</a:t>
            </a:r>
            <a:r>
              <a:rPr lang="en-US" sz="1400" dirty="0">
                <a:solidFill>
                  <a:srgbClr val="3C5790"/>
                </a:solidFill>
              </a:rPr>
              <a:t> </a:t>
            </a:r>
            <a:r>
              <a:rPr lang="en-US" sz="1400" b="1" dirty="0">
                <a:solidFill>
                  <a:srgbClr val="3C5790"/>
                </a:solidFill>
              </a:rPr>
              <a:t>number</a:t>
            </a:r>
            <a:r>
              <a:rPr lang="en-US" sz="1400" dirty="0">
                <a:solidFill>
                  <a:srgbClr val="3C5790"/>
                </a:solidFill>
              </a:rPr>
              <a:t> </a:t>
            </a:r>
            <a:r>
              <a:rPr lang="en-US" sz="1400" b="1" dirty="0">
                <a:solidFill>
                  <a:srgbClr val="3C5790"/>
                </a:solidFill>
              </a:rPr>
              <a:t>generator</a:t>
            </a:r>
            <a:r>
              <a:rPr lang="en-US" sz="1400" dirty="0">
                <a:solidFill>
                  <a:srgbClr val="3C5790"/>
                </a:solidFill>
              </a:rPr>
              <a:t> (</a:t>
            </a:r>
            <a:r>
              <a:rPr lang="en-US" sz="1400" b="1" dirty="0">
                <a:solidFill>
                  <a:srgbClr val="3C5790"/>
                </a:solidFill>
              </a:rPr>
              <a:t>RNG</a:t>
            </a:r>
            <a:r>
              <a:rPr lang="en-US" sz="1400" dirty="0">
                <a:solidFill>
                  <a:srgbClr val="3C5790"/>
                </a:solidFill>
              </a:rPr>
              <a:t>) is a device that produces random numbers.</a:t>
            </a:r>
          </a:p>
          <a:p>
            <a:r>
              <a:rPr lang="en-US" sz="1400" dirty="0">
                <a:solidFill>
                  <a:srgbClr val="3C5790"/>
                </a:solidFill>
              </a:rPr>
              <a:t>Computers use a </a:t>
            </a:r>
            <a:r>
              <a:rPr lang="en-US" sz="1400" b="1" dirty="0">
                <a:solidFill>
                  <a:srgbClr val="3C5790"/>
                </a:solidFill>
              </a:rPr>
              <a:t>pseudo-random</a:t>
            </a:r>
            <a:r>
              <a:rPr lang="en-US" sz="1400" dirty="0">
                <a:solidFill>
                  <a:srgbClr val="3C5790"/>
                </a:solidFill>
              </a:rPr>
              <a:t> </a:t>
            </a:r>
            <a:r>
              <a:rPr lang="en-US" sz="1400" b="1" dirty="0">
                <a:solidFill>
                  <a:srgbClr val="3C5790"/>
                </a:solidFill>
              </a:rPr>
              <a:t>number</a:t>
            </a:r>
            <a:r>
              <a:rPr lang="en-US" sz="1400" dirty="0">
                <a:solidFill>
                  <a:srgbClr val="3C5790"/>
                </a:solidFill>
              </a:rPr>
              <a:t> </a:t>
            </a:r>
            <a:r>
              <a:rPr lang="en-US" sz="1400" b="1" dirty="0">
                <a:solidFill>
                  <a:srgbClr val="3C5790"/>
                </a:solidFill>
              </a:rPr>
              <a:t>generator</a:t>
            </a:r>
            <a:r>
              <a:rPr lang="en-US" sz="1400" dirty="0">
                <a:solidFill>
                  <a:srgbClr val="3C5790"/>
                </a:solidFill>
              </a:rPr>
              <a:t> (</a:t>
            </a:r>
            <a:r>
              <a:rPr lang="en-US" sz="1400" b="1" dirty="0">
                <a:solidFill>
                  <a:srgbClr val="3C5790"/>
                </a:solidFill>
              </a:rPr>
              <a:t>PRNG</a:t>
            </a:r>
            <a:r>
              <a:rPr lang="en-US" sz="1400" dirty="0">
                <a:solidFill>
                  <a:srgbClr val="3C5790"/>
                </a:solidFill>
              </a:rPr>
              <a:t>) as a source of "random" data. </a:t>
            </a:r>
          </a:p>
          <a:p>
            <a:r>
              <a:rPr lang="en-US" sz="1400" dirty="0">
                <a:solidFill>
                  <a:srgbClr val="3C5790"/>
                </a:solidFill>
              </a:rPr>
              <a:t>A PRNG uses an algorithm to generate an endless sequence of random numbers.</a:t>
            </a:r>
          </a:p>
          <a:p>
            <a:endParaRPr lang="en-US" sz="1400" dirty="0">
              <a:solidFill>
                <a:srgbClr val="3C5790"/>
              </a:solidFill>
            </a:endParaRPr>
          </a:p>
        </p:txBody>
      </p:sp>
    </p:spTree>
    <p:extLst>
      <p:ext uri="{BB962C8B-B14F-4D97-AF65-F5344CB8AC3E}">
        <p14:creationId xmlns:p14="http://schemas.microsoft.com/office/powerpoint/2010/main" val="334825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Random</a:t>
            </a:r>
            <a:r>
              <a:rPr lang="fr-CA" dirty="0">
                <a:solidFill>
                  <a:schemeClr val="bg1"/>
                </a:solidFill>
              </a:rPr>
              <a:t> </a:t>
            </a:r>
            <a:r>
              <a:rPr lang="fr-CA" dirty="0" err="1">
                <a:solidFill>
                  <a:schemeClr val="bg1"/>
                </a:solidFill>
              </a:rPr>
              <a:t>Numbers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The JDK includes a class, </a:t>
            </a:r>
            <a:r>
              <a:rPr lang="en-US" sz="1400" dirty="0" err="1">
                <a:solidFill>
                  <a:srgbClr val="3C5790"/>
                </a:solidFill>
              </a:rPr>
              <a:t>java.util.Random</a:t>
            </a:r>
            <a:r>
              <a:rPr lang="en-US" sz="1400" dirty="0">
                <a:solidFill>
                  <a:srgbClr val="3C5790"/>
                </a:solidFill>
              </a:rPr>
              <a:t>, that implements a PRNG.</a:t>
            </a:r>
          </a:p>
          <a:p>
            <a:r>
              <a:rPr lang="en-US" sz="1400" dirty="0">
                <a:solidFill>
                  <a:srgbClr val="3C5790"/>
                </a:solidFill>
              </a:rPr>
              <a:t>A stronger PRNG, </a:t>
            </a:r>
            <a:r>
              <a:rPr lang="en-US" sz="1400" b="1" dirty="0" err="1">
                <a:solidFill>
                  <a:srgbClr val="3C5790"/>
                </a:solidFill>
              </a:rPr>
              <a:t>java.security.SecureRandom</a:t>
            </a:r>
            <a:r>
              <a:rPr lang="en-US" sz="1400" dirty="0">
                <a:solidFill>
                  <a:srgbClr val="3C5790"/>
                </a:solidFill>
              </a:rPr>
              <a:t>, was introduced in JDK 1.1.</a:t>
            </a:r>
          </a:p>
          <a:p>
            <a:r>
              <a:rPr lang="en-US" sz="1400" b="1" dirty="0" err="1">
                <a:solidFill>
                  <a:srgbClr val="3C5790"/>
                </a:solidFill>
              </a:rPr>
              <a:t>SecureRandom</a:t>
            </a:r>
            <a:r>
              <a:rPr lang="en-US" sz="1400" dirty="0">
                <a:solidFill>
                  <a:srgbClr val="3C5790"/>
                </a:solidFill>
              </a:rPr>
              <a:t> uses the SHA-1 (Secure Hash Algorithm) message digest algorithm, which produces a 20-byte digest. </a:t>
            </a:r>
          </a:p>
        </p:txBody>
      </p:sp>
    </p:spTree>
    <p:extLst>
      <p:ext uri="{BB962C8B-B14F-4D97-AF65-F5344CB8AC3E}">
        <p14:creationId xmlns:p14="http://schemas.microsoft.com/office/powerpoint/2010/main" val="1181644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Cipher</a:t>
            </a:r>
            <a:r>
              <a:rPr lang="fr-CA" dirty="0">
                <a:solidFill>
                  <a:schemeClr val="bg1"/>
                </a:solidFill>
              </a:rPr>
              <a:t> </a:t>
            </a:r>
            <a:r>
              <a:rPr lang="fr-CA" dirty="0" err="1">
                <a:solidFill>
                  <a:schemeClr val="bg1"/>
                </a:solidFill>
              </a:rPr>
              <a:t>Encryption</a:t>
            </a:r>
            <a:endParaRPr lang="fr-CA" dirty="0">
              <a:solidFill>
                <a:schemeClr val="bg1"/>
              </a:solidFill>
            </a:endParaRPr>
          </a:p>
        </p:txBody>
      </p:sp>
      <p:sp>
        <p:nvSpPr>
          <p:cNvPr id="4099" name="Espace réservé du contenu 4"/>
          <p:cNvSpPr>
            <a:spLocks noGrp="1"/>
          </p:cNvSpPr>
          <p:nvPr>
            <p:ph idx="1"/>
          </p:nvPr>
        </p:nvSpPr>
        <p:spPr>
          <a:xfrm>
            <a:off x="304800" y="1905000"/>
            <a:ext cx="8534400" cy="1676400"/>
          </a:xfrm>
        </p:spPr>
        <p:txBody>
          <a:bodyPr/>
          <a:lstStyle/>
          <a:p>
            <a:r>
              <a:rPr lang="en-US" sz="1400" dirty="0">
                <a:solidFill>
                  <a:srgbClr val="3C5790"/>
                </a:solidFill>
              </a:rPr>
              <a:t>Cipher based encryption is part of JCE and contains a cipher engine that performs encryption.</a:t>
            </a:r>
          </a:p>
          <a:p>
            <a:r>
              <a:rPr lang="en-US" sz="1400" dirty="0">
                <a:solidFill>
                  <a:srgbClr val="3C5790"/>
                </a:solidFill>
              </a:rPr>
              <a:t>The engine class is </a:t>
            </a:r>
            <a:r>
              <a:rPr lang="en-US" sz="1400" b="1" dirty="0" err="1">
                <a:solidFill>
                  <a:srgbClr val="3C5790"/>
                </a:solidFill>
              </a:rPr>
              <a:t>javax.crypto.Cipher</a:t>
            </a:r>
            <a:r>
              <a:rPr lang="en-US" sz="1400" dirty="0">
                <a:solidFill>
                  <a:srgbClr val="3C5790"/>
                </a:solidFill>
              </a:rPr>
              <a:t> for encryption and decryption.</a:t>
            </a:r>
          </a:p>
          <a:p>
            <a:r>
              <a:rPr lang="en-US" sz="1400" dirty="0" err="1">
                <a:solidFill>
                  <a:srgbClr val="3C5790"/>
                </a:solidFill>
              </a:rPr>
              <a:t>SunJCE</a:t>
            </a:r>
            <a:r>
              <a:rPr lang="en-US" sz="1400" dirty="0">
                <a:solidFill>
                  <a:srgbClr val="3C5790"/>
                </a:solidFill>
              </a:rPr>
              <a:t> security provider: DES(Data Encryption Standard), </a:t>
            </a:r>
            <a:r>
              <a:rPr lang="en-US" sz="1400" dirty="0" err="1">
                <a:solidFill>
                  <a:srgbClr val="3C5790"/>
                </a:solidFill>
              </a:rPr>
              <a:t>DESede</a:t>
            </a:r>
            <a:r>
              <a:rPr lang="en-US" sz="1400" dirty="0">
                <a:solidFill>
                  <a:srgbClr val="3C5790"/>
                </a:solidFill>
              </a:rPr>
              <a:t>(triple-DES), PBEWithMD5AndDES, Blowfish</a:t>
            </a:r>
          </a:p>
          <a:p>
            <a:r>
              <a:rPr lang="en-US" sz="1400" dirty="0" err="1">
                <a:solidFill>
                  <a:srgbClr val="3C5790"/>
                </a:solidFill>
              </a:rPr>
              <a:t>SunJCE</a:t>
            </a:r>
            <a:r>
              <a:rPr lang="en-US" sz="1400" dirty="0">
                <a:solidFill>
                  <a:srgbClr val="3C5790"/>
                </a:solidFill>
              </a:rPr>
              <a:t> modes: ECB, CBC(cipher block chaining), CFB(cipher-feedback mode), OFB(output-feedback mode), PCBC.</a:t>
            </a:r>
          </a:p>
          <a:p>
            <a:r>
              <a:rPr lang="en-US" sz="1400" dirty="0" err="1">
                <a:solidFill>
                  <a:srgbClr val="3C5790"/>
                </a:solidFill>
              </a:rPr>
              <a:t>SunJCE</a:t>
            </a:r>
            <a:r>
              <a:rPr lang="en-US" sz="1400" dirty="0">
                <a:solidFill>
                  <a:srgbClr val="3C5790"/>
                </a:solidFill>
              </a:rPr>
              <a:t> padding schemes: PKCS5Padding, </a:t>
            </a:r>
            <a:r>
              <a:rPr lang="en-US" sz="1400" dirty="0" err="1">
                <a:solidFill>
                  <a:srgbClr val="3C5790"/>
                </a:solidFill>
              </a:rPr>
              <a:t>NoPadding</a:t>
            </a:r>
            <a:r>
              <a:rPr lang="en-US" sz="1400" dirty="0">
                <a:solidFill>
                  <a:srgbClr val="3C5790"/>
                </a:solidFill>
              </a:rPr>
              <a:t>.</a:t>
            </a:r>
          </a:p>
        </p:txBody>
      </p:sp>
    </p:spTree>
    <p:extLst>
      <p:ext uri="{BB962C8B-B14F-4D97-AF65-F5344CB8AC3E}">
        <p14:creationId xmlns:p14="http://schemas.microsoft.com/office/powerpoint/2010/main" val="432517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Cipher</a:t>
            </a:r>
            <a:r>
              <a:rPr lang="fr-CA" dirty="0">
                <a:solidFill>
                  <a:schemeClr val="bg1"/>
                </a:solidFill>
              </a:rPr>
              <a:t> </a:t>
            </a:r>
            <a:r>
              <a:rPr lang="fr-CA" dirty="0" err="1">
                <a:solidFill>
                  <a:schemeClr val="bg1"/>
                </a:solidFill>
              </a:rPr>
              <a:t>Encryption</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p:cNvPicPr>
            <a:picLocks noChangeAspect="1"/>
          </p:cNvPicPr>
          <p:nvPr/>
        </p:nvPicPr>
        <p:blipFill>
          <a:blip r:embed="rId3"/>
          <a:stretch>
            <a:fillRect/>
          </a:stretch>
        </p:blipFill>
        <p:spPr>
          <a:xfrm>
            <a:off x="1447800" y="2057400"/>
            <a:ext cx="6019800" cy="4431550"/>
          </a:xfrm>
          <a:prstGeom prst="rect">
            <a:avLst/>
          </a:prstGeom>
        </p:spPr>
      </p:pic>
    </p:spTree>
    <p:extLst>
      <p:ext uri="{BB962C8B-B14F-4D97-AF65-F5344CB8AC3E}">
        <p14:creationId xmlns:p14="http://schemas.microsoft.com/office/powerpoint/2010/main" val="1000930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Cipher</a:t>
            </a:r>
            <a:r>
              <a:rPr lang="fr-CA" dirty="0">
                <a:solidFill>
                  <a:schemeClr val="bg1"/>
                </a:solidFill>
              </a:rPr>
              <a:t> </a:t>
            </a:r>
            <a:r>
              <a:rPr lang="fr-CA" dirty="0" err="1">
                <a:solidFill>
                  <a:schemeClr val="bg1"/>
                </a:solidFill>
              </a:rPr>
              <a:t>Encryption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The SPI for </a:t>
            </a:r>
            <a:r>
              <a:rPr lang="en-US" sz="1400" dirty="0" err="1">
                <a:solidFill>
                  <a:srgbClr val="3C5790"/>
                </a:solidFill>
              </a:rPr>
              <a:t>javax.crypto.Cipher</a:t>
            </a:r>
            <a:r>
              <a:rPr lang="en-US" sz="1400" dirty="0">
                <a:solidFill>
                  <a:srgbClr val="3C5790"/>
                </a:solidFill>
              </a:rPr>
              <a:t> class is the </a:t>
            </a:r>
            <a:r>
              <a:rPr lang="en-US" sz="1400" dirty="0" err="1">
                <a:solidFill>
                  <a:srgbClr val="3C5790"/>
                </a:solidFill>
              </a:rPr>
              <a:t>javax.crypto.CipherSpi</a:t>
            </a:r>
            <a:r>
              <a:rPr lang="en-US" sz="1400" dirty="0">
                <a:solidFill>
                  <a:srgbClr val="3C5790"/>
                </a:solidFill>
              </a:rPr>
              <a:t> class. </a:t>
            </a:r>
          </a:p>
          <a:p>
            <a:r>
              <a:rPr lang="en-US" sz="1400" dirty="0">
                <a:solidFill>
                  <a:srgbClr val="3C5790"/>
                </a:solidFill>
              </a:rPr>
              <a:t>The class is </a:t>
            </a:r>
            <a:r>
              <a:rPr lang="en-US" sz="1400" dirty="0" err="1">
                <a:solidFill>
                  <a:srgbClr val="3C5790"/>
                </a:solidFill>
              </a:rPr>
              <a:t>responsable</a:t>
            </a:r>
            <a:r>
              <a:rPr lang="en-US" sz="1400" dirty="0">
                <a:solidFill>
                  <a:srgbClr val="3C5790"/>
                </a:solidFill>
              </a:rPr>
              <a:t> for performing the encryption or decryption according the </a:t>
            </a:r>
            <a:r>
              <a:rPr lang="en-US" sz="1400" dirty="0" err="1">
                <a:solidFill>
                  <a:srgbClr val="3C5790"/>
                </a:solidFill>
              </a:rPr>
              <a:t>the</a:t>
            </a:r>
            <a:r>
              <a:rPr lang="en-US" sz="1400" dirty="0">
                <a:solidFill>
                  <a:srgbClr val="3C5790"/>
                </a:solidFill>
              </a:rPr>
              <a:t> internal algorithm.</a:t>
            </a:r>
          </a:p>
          <a:p>
            <a:r>
              <a:rPr lang="en-US" sz="1400" dirty="0">
                <a:solidFill>
                  <a:srgbClr val="3C5790"/>
                </a:solidFill>
              </a:rPr>
              <a:t>Support for various modes or padding schemes must be handled by this class.</a:t>
            </a:r>
          </a:p>
          <a:p>
            <a:r>
              <a:rPr lang="en-US" sz="1400" dirty="0">
                <a:solidFill>
                  <a:srgbClr val="3C5790"/>
                </a:solidFill>
              </a:rPr>
              <a:t>Classes like </a:t>
            </a:r>
            <a:r>
              <a:rPr lang="en-US" sz="1400" dirty="0" err="1">
                <a:solidFill>
                  <a:srgbClr val="3C5790"/>
                </a:solidFill>
              </a:rPr>
              <a:t>javax.crypto.CipherOutputStream</a:t>
            </a:r>
            <a:r>
              <a:rPr lang="en-US" sz="1400" dirty="0">
                <a:solidFill>
                  <a:srgbClr val="3C5790"/>
                </a:solidFill>
              </a:rPr>
              <a:t> or </a:t>
            </a:r>
            <a:r>
              <a:rPr lang="en-US" sz="1400" dirty="0" err="1">
                <a:solidFill>
                  <a:srgbClr val="3C5790"/>
                </a:solidFill>
              </a:rPr>
              <a:t>javax.crypto.CipherInputStream</a:t>
            </a:r>
            <a:r>
              <a:rPr lang="en-US" sz="1400" dirty="0">
                <a:solidFill>
                  <a:srgbClr val="3C5790"/>
                </a:solidFill>
              </a:rPr>
              <a:t> have the </a:t>
            </a:r>
            <a:r>
              <a:rPr lang="en-US" sz="1400" dirty="0" err="1">
                <a:solidFill>
                  <a:srgbClr val="3C5790"/>
                </a:solidFill>
              </a:rPr>
              <a:t>abbility</a:t>
            </a:r>
            <a:r>
              <a:rPr lang="en-US" sz="1400" dirty="0">
                <a:solidFill>
                  <a:srgbClr val="3C5790"/>
                </a:solidFill>
              </a:rPr>
              <a:t> to associate a cipher object  with and input or output stream.</a:t>
            </a:r>
          </a:p>
        </p:txBody>
      </p:sp>
      <p:pic>
        <p:nvPicPr>
          <p:cNvPr id="4" name="Picture 3"/>
          <p:cNvPicPr>
            <a:picLocks noChangeAspect="1"/>
          </p:cNvPicPr>
          <p:nvPr/>
        </p:nvPicPr>
        <p:blipFill>
          <a:blip r:embed="rId3"/>
          <a:stretch>
            <a:fillRect/>
          </a:stretch>
        </p:blipFill>
        <p:spPr>
          <a:xfrm>
            <a:off x="1266825" y="3495675"/>
            <a:ext cx="6657975" cy="2828925"/>
          </a:xfrm>
          <a:prstGeom prst="rect">
            <a:avLst/>
          </a:prstGeom>
        </p:spPr>
      </p:pic>
    </p:spTree>
    <p:extLst>
      <p:ext uri="{BB962C8B-B14F-4D97-AF65-F5344CB8AC3E}">
        <p14:creationId xmlns:p14="http://schemas.microsoft.com/office/powerpoint/2010/main" val="3855874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Cipher</a:t>
            </a:r>
            <a:r>
              <a:rPr lang="fr-CA" dirty="0">
                <a:solidFill>
                  <a:schemeClr val="bg1"/>
                </a:solidFill>
              </a:rPr>
              <a:t> </a:t>
            </a:r>
            <a:r>
              <a:rPr lang="fr-CA" dirty="0" err="1">
                <a:solidFill>
                  <a:schemeClr val="bg1"/>
                </a:solidFill>
              </a:rPr>
              <a:t>Encryption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85800"/>
          </a:xfrm>
        </p:spPr>
        <p:txBody>
          <a:bodyPr/>
          <a:lstStyle/>
          <a:p>
            <a:r>
              <a:rPr lang="en-US" sz="1400" dirty="0">
                <a:solidFill>
                  <a:srgbClr val="3C5790"/>
                </a:solidFill>
              </a:rPr>
              <a:t>Bellow is an example of decryption:</a:t>
            </a:r>
          </a:p>
        </p:txBody>
      </p:sp>
      <p:pic>
        <p:nvPicPr>
          <p:cNvPr id="4" name="Picture 3"/>
          <p:cNvPicPr>
            <a:picLocks noChangeAspect="1"/>
          </p:cNvPicPr>
          <p:nvPr/>
        </p:nvPicPr>
        <p:blipFill>
          <a:blip r:embed="rId3"/>
          <a:stretch>
            <a:fillRect/>
          </a:stretch>
        </p:blipFill>
        <p:spPr>
          <a:xfrm>
            <a:off x="1295400" y="2743200"/>
            <a:ext cx="6197556" cy="3067050"/>
          </a:xfrm>
          <a:prstGeom prst="rect">
            <a:avLst/>
          </a:prstGeom>
        </p:spPr>
      </p:pic>
    </p:spTree>
    <p:extLst>
      <p:ext uri="{BB962C8B-B14F-4D97-AF65-F5344CB8AC3E}">
        <p14:creationId xmlns:p14="http://schemas.microsoft.com/office/powerpoint/2010/main" val="809956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O'Reilly – Java Cryptography</a:t>
            </a:r>
            <a:endParaRPr lang="fr-CA"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The heart of the Java platform is the concept of a "virtual machine" that executes Java </a:t>
            </a:r>
            <a:r>
              <a:rPr lang="en-US" sz="1500" b="1" dirty="0">
                <a:solidFill>
                  <a:srgbClr val="3C5790"/>
                </a:solidFill>
              </a:rPr>
              <a:t>bytecode</a:t>
            </a:r>
            <a:r>
              <a:rPr lang="en-US" sz="1500" dirty="0">
                <a:solidFill>
                  <a:srgbClr val="3C5790"/>
                </a:solidFill>
              </a:rPr>
              <a:t> programs. This bytecode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bytecode into native processor instructions at run-time and caches the native code in memory during execution. The use of a JIT compiler means that Java applications, after a short delay during loading and once they have "warmed up" by being all or mostly  JIT-compiled, tend to run about as fast as native programs.</a:t>
            </a:r>
          </a:p>
          <a:p>
            <a:r>
              <a:rPr lang="en-US" sz="1500" dirty="0">
                <a:solidFill>
                  <a:srgbClr val="3C5790"/>
                </a:solidFill>
              </a:rPr>
              <a:t>The Java programs are cross-platform or platform independent, but the code of the Java Virtual Machines (JVM) that execute these programs is not. </a:t>
            </a:r>
          </a:p>
        </p:txBody>
      </p:sp>
    </p:spTree>
    <p:extLst>
      <p:ext uri="{BB962C8B-B14F-4D97-AF65-F5344CB8AC3E}">
        <p14:creationId xmlns:p14="http://schemas.microsoft.com/office/powerpoint/2010/main" val="156422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33528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a:p>
            <a:r>
              <a:rPr lang="en-US" sz="1500" dirty="0">
                <a:solidFill>
                  <a:srgbClr val="3C5790"/>
                </a:solidFill>
              </a:rPr>
              <a:t>Java SE 9 – planned for 2016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Cryptography</a:t>
            </a:r>
            <a:r>
              <a:rPr lang="fr-CA" dirty="0">
                <a:solidFill>
                  <a:schemeClr val="bg1"/>
                </a:solidFill>
              </a:rPr>
              <a:t> ?</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Cryptography is the science of secret writing.</a:t>
            </a:r>
          </a:p>
          <a:p>
            <a:r>
              <a:rPr lang="en-US" sz="1400" dirty="0">
                <a:solidFill>
                  <a:srgbClr val="3C5790"/>
                </a:solidFill>
              </a:rPr>
              <a:t>The main security concerns of applications are addressed by cryptography. </a:t>
            </a:r>
          </a:p>
          <a:p>
            <a:r>
              <a:rPr lang="en-US" sz="1400" dirty="0">
                <a:solidFill>
                  <a:srgbClr val="3C5790"/>
                </a:solidFill>
              </a:rPr>
              <a:t>Adding cryptography to an application will not make it secure.</a:t>
            </a:r>
          </a:p>
          <a:p>
            <a:r>
              <a:rPr lang="en-US" sz="1400" dirty="0">
                <a:solidFill>
                  <a:srgbClr val="3C5790"/>
                </a:solidFill>
              </a:rPr>
              <a:t>Security is determined by the overall design and implementation of the system.</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407027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Cryptography</a:t>
            </a:r>
            <a:r>
              <a:rPr lang="fr-CA" dirty="0">
                <a:solidFill>
                  <a:schemeClr val="bg1"/>
                </a:solidFill>
              </a:rPr>
              <a:t> ?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Cryptography provides bellow security features:</a:t>
            </a:r>
          </a:p>
          <a:p>
            <a:r>
              <a:rPr lang="en-US" sz="1400" b="1" dirty="0">
                <a:solidFill>
                  <a:srgbClr val="3C5790"/>
                </a:solidFill>
              </a:rPr>
              <a:t>Confidentiality</a:t>
            </a:r>
            <a:r>
              <a:rPr lang="en-US" sz="1400" dirty="0">
                <a:solidFill>
                  <a:srgbClr val="3C5790"/>
                </a:solidFill>
              </a:rPr>
              <a:t> assures that data cannot be viewed by unauthorized people.</a:t>
            </a:r>
          </a:p>
          <a:p>
            <a:r>
              <a:rPr lang="en-US" sz="1400" b="1" dirty="0">
                <a:solidFill>
                  <a:srgbClr val="3C5790"/>
                </a:solidFill>
              </a:rPr>
              <a:t>Integrity</a:t>
            </a:r>
            <a:r>
              <a:rPr lang="en-US" sz="1400" dirty="0">
                <a:solidFill>
                  <a:srgbClr val="3C5790"/>
                </a:solidFill>
              </a:rPr>
              <a:t> assures that data has been changed without our knowledge.</a:t>
            </a:r>
          </a:p>
          <a:p>
            <a:r>
              <a:rPr lang="en-US" sz="1400" b="1" dirty="0">
                <a:solidFill>
                  <a:srgbClr val="3C5790"/>
                </a:solidFill>
              </a:rPr>
              <a:t>Authentication</a:t>
            </a:r>
            <a:r>
              <a:rPr lang="en-US" sz="1400" dirty="0">
                <a:solidFill>
                  <a:srgbClr val="3C5790"/>
                </a:solidFill>
              </a:rPr>
              <a:t> assures that people are who say they are.</a:t>
            </a:r>
          </a:p>
          <a:p>
            <a:endParaRPr lang="en-US" sz="1400" dirty="0">
              <a:solidFill>
                <a:srgbClr val="3C5790"/>
              </a:solidFill>
            </a:endParaRPr>
          </a:p>
        </p:txBody>
      </p:sp>
    </p:spTree>
    <p:extLst>
      <p:ext uri="{BB962C8B-B14F-4D97-AF65-F5344CB8AC3E}">
        <p14:creationId xmlns:p14="http://schemas.microsoft.com/office/powerpoint/2010/main" val="361604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Cryptography</a:t>
            </a:r>
            <a:r>
              <a:rPr lang="fr-CA" dirty="0">
                <a:solidFill>
                  <a:schemeClr val="bg1"/>
                </a:solidFill>
              </a:rPr>
              <a:t> ?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A common way to protect information is to </a:t>
            </a:r>
            <a:r>
              <a:rPr lang="en-US" sz="1400" b="1" dirty="0">
                <a:solidFill>
                  <a:srgbClr val="3C5790"/>
                </a:solidFill>
              </a:rPr>
              <a:t>encrypt</a:t>
            </a:r>
            <a:r>
              <a:rPr lang="en-US" sz="1400" dirty="0">
                <a:solidFill>
                  <a:srgbClr val="3C5790"/>
                </a:solidFill>
              </a:rPr>
              <a:t> data at the sending and </a:t>
            </a:r>
            <a:r>
              <a:rPr lang="en-US" sz="1400" b="1" dirty="0">
                <a:solidFill>
                  <a:srgbClr val="3C5790"/>
                </a:solidFill>
              </a:rPr>
              <a:t>decrypt</a:t>
            </a:r>
            <a:r>
              <a:rPr lang="en-US" sz="1400" dirty="0">
                <a:solidFill>
                  <a:srgbClr val="3C5790"/>
                </a:solidFill>
              </a:rPr>
              <a:t> data when receiving.</a:t>
            </a:r>
          </a:p>
          <a:p>
            <a:r>
              <a:rPr lang="en-US" sz="1400" dirty="0">
                <a:solidFill>
                  <a:srgbClr val="3C5790"/>
                </a:solidFill>
              </a:rPr>
              <a:t>Encryption is the process of taking data called </a:t>
            </a:r>
            <a:r>
              <a:rPr lang="en-US" sz="1400" b="1" dirty="0">
                <a:solidFill>
                  <a:srgbClr val="3C5790"/>
                </a:solidFill>
              </a:rPr>
              <a:t>plaintext</a:t>
            </a:r>
            <a:r>
              <a:rPr lang="en-US" sz="1400" dirty="0">
                <a:solidFill>
                  <a:srgbClr val="3C5790"/>
                </a:solidFill>
              </a:rPr>
              <a:t> and transforming it into an unreadable mess called </a:t>
            </a:r>
            <a:r>
              <a:rPr lang="en-US" sz="1400" b="1" dirty="0" err="1">
                <a:solidFill>
                  <a:srgbClr val="3C5790"/>
                </a:solidFill>
              </a:rPr>
              <a:t>ciphertext</a:t>
            </a:r>
            <a:r>
              <a:rPr lang="en-US" sz="1400" dirty="0">
                <a:solidFill>
                  <a:srgbClr val="3C5790"/>
                </a:solidFill>
              </a:rPr>
              <a:t>.</a:t>
            </a:r>
          </a:p>
        </p:txBody>
      </p:sp>
      <p:pic>
        <p:nvPicPr>
          <p:cNvPr id="2" name="Picture 1"/>
          <p:cNvPicPr>
            <a:picLocks noChangeAspect="1"/>
          </p:cNvPicPr>
          <p:nvPr/>
        </p:nvPicPr>
        <p:blipFill>
          <a:blip r:embed="rId3"/>
          <a:stretch>
            <a:fillRect/>
          </a:stretch>
        </p:blipFill>
        <p:spPr>
          <a:xfrm>
            <a:off x="1447800" y="3276600"/>
            <a:ext cx="5867400" cy="962025"/>
          </a:xfrm>
          <a:prstGeom prst="rect">
            <a:avLst/>
          </a:prstGeom>
        </p:spPr>
      </p:pic>
    </p:spTree>
    <p:extLst>
      <p:ext uri="{BB962C8B-B14F-4D97-AF65-F5344CB8AC3E}">
        <p14:creationId xmlns:p14="http://schemas.microsoft.com/office/powerpoint/2010/main" val="151106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1447800"/>
          </a:xfrm>
        </p:spPr>
        <p:txBody>
          <a:bodyPr/>
          <a:lstStyle/>
          <a:p>
            <a:r>
              <a:rPr lang="en-US" sz="1400" b="1" dirty="0">
                <a:solidFill>
                  <a:srgbClr val="3C5790"/>
                </a:solidFill>
              </a:rPr>
              <a:t>Base64</a:t>
            </a:r>
            <a:r>
              <a:rPr lang="en-US" sz="1400" dirty="0">
                <a:solidFill>
                  <a:srgbClr val="3C5790"/>
                </a:solidFill>
              </a:rPr>
              <a:t> is a system for representing an array of bytes as ASCII characters.</a:t>
            </a:r>
          </a:p>
          <a:p>
            <a:r>
              <a:rPr lang="en-US" sz="1400" dirty="0">
                <a:solidFill>
                  <a:srgbClr val="3C5790"/>
                </a:solidFill>
              </a:rPr>
              <a:t>Base64 system is fully described in RFC 1521.</a:t>
            </a:r>
          </a:p>
          <a:p>
            <a:r>
              <a:rPr lang="en-US" sz="1400" dirty="0">
                <a:solidFill>
                  <a:srgbClr val="3C5790"/>
                </a:solidFill>
              </a:rPr>
              <a:t>There are 2 java classes in Java: </a:t>
            </a:r>
            <a:r>
              <a:rPr lang="en-US" sz="1400" b="1" dirty="0">
                <a:solidFill>
                  <a:srgbClr val="3C5790"/>
                </a:solidFill>
              </a:rPr>
              <a:t>sun.misc.BASE64Encoder</a:t>
            </a:r>
            <a:r>
              <a:rPr lang="en-US" sz="1400" dirty="0">
                <a:solidFill>
                  <a:srgbClr val="3C5790"/>
                </a:solidFill>
              </a:rPr>
              <a:t>, </a:t>
            </a:r>
            <a:r>
              <a:rPr lang="en-US" sz="1400" b="1" dirty="0">
                <a:solidFill>
                  <a:srgbClr val="3C5790"/>
                </a:solidFill>
              </a:rPr>
              <a:t>sun.misc.BASE64Decoder</a:t>
            </a:r>
            <a:r>
              <a:rPr lang="en-US" sz="1400" dirty="0">
                <a:solidFill>
                  <a:srgbClr val="3C5790"/>
                </a:solidFill>
              </a:rPr>
              <a:t>.</a:t>
            </a:r>
          </a:p>
        </p:txBody>
      </p:sp>
    </p:spTree>
    <p:extLst>
      <p:ext uri="{BB962C8B-B14F-4D97-AF65-F5344CB8AC3E}">
        <p14:creationId xmlns:p14="http://schemas.microsoft.com/office/powerpoint/2010/main" val="1563527673"/>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6631</TotalTime>
  <Words>1727</Words>
  <Application>Microsoft Office PowerPoint</Application>
  <PresentationFormat>On-screen Show (4:3)</PresentationFormat>
  <Paragraphs>158</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143</vt:lpstr>
      <vt:lpstr>Java Cryptography</vt:lpstr>
      <vt:lpstr>Contents</vt:lpstr>
      <vt:lpstr>What is Java ?</vt:lpstr>
      <vt:lpstr>What is Java? (cont.)</vt:lpstr>
      <vt:lpstr>History</vt:lpstr>
      <vt:lpstr>What is Cryptography ?</vt:lpstr>
      <vt:lpstr>What is Cryptography ? (cont.)</vt:lpstr>
      <vt:lpstr>What is Cryptography ? (cont.)</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Message Digests </vt:lpstr>
      <vt:lpstr>Message Digests (cont.) </vt:lpstr>
      <vt:lpstr>Message Digests (cont.) </vt:lpstr>
      <vt:lpstr>Random Numbers</vt:lpstr>
      <vt:lpstr>Random Numbers (cont.)</vt:lpstr>
      <vt:lpstr>Cipher Encryption</vt:lpstr>
      <vt:lpstr>Cipher Encryption (cont.)</vt:lpstr>
      <vt:lpstr>Cipher Encryption (cont.)</vt:lpstr>
      <vt:lpstr>Cipher Encryption (cont.)</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869</cp:revision>
  <dcterms:created xsi:type="dcterms:W3CDTF">2012-04-12T06:19:17Z</dcterms:created>
  <dcterms:modified xsi:type="dcterms:W3CDTF">2016-09-18T16:02:49Z</dcterms:modified>
</cp:coreProperties>
</file>