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382" r:id="rId5"/>
    <p:sldId id="372" r:id="rId6"/>
    <p:sldId id="370" r:id="rId7"/>
    <p:sldId id="392" r:id="rId8"/>
    <p:sldId id="393" r:id="rId9"/>
    <p:sldId id="390" r:id="rId10"/>
    <p:sldId id="395" r:id="rId11"/>
    <p:sldId id="394" r:id="rId12"/>
    <p:sldId id="396" r:id="rId13"/>
    <p:sldId id="398" r:id="rId14"/>
    <p:sldId id="399" r:id="rId15"/>
    <p:sldId id="401" r:id="rId16"/>
    <p:sldId id="402" r:id="rId17"/>
    <p:sldId id="397" r:id="rId18"/>
    <p:sldId id="391" r:id="rId19"/>
    <p:sldId id="403" r:id="rId20"/>
    <p:sldId id="404" r:id="rId21"/>
    <p:sldId id="259" r:id="rId22"/>
  </p:sldIdLst>
  <p:sldSz cx="9144000" cy="6858000" type="screen4x3"/>
  <p:notesSz cx="6858000" cy="9144000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C579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34" autoAdjust="0"/>
    <p:restoredTop sz="94660"/>
  </p:normalViewPr>
  <p:slideViewPr>
    <p:cSldViewPr>
      <p:cViewPr varScale="1">
        <p:scale>
          <a:sx n="85" d="100"/>
          <a:sy n="85" d="100"/>
        </p:scale>
        <p:origin x="1542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ableStyles" Target="tableStyle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2807098-A8DF-4714-B43F-DC882CB72C38}" type="datetimeFigureOut">
              <a:rPr lang="fr-FR"/>
              <a:pPr>
                <a:defRPr/>
              </a:pPr>
              <a:t>27/09/2016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CF57D0A-305D-4A35-A608-B814A0BEDBC9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90CA72D-36E4-4393-9507-9CBDA1AC8F50}" type="datetimeFigureOut">
              <a:rPr lang="fr-FR"/>
              <a:pPr>
                <a:defRPr/>
              </a:pPr>
              <a:t>27/09/2016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F488108-AC2B-469D-8E1A-8A1FC91F787D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43A0D9B-B10A-4C2F-90C1-683BF0DFEB41}" type="datetimeFigureOut">
              <a:rPr lang="fr-FR"/>
              <a:pPr>
                <a:defRPr/>
              </a:pPr>
              <a:t>27/09/2016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044A544-6A6F-467F-AC6F-55FD44753437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80763A-51CB-4C09-97C6-6FDA1E354680}" type="datetimeFigureOut">
              <a:rPr lang="fr-FR"/>
              <a:pPr>
                <a:defRPr/>
              </a:pPr>
              <a:t>27/09/2016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192BCFE-7F07-4DEB-84D0-B6E069D09AB4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4034F85-C7AC-44D9-8041-DCE5F1910771}" type="datetimeFigureOut">
              <a:rPr lang="fr-FR"/>
              <a:pPr>
                <a:defRPr/>
              </a:pPr>
              <a:t>27/09/2016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539C1E6-5858-412D-B164-0E5729C1B013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F45984F-4687-4822-B90B-D2F0C053EC34}" type="datetimeFigureOut">
              <a:rPr lang="fr-FR"/>
              <a:pPr>
                <a:defRPr/>
              </a:pPr>
              <a:t>27/09/2016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F1BFA6-010D-431C-B551-A9D369DB37A1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7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AEB407-0560-4B40-983D-A7D236E18EC5}" type="datetimeFigureOut">
              <a:rPr lang="fr-FR"/>
              <a:pPr>
                <a:defRPr/>
              </a:pPr>
              <a:t>27/09/2016</a:t>
            </a:fld>
            <a:endParaRPr lang="fr-CA"/>
          </a:p>
        </p:txBody>
      </p:sp>
      <p:sp>
        <p:nvSpPr>
          <p:cNvPr id="8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9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3D0B0A2-27E0-4485-9168-8AA570A8DAFC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1E07EA0-14F2-420C-A475-0D18AFDA93B1}" type="datetimeFigureOut">
              <a:rPr lang="fr-FR"/>
              <a:pPr>
                <a:defRPr/>
              </a:pPr>
              <a:t>27/09/2016</a:t>
            </a:fld>
            <a:endParaRPr lang="fr-CA"/>
          </a:p>
        </p:txBody>
      </p:sp>
      <p:sp>
        <p:nvSpPr>
          <p:cNvPr id="4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5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0B3AE74-2F99-4987-987A-6C3EA8F2668B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DDA1DD5-A17C-48EA-9412-EA98D6409207}" type="datetimeFigureOut">
              <a:rPr lang="fr-FR"/>
              <a:pPr>
                <a:defRPr/>
              </a:pPr>
              <a:t>27/09/2016</a:t>
            </a:fld>
            <a:endParaRPr lang="fr-CA"/>
          </a:p>
        </p:txBody>
      </p:sp>
      <p:sp>
        <p:nvSpPr>
          <p:cNvPr id="3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4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0E848E-D45A-49C9-AF07-E8D1D5BE3B06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CA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002456-19D9-42BE-A6A4-31B0B2C0CD52}" type="datetimeFigureOut">
              <a:rPr lang="fr-FR"/>
              <a:pPr>
                <a:defRPr/>
              </a:pPr>
              <a:t>27/09/2016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AFF93D-3571-4F94-83EE-E5D41E95C87B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fr-CA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fr-CA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FF835A-66CB-4758-9200-7B9C84F9639E}" type="datetimeFigureOut">
              <a:rPr lang="fr-FR"/>
              <a:pPr>
                <a:defRPr/>
              </a:pPr>
              <a:t>27/09/2016</a:t>
            </a:fld>
            <a:endParaRPr lang="fr-CA"/>
          </a:p>
        </p:txBody>
      </p:sp>
      <p:sp>
        <p:nvSpPr>
          <p:cNvPr id="6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7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57E2403-F942-4042-B87D-191FA9AEC4FC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Espace réservé du titre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 style du titre</a:t>
            </a:r>
            <a:endParaRPr lang="fr-CA"/>
          </a:p>
        </p:txBody>
      </p:sp>
      <p:sp>
        <p:nvSpPr>
          <p:cNvPr id="1027" name="Espace réservé du texte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  <a:endParaRPr lang="fr-CA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22E20E43-3D58-4660-B8C5-0C3B8220668E}" type="datetimeFigureOut">
              <a:rPr lang="fr-FR"/>
              <a:pPr>
                <a:defRPr/>
              </a:pPr>
              <a:t>27/09/2016</a:t>
            </a:fld>
            <a:endParaRPr lang="fr-CA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endParaRPr lang="fr-CA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</a:defRPr>
            </a:lvl1pPr>
          </a:lstStyle>
          <a:p>
            <a:pPr>
              <a:defRPr/>
            </a:pPr>
            <a:fld id="{019B76BF-C9E2-4657-92CA-F0808A608D01}" type="slidenum">
              <a:rPr lang="fr-CA"/>
              <a:pPr>
                <a:defRPr/>
              </a:pPr>
              <a:t>‹#›</a:t>
            </a:fld>
            <a:endParaRPr lang="fr-CA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Titre 1"/>
          <p:cNvSpPr>
            <a:spLocks noGrp="1"/>
          </p:cNvSpPr>
          <p:nvPr>
            <p:ph type="ctrTitle"/>
          </p:nvPr>
        </p:nvSpPr>
        <p:spPr>
          <a:xfrm>
            <a:off x="685800" y="3373438"/>
            <a:ext cx="7772400" cy="1012825"/>
          </a:xfrm>
        </p:spPr>
        <p:txBody>
          <a:bodyPr/>
          <a:lstStyle/>
          <a:p>
            <a:r>
              <a:rPr lang="fr-CA" sz="4000" dirty="0">
                <a:solidFill>
                  <a:schemeClr val="bg1"/>
                </a:solidFill>
              </a:rPr>
              <a:t>Servlet 4.0</a:t>
            </a:r>
            <a:endParaRPr lang="fr-CA" sz="3800" dirty="0">
              <a:solidFill>
                <a:schemeClr val="bg1"/>
              </a:solidFill>
            </a:endParaRPr>
          </a:p>
        </p:txBody>
      </p:sp>
      <p:sp>
        <p:nvSpPr>
          <p:cNvPr id="2051" name="Sous-titre 2"/>
          <p:cNvSpPr>
            <a:spLocks noGrp="1"/>
          </p:cNvSpPr>
          <p:nvPr>
            <p:ph type="subTitle" idx="1"/>
          </p:nvPr>
        </p:nvSpPr>
        <p:spPr>
          <a:xfrm>
            <a:off x="5715000" y="6091237"/>
            <a:ext cx="3124200" cy="614363"/>
          </a:xfrm>
        </p:spPr>
        <p:txBody>
          <a:bodyPr/>
          <a:lstStyle/>
          <a:p>
            <a:r>
              <a:rPr lang="fr-CA" sz="2600" dirty="0">
                <a:solidFill>
                  <a:schemeClr val="bg1"/>
                </a:solidFill>
              </a:rPr>
              <a:t>Dima Ionut Daniel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HTTP 2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8100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HTTP 2 has lots of new features: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Binary Framing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Request/Response multiplexing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Stream Prioritization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Server Push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Header Compression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Upgrade from HTTP 1.1</a:t>
            </a:r>
          </a:p>
          <a:p>
            <a:pPr lvl="2"/>
            <a:r>
              <a:rPr lang="en-US" sz="1400" dirty="0">
                <a:solidFill>
                  <a:srgbClr val="3C5790"/>
                </a:solidFill>
              </a:rPr>
              <a:t>ALPN (or NPN)</a:t>
            </a:r>
          </a:p>
          <a:p>
            <a:pPr lvl="2"/>
            <a:r>
              <a:rPr lang="en-US" sz="1400" dirty="0">
                <a:solidFill>
                  <a:srgbClr val="3C5790"/>
                </a:solidFill>
              </a:rPr>
              <a:t>101 Switching protocols</a:t>
            </a:r>
          </a:p>
        </p:txBody>
      </p:sp>
    </p:spTree>
    <p:extLst>
      <p:ext uri="{BB962C8B-B14F-4D97-AF65-F5344CB8AC3E}">
        <p14:creationId xmlns:p14="http://schemas.microsoft.com/office/powerpoint/2010/main" val="180909113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HTTP 2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9906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HTTP 2 is about using the underlying network connections more efficiently.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HTTP 2 changes how requests and responses travel on the wire.</a:t>
            </a:r>
            <a:endParaRPr lang="en-US" sz="1200" dirty="0">
              <a:solidFill>
                <a:srgbClr val="3C5790"/>
              </a:solidFill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" y="3048000"/>
            <a:ext cx="7886700" cy="20002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979138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HTTP 2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9906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Multiplexing is a method in HTTP/2 by which multiple HTTP requests can be sent and responses can be received asynchronously via a single TCP connection. </a:t>
            </a:r>
          </a:p>
          <a:p>
            <a:r>
              <a:rPr lang="en-US" sz="1400" dirty="0">
                <a:solidFill>
                  <a:srgbClr val="3C5790"/>
                </a:solidFill>
              </a:rPr>
              <a:t>Multiplexing is the heart of HTTP/2 protocol.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19200" y="2895600"/>
            <a:ext cx="6563087" cy="381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200474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HTTP 2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15240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The basic protocol unit of HTTP/2 is a frame.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In HTTP/2, frames are exchanged over a TCP connection instead of text-based messages.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Before being transmitted an HTTP message is split into individual HTTP/2 frames. </a:t>
            </a:r>
          </a:p>
          <a:p>
            <a:r>
              <a:rPr lang="en-US" sz="1400" dirty="0">
                <a:solidFill>
                  <a:srgbClr val="3C5790"/>
                </a:solidFill>
              </a:rPr>
              <a:t>HTTP/2 provides different types of frames for different purposes, such as HEADERS, DATA, SETTINGS, or GOAWAY frames.</a:t>
            </a:r>
          </a:p>
        </p:txBody>
      </p:sp>
    </p:spTree>
    <p:extLst>
      <p:ext uri="{BB962C8B-B14F-4D97-AF65-F5344CB8AC3E}">
        <p14:creationId xmlns:p14="http://schemas.microsoft.com/office/powerpoint/2010/main" val="183228425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HTTP 2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8382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When establishing an HTTP connection the server has to know which network protocol to use.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There are two ways to inform the server that it should use HTTP/2:</a:t>
            </a:r>
          </a:p>
          <a:p>
            <a:r>
              <a:rPr lang="en-US" sz="1400" dirty="0">
                <a:solidFill>
                  <a:srgbClr val="3C5790"/>
                </a:solidFill>
              </a:rPr>
              <a:t>1)Initiate HTTP/2 protocol response using the HTTP Upgrade header.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0" y="2868612"/>
            <a:ext cx="4867275" cy="1181100"/>
          </a:xfrm>
          <a:prstGeom prst="rect">
            <a:avLst/>
          </a:prstGeom>
        </p:spPr>
      </p:pic>
      <p:sp>
        <p:nvSpPr>
          <p:cNvPr id="5" name="Espace réservé du contenu 4"/>
          <p:cNvSpPr txBox="1">
            <a:spLocks/>
          </p:cNvSpPr>
          <p:nvPr/>
        </p:nvSpPr>
        <p:spPr bwMode="auto">
          <a:xfrm>
            <a:off x="304800" y="4267200"/>
            <a:ext cx="85344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342900" indent="-3429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1" fontAlgn="base" hangingPunct="1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400" dirty="0">
                <a:solidFill>
                  <a:srgbClr val="3C5790"/>
                </a:solidFill>
              </a:rPr>
              <a:t>An HTTP/2-compatible server would accept the upgrade with a Switching Protocols response. </a:t>
            </a:r>
          </a:p>
          <a:p>
            <a:r>
              <a:rPr lang="en-US" sz="1400" dirty="0">
                <a:solidFill>
                  <a:srgbClr val="3C5790"/>
                </a:solidFill>
              </a:rPr>
              <a:t>After the empty line terminating the 101 response, the server would begin sending HTTP/2 frames.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71800" y="5049837"/>
            <a:ext cx="3028950" cy="10477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871933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HTTP 2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0175" y="2514600"/>
            <a:ext cx="6219825" cy="3086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14155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HTTP 2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2057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2)ALPN</a:t>
            </a:r>
          </a:p>
          <a:p>
            <a:r>
              <a:rPr lang="en-US" sz="1400" dirty="0">
                <a:solidFill>
                  <a:srgbClr val="3C5790"/>
                </a:solidFill>
              </a:rPr>
              <a:t>For TLS-based connections you could use the Application-Layer Protocol Negotiation (ALPN) extension.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ALPN allows a TLS connection to negotiate which application-level protocol will be running across it.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ALPN is not supported by Java 8. </a:t>
            </a:r>
          </a:p>
          <a:p>
            <a:r>
              <a:rPr lang="en-US" sz="1400" dirty="0">
                <a:solidFill>
                  <a:srgbClr val="3C5790"/>
                </a:solidFill>
              </a:rPr>
              <a:t>ALPN support will be coming in Java 9 (see JEP 244)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To use ALPN today you would have to use ALPN libraries that are external to the JDK, like Jetty project.</a:t>
            </a:r>
          </a:p>
        </p:txBody>
      </p:sp>
    </p:spTree>
    <p:extLst>
      <p:ext uri="{BB962C8B-B14F-4D97-AF65-F5344CB8AC3E}">
        <p14:creationId xmlns:p14="http://schemas.microsoft.com/office/powerpoint/2010/main" val="57334908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HTTP 2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5619" y="2514600"/>
            <a:ext cx="7432762" cy="308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38315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Java SE 9 support for HTTP 2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8100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JEP 110: HTTP/2 client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defines a new HTTP client API that implements HTTP/2 and </a:t>
            </a:r>
            <a:r>
              <a:rPr lang="en-US" sz="1400" dirty="0" err="1">
                <a:solidFill>
                  <a:srgbClr val="3C5790"/>
                </a:solidFill>
              </a:rPr>
              <a:t>WebSocket</a:t>
            </a:r>
            <a:r>
              <a:rPr lang="en-US" sz="1400" dirty="0">
                <a:solidFill>
                  <a:srgbClr val="3C5790"/>
                </a:solidFill>
              </a:rPr>
              <a:t> and can replace the legacy </a:t>
            </a:r>
            <a:r>
              <a:rPr lang="en-US" sz="1400" dirty="0" err="1">
                <a:solidFill>
                  <a:srgbClr val="3C5790"/>
                </a:solidFill>
              </a:rPr>
              <a:t>HttpURLConnection</a:t>
            </a:r>
            <a:r>
              <a:rPr lang="en-US" sz="1400" dirty="0">
                <a:solidFill>
                  <a:srgbClr val="3C5790"/>
                </a:solidFill>
              </a:rPr>
              <a:t> API.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Supports both HTTP 1.1 and 2.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Easy to use</a:t>
            </a:r>
          </a:p>
        </p:txBody>
      </p:sp>
    </p:spTree>
    <p:extLst>
      <p:ext uri="{BB962C8B-B14F-4D97-AF65-F5344CB8AC3E}">
        <p14:creationId xmlns:p14="http://schemas.microsoft.com/office/powerpoint/2010/main" val="55126708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Java SE 9 support for HTTP 2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15240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Blocking mode: one thread per request/response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 send request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 get response</a:t>
            </a:r>
          </a:p>
          <a:p>
            <a:r>
              <a:rPr lang="en-US" sz="1400" dirty="0">
                <a:solidFill>
                  <a:srgbClr val="3C5790"/>
                </a:solidFill>
              </a:rPr>
              <a:t>Non-blocking mode: handle multiple request/response interactions in single thread using non-blocking API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analogues to NIO selectors</a:t>
            </a:r>
          </a:p>
        </p:txBody>
      </p:sp>
      <p:pic>
        <p:nvPicPr>
          <p:cNvPr id="2" name="Picture 1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4000" y="3581400"/>
            <a:ext cx="5702161" cy="2954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83382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itre 1"/>
          <p:cNvSpPr>
            <a:spLocks noGrp="1"/>
          </p:cNvSpPr>
          <p:nvPr>
            <p:ph type="title"/>
          </p:nvPr>
        </p:nvSpPr>
        <p:spPr>
          <a:xfrm>
            <a:off x="2071688" y="274638"/>
            <a:ext cx="6615112" cy="1143000"/>
          </a:xfrm>
        </p:spPr>
        <p:txBody>
          <a:bodyPr/>
          <a:lstStyle/>
          <a:p>
            <a:pPr algn="l"/>
            <a:r>
              <a:rPr lang="fr-CA" sz="4000" dirty="0">
                <a:solidFill>
                  <a:srgbClr val="3C5790"/>
                </a:solidFill>
              </a:rPr>
              <a:t>Contents</a:t>
            </a:r>
          </a:p>
        </p:txBody>
      </p:sp>
      <p:sp>
        <p:nvSpPr>
          <p:cNvPr id="3075" name="Espace réservé du contenu 2"/>
          <p:cNvSpPr>
            <a:spLocks noGrp="1"/>
          </p:cNvSpPr>
          <p:nvPr>
            <p:ph idx="1"/>
          </p:nvPr>
        </p:nvSpPr>
        <p:spPr>
          <a:xfrm>
            <a:off x="2071688" y="1600200"/>
            <a:ext cx="6615112" cy="5029200"/>
          </a:xfrm>
        </p:spPr>
        <p:txBody>
          <a:bodyPr/>
          <a:lstStyle/>
          <a:p>
            <a:r>
              <a:rPr lang="fr-CA" sz="1600" dirty="0" err="1">
                <a:solidFill>
                  <a:srgbClr val="3C5790"/>
                </a:solidFill>
              </a:rPr>
              <a:t>What</a:t>
            </a:r>
            <a:r>
              <a:rPr lang="fr-CA" sz="1600" dirty="0">
                <a:solidFill>
                  <a:srgbClr val="3C5790"/>
                </a:solidFill>
              </a:rPr>
              <a:t> </a:t>
            </a:r>
            <a:r>
              <a:rPr lang="fr-CA" sz="1600" dirty="0" err="1">
                <a:solidFill>
                  <a:srgbClr val="3C5790"/>
                </a:solidFill>
              </a:rPr>
              <a:t>is</a:t>
            </a:r>
            <a:r>
              <a:rPr lang="fr-CA" sz="1600" dirty="0">
                <a:solidFill>
                  <a:srgbClr val="3C5790"/>
                </a:solidFill>
              </a:rPr>
              <a:t> </a:t>
            </a:r>
            <a:r>
              <a:rPr lang="fr-CA" sz="1600" dirty="0" err="1">
                <a:solidFill>
                  <a:srgbClr val="3C5790"/>
                </a:solidFill>
              </a:rPr>
              <a:t>Servlet</a:t>
            </a:r>
            <a:r>
              <a:rPr lang="fr-CA" sz="1600" dirty="0">
                <a:solidFill>
                  <a:srgbClr val="3C5790"/>
                </a:solidFill>
              </a:rPr>
              <a:t>?</a:t>
            </a:r>
          </a:p>
          <a:p>
            <a:r>
              <a:rPr lang="fr-CA" sz="1600" dirty="0" err="1">
                <a:solidFill>
                  <a:srgbClr val="3C5790"/>
                </a:solidFill>
              </a:rPr>
              <a:t>History</a:t>
            </a:r>
            <a:endParaRPr lang="fr-CA" sz="1600" dirty="0">
              <a:solidFill>
                <a:srgbClr val="3C5790"/>
              </a:solidFill>
            </a:endParaRPr>
          </a:p>
          <a:p>
            <a:r>
              <a:rPr lang="fr-CA" sz="1600" dirty="0">
                <a:solidFill>
                  <a:srgbClr val="3C5790"/>
                </a:solidFill>
              </a:rPr>
              <a:t>Servlet 4.0 new </a:t>
            </a:r>
            <a:r>
              <a:rPr lang="fr-CA" sz="1600" dirty="0" err="1">
                <a:solidFill>
                  <a:srgbClr val="3C5790"/>
                </a:solidFill>
              </a:rPr>
              <a:t>features</a:t>
            </a:r>
            <a:endParaRPr lang="fr-CA" sz="1600" dirty="0">
              <a:solidFill>
                <a:srgbClr val="3C5790"/>
              </a:solidFill>
            </a:endParaRPr>
          </a:p>
          <a:p>
            <a:r>
              <a:rPr lang="fr-CA" sz="1600" dirty="0">
                <a:solidFill>
                  <a:srgbClr val="3C5790"/>
                </a:solidFill>
              </a:rPr>
              <a:t>Java EE 8</a:t>
            </a:r>
          </a:p>
          <a:p>
            <a:r>
              <a:rPr lang="fr-CA" sz="1600" dirty="0">
                <a:solidFill>
                  <a:srgbClr val="3C5790"/>
                </a:solidFill>
              </a:rPr>
              <a:t>HTTP 2</a:t>
            </a:r>
          </a:p>
          <a:p>
            <a:r>
              <a:rPr lang="fr-CA" sz="1600" dirty="0">
                <a:solidFill>
                  <a:srgbClr val="3C5790"/>
                </a:solidFill>
              </a:rPr>
              <a:t>Java SE 9 support for HTTP 2</a:t>
            </a:r>
          </a:p>
          <a:p>
            <a:r>
              <a:rPr lang="fr-CA" sz="1600" dirty="0" err="1">
                <a:solidFill>
                  <a:srgbClr val="3C5790"/>
                </a:solidFill>
              </a:rPr>
              <a:t>Bibliography</a:t>
            </a:r>
            <a:br>
              <a:rPr lang="fr-CA" sz="1600" dirty="0">
                <a:solidFill>
                  <a:srgbClr val="3C5790"/>
                </a:solidFill>
              </a:rPr>
            </a:br>
            <a:endParaRPr lang="fr-CA" sz="1600" dirty="0">
              <a:solidFill>
                <a:srgbClr val="3C5790"/>
              </a:solidFill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Java SE 9 support for HTTP 2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6858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For handling responses we can use the lambda style callback handlers.</a:t>
            </a: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90600" y="2819400"/>
            <a:ext cx="6335300" cy="27701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29487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sz="4000" dirty="0" err="1">
                <a:solidFill>
                  <a:schemeClr val="bg1">
                    <a:lumMod val="95000"/>
                  </a:schemeClr>
                </a:solidFill>
              </a:rPr>
              <a:t>Bibliography</a:t>
            </a:r>
            <a:endParaRPr lang="fr-CA" sz="4000" dirty="0">
              <a:solidFill>
                <a:schemeClr val="bg1">
                  <a:lumMod val="95000"/>
                </a:schemeClr>
              </a:solidFill>
            </a:endParaRPr>
          </a:p>
        </p:txBody>
      </p:sp>
      <p:sp>
        <p:nvSpPr>
          <p:cNvPr id="5123" name="Espace réservé du contenu 4"/>
          <p:cNvSpPr>
            <a:spLocks noGrp="1"/>
          </p:cNvSpPr>
          <p:nvPr>
            <p:ph idx="1"/>
          </p:nvPr>
        </p:nvSpPr>
        <p:spPr>
          <a:xfrm>
            <a:off x="457200" y="1676400"/>
            <a:ext cx="8458200" cy="4876800"/>
          </a:xfrm>
        </p:spPr>
        <p:txBody>
          <a:bodyPr/>
          <a:lstStyle/>
          <a:p>
            <a:r>
              <a:rPr lang="en-US" sz="1600" dirty="0">
                <a:solidFill>
                  <a:schemeClr val="bg1"/>
                </a:solidFill>
              </a:rPr>
              <a:t>http://en.wikipedia.org/wiki/Java_Servlet</a:t>
            </a:r>
          </a:p>
          <a:p>
            <a:r>
              <a:rPr lang="en-US" sz="1600" dirty="0">
                <a:solidFill>
                  <a:schemeClr val="bg1"/>
                </a:solidFill>
              </a:rPr>
              <a:t>http://www.slideshare.net/delabassee/delabassee-http2</a:t>
            </a:r>
          </a:p>
          <a:p>
            <a:r>
              <a:rPr lang="en-US" sz="1600" dirty="0">
                <a:solidFill>
                  <a:schemeClr val="bg1"/>
                </a:solidFill>
              </a:rPr>
              <a:t>https://blogs.oracle.com/theaquarium/entry/servlet_4_0</a:t>
            </a:r>
          </a:p>
          <a:p>
            <a:endParaRPr lang="fr-CA" sz="1600" dirty="0">
              <a:solidFill>
                <a:schemeClr val="bg1"/>
              </a:solidFill>
            </a:endParaRPr>
          </a:p>
          <a:p>
            <a:endParaRPr lang="fr-CA" sz="16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What</a:t>
            </a:r>
            <a:r>
              <a:rPr lang="fr-CA" dirty="0">
                <a:solidFill>
                  <a:schemeClr val="bg1"/>
                </a:solidFill>
              </a:rPr>
              <a:t> </a:t>
            </a:r>
            <a:r>
              <a:rPr lang="fr-CA" dirty="0" err="1">
                <a:solidFill>
                  <a:schemeClr val="bg1"/>
                </a:solidFill>
              </a:rPr>
              <a:t>is</a:t>
            </a:r>
            <a:r>
              <a:rPr lang="fr-CA" dirty="0">
                <a:solidFill>
                  <a:schemeClr val="bg1"/>
                </a:solidFill>
              </a:rPr>
              <a:t> </a:t>
            </a:r>
            <a:r>
              <a:rPr lang="fr-CA" dirty="0" err="1">
                <a:solidFill>
                  <a:schemeClr val="bg1"/>
                </a:solidFill>
              </a:rPr>
              <a:t>Servlet</a:t>
            </a:r>
            <a:r>
              <a:rPr lang="fr-CA" dirty="0">
                <a:solidFill>
                  <a:schemeClr val="bg1"/>
                </a:solidFill>
              </a:rPr>
              <a:t>?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1066800"/>
          </a:xfrm>
        </p:spPr>
        <p:txBody>
          <a:bodyPr/>
          <a:lstStyle/>
          <a:p>
            <a:r>
              <a:rPr lang="en-US" sz="1500" dirty="0">
                <a:solidFill>
                  <a:srgbClr val="3C5790"/>
                </a:solidFill>
              </a:rPr>
              <a:t>A </a:t>
            </a:r>
            <a:r>
              <a:rPr lang="en-US" sz="1500" dirty="0" err="1">
                <a:solidFill>
                  <a:srgbClr val="3C5790"/>
                </a:solidFill>
              </a:rPr>
              <a:t>servlet</a:t>
            </a:r>
            <a:r>
              <a:rPr lang="en-US" sz="1500" dirty="0">
                <a:solidFill>
                  <a:srgbClr val="3C5790"/>
                </a:solidFill>
              </a:rPr>
              <a:t> is a Java programming language class that is used to extend the capabilities of servers that host applications accessed by means of a request-response programming model. </a:t>
            </a:r>
          </a:p>
          <a:p>
            <a:r>
              <a:rPr lang="en-US" sz="1500" dirty="0" err="1">
                <a:solidFill>
                  <a:srgbClr val="3C5790"/>
                </a:solidFill>
              </a:rPr>
              <a:t>Servlets</a:t>
            </a:r>
            <a:r>
              <a:rPr lang="en-US" sz="1500" dirty="0">
                <a:solidFill>
                  <a:srgbClr val="3C5790"/>
                </a:solidFill>
              </a:rPr>
              <a:t> can respond to any type of request, can be used to extend the applications hosted by web servers. </a:t>
            </a:r>
            <a:endParaRPr lang="fr-CA" sz="1400" dirty="0">
              <a:solidFill>
                <a:srgbClr val="3C5790"/>
              </a:solidFill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43075" y="3276600"/>
            <a:ext cx="5267325" cy="322207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 err="1">
                <a:solidFill>
                  <a:schemeClr val="bg1"/>
                </a:solidFill>
              </a:rPr>
              <a:t>History</a:t>
            </a: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228600" y="2133600"/>
            <a:ext cx="8686800" cy="914400"/>
          </a:xfrm>
        </p:spPr>
        <p:txBody>
          <a:bodyPr/>
          <a:lstStyle/>
          <a:p>
            <a:r>
              <a:rPr lang="en-US" sz="1500" dirty="0">
                <a:solidFill>
                  <a:srgbClr val="3C5790"/>
                </a:solidFill>
              </a:rPr>
              <a:t>The </a:t>
            </a:r>
            <a:r>
              <a:rPr lang="en-US" sz="1500" dirty="0" err="1">
                <a:solidFill>
                  <a:srgbClr val="3C5790"/>
                </a:solidFill>
              </a:rPr>
              <a:t>Servlet</a:t>
            </a:r>
            <a:r>
              <a:rPr lang="en-US" sz="1500" dirty="0">
                <a:solidFill>
                  <a:srgbClr val="3C5790"/>
                </a:solidFill>
              </a:rPr>
              <a:t> specification was created by Sun Microsystems, with version 1.0 finalized in June 1997.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Starting with version 2.3, the specification was developed under the Java Community Process.</a:t>
            </a:r>
            <a:endParaRPr lang="fr-CA" sz="1400" dirty="0">
              <a:solidFill>
                <a:srgbClr val="3C5790"/>
              </a:solidFill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3350" y="3505200"/>
            <a:ext cx="9010650" cy="29337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Servlet 4.0 new </a:t>
            </a:r>
            <a:r>
              <a:rPr lang="fr-CA" dirty="0" err="1">
                <a:solidFill>
                  <a:schemeClr val="bg1"/>
                </a:solidFill>
              </a:rPr>
              <a:t>features</a:t>
            </a:r>
            <a:endParaRPr lang="fr-CA" dirty="0">
              <a:solidFill>
                <a:schemeClr val="bg1"/>
              </a:solidFill>
            </a:endParaRP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9624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Servlet 4.0 API will use HTTP 2 features: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Request/Response multiplexing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Stream Prioritization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Server Push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Upgrade from HTTP 1.1 </a:t>
            </a:r>
          </a:p>
          <a:p>
            <a:endParaRPr lang="en-US" sz="1200" dirty="0">
              <a:solidFill>
                <a:srgbClr val="3C579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JAVA EE 8</a:t>
            </a: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7400" y="2362200"/>
            <a:ext cx="4668561" cy="316459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JAVA EE 8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4290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Java EE 8 wants to bring: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HTML 5/Web Tier Enhancements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Infrastructure for running in the Cloud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Ease of development / CDI alignment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Security interceptors</a:t>
            </a:r>
          </a:p>
          <a:p>
            <a:pPr lvl="1"/>
            <a:r>
              <a:rPr lang="en-US" sz="1400" dirty="0" err="1">
                <a:solidFill>
                  <a:srgbClr val="3C5790"/>
                </a:solidFill>
              </a:rPr>
              <a:t>WebSocket</a:t>
            </a:r>
            <a:r>
              <a:rPr lang="en-US" sz="1400" dirty="0">
                <a:solidFill>
                  <a:srgbClr val="3C5790"/>
                </a:solidFill>
              </a:rPr>
              <a:t> scopes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HTTP 2 support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JSON binding</a:t>
            </a:r>
          </a:p>
          <a:p>
            <a:pPr lvl="1"/>
            <a:r>
              <a:rPr lang="en-US" sz="1400" dirty="0">
                <a:solidFill>
                  <a:srgbClr val="3C5790"/>
                </a:solidFill>
              </a:rPr>
              <a:t>Action-based MVC</a:t>
            </a:r>
          </a:p>
        </p:txBody>
      </p:sp>
    </p:spTree>
    <p:extLst>
      <p:ext uri="{BB962C8B-B14F-4D97-AF65-F5344CB8AC3E}">
        <p14:creationId xmlns:p14="http://schemas.microsoft.com/office/powerpoint/2010/main" val="28378588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JAVA EE 8 (</a:t>
            </a:r>
            <a:r>
              <a:rPr lang="fr-CA" dirty="0" err="1">
                <a:solidFill>
                  <a:schemeClr val="bg1"/>
                </a:solidFill>
              </a:rPr>
              <a:t>cont</a:t>
            </a:r>
            <a:r>
              <a:rPr lang="fr-CA" dirty="0">
                <a:solidFill>
                  <a:schemeClr val="bg1"/>
                </a:solidFill>
              </a:rPr>
              <a:t>.)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4290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Java EE 8 comprises new JSRs/APIs:</a:t>
            </a:r>
          </a:p>
          <a:p>
            <a:r>
              <a:rPr lang="en-US" sz="1400" dirty="0">
                <a:solidFill>
                  <a:srgbClr val="3C5790"/>
                </a:solidFill>
              </a:rPr>
              <a:t>JSR 107: </a:t>
            </a:r>
            <a:r>
              <a:rPr lang="en-US" sz="1400" dirty="0" err="1">
                <a:solidFill>
                  <a:srgbClr val="3C5790"/>
                </a:solidFill>
              </a:rPr>
              <a:t>JCache</a:t>
            </a:r>
            <a:r>
              <a:rPr lang="en-US" sz="1400" dirty="0">
                <a:solidFill>
                  <a:srgbClr val="3C5790"/>
                </a:solidFill>
              </a:rPr>
              <a:t> - Java Temporary Caching API</a:t>
            </a:r>
          </a:p>
          <a:p>
            <a:r>
              <a:rPr lang="en-US" sz="1400" dirty="0">
                <a:solidFill>
                  <a:srgbClr val="3C5790"/>
                </a:solidFill>
              </a:rPr>
              <a:t>JSR 367: Java API for JSON Binding (JSON-B)</a:t>
            </a:r>
          </a:p>
          <a:p>
            <a:r>
              <a:rPr lang="en-US" sz="1400" dirty="0">
                <a:solidFill>
                  <a:srgbClr val="3C5790"/>
                </a:solidFill>
              </a:rPr>
              <a:t>JSR 371: Model-View-Controller (MVC 1.0)</a:t>
            </a:r>
          </a:p>
          <a:p>
            <a:r>
              <a:rPr lang="en-US" sz="1400" dirty="0">
                <a:solidFill>
                  <a:srgbClr val="3C5790"/>
                </a:solidFill>
              </a:rPr>
              <a:t>JSR 373: Java EE Management API 2</a:t>
            </a:r>
          </a:p>
          <a:p>
            <a:r>
              <a:rPr lang="en-US" sz="1400" dirty="0">
                <a:solidFill>
                  <a:srgbClr val="3C5790"/>
                </a:solidFill>
              </a:rPr>
              <a:t>JSR 375: Java EE Security API </a:t>
            </a:r>
          </a:p>
        </p:txBody>
      </p:sp>
    </p:spTree>
    <p:extLst>
      <p:ext uri="{BB962C8B-B14F-4D97-AF65-F5344CB8AC3E}">
        <p14:creationId xmlns:p14="http://schemas.microsoft.com/office/powerpoint/2010/main" val="32006209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2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itr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CA" dirty="0">
                <a:solidFill>
                  <a:schemeClr val="bg1"/>
                </a:solidFill>
              </a:rPr>
              <a:t>HTTP 2</a:t>
            </a:r>
          </a:p>
        </p:txBody>
      </p:sp>
      <p:sp>
        <p:nvSpPr>
          <p:cNvPr id="4099" name="Espace réservé du contenu 4"/>
          <p:cNvSpPr>
            <a:spLocks noGrp="1"/>
          </p:cNvSpPr>
          <p:nvPr>
            <p:ph idx="1"/>
          </p:nvPr>
        </p:nvSpPr>
        <p:spPr>
          <a:xfrm>
            <a:off x="304800" y="1905000"/>
            <a:ext cx="8534400" cy="3810000"/>
          </a:xfrm>
        </p:spPr>
        <p:txBody>
          <a:bodyPr/>
          <a:lstStyle/>
          <a:p>
            <a:r>
              <a:rPr lang="en-US" sz="1400" dirty="0">
                <a:solidFill>
                  <a:srgbClr val="3C5790"/>
                </a:solidFill>
              </a:rPr>
              <a:t>HTTP/2 is the second major version of the HTTP network protocol used by the World Wide Web.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HTTP/2 is based on SPDY.</a:t>
            </a:r>
          </a:p>
          <a:p>
            <a:r>
              <a:rPr lang="en-US" sz="1400" dirty="0">
                <a:solidFill>
                  <a:srgbClr val="3C5790"/>
                </a:solidFill>
              </a:rPr>
              <a:t>The HTTP/2 specification was published as RFC 7540 in May 2015.</a:t>
            </a:r>
            <a:endParaRPr lang="fr-CA" sz="1200" dirty="0">
              <a:solidFill>
                <a:srgbClr val="3C579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27349557"/>
      </p:ext>
    </p:extLst>
  </p:cSld>
  <p:clrMapOvr>
    <a:masterClrMapping/>
  </p:clrMapOvr>
</p:sld>
</file>

<file path=ppt/theme/theme1.xml><?xml version="1.0" encoding="utf-8"?>
<a:theme xmlns:a="http://schemas.openxmlformats.org/drawingml/2006/main" name="143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143</Template>
  <TotalTime>6237</TotalTime>
  <Words>721</Words>
  <Application>Microsoft Office PowerPoint</Application>
  <PresentationFormat>On-screen Show (4:3)</PresentationFormat>
  <Paragraphs>97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4" baseType="lpstr">
      <vt:lpstr>Arial</vt:lpstr>
      <vt:lpstr>Calibri</vt:lpstr>
      <vt:lpstr>143</vt:lpstr>
      <vt:lpstr>Servlet 4.0</vt:lpstr>
      <vt:lpstr>Contents</vt:lpstr>
      <vt:lpstr>What is Servlet?</vt:lpstr>
      <vt:lpstr>History</vt:lpstr>
      <vt:lpstr>Servlet 4.0 new features</vt:lpstr>
      <vt:lpstr>JAVA EE 8</vt:lpstr>
      <vt:lpstr>JAVA EE 8 (cont.)</vt:lpstr>
      <vt:lpstr>JAVA EE 8 (cont.)</vt:lpstr>
      <vt:lpstr>HTTP 2</vt:lpstr>
      <vt:lpstr>HTTP 2 (cont.)</vt:lpstr>
      <vt:lpstr>HTTP 2 (cont.)</vt:lpstr>
      <vt:lpstr>HTTP 2 (cont.)</vt:lpstr>
      <vt:lpstr>HTTP 2 (cont.)</vt:lpstr>
      <vt:lpstr>HTTP 2 (cont.)</vt:lpstr>
      <vt:lpstr>HTTP 2 (cont.)</vt:lpstr>
      <vt:lpstr>HTTP 2 (cont.)</vt:lpstr>
      <vt:lpstr>HTTP 2 (cont.)</vt:lpstr>
      <vt:lpstr>Java SE 9 support for HTTP 2</vt:lpstr>
      <vt:lpstr>Java SE 9 support for HTTP 2 (cont.)</vt:lpstr>
      <vt:lpstr>Java SE 9 support for HTTP 2 (cont.)</vt:lpstr>
      <vt:lpstr>Bibliography</vt:lpstr>
    </vt:vector>
  </TitlesOfParts>
  <Company>Computaris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PRESENTATION  NAME</dc:title>
  <dc:creator>Ionut Dima</dc:creator>
  <cp:lastModifiedBy>Ionut Dima</cp:lastModifiedBy>
  <cp:revision>686</cp:revision>
  <dcterms:created xsi:type="dcterms:W3CDTF">2012-04-12T06:19:17Z</dcterms:created>
  <dcterms:modified xsi:type="dcterms:W3CDTF">2016-09-27T08:22:40Z</dcterms:modified>
</cp:coreProperties>
</file>