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72" r:id="rId5"/>
    <p:sldId id="373" r:id="rId6"/>
    <p:sldId id="382" r:id="rId7"/>
    <p:sldId id="375" r:id="rId8"/>
    <p:sldId id="379" r:id="rId9"/>
    <p:sldId id="380" r:id="rId10"/>
    <p:sldId id="381" r:id="rId11"/>
    <p:sldId id="377" r:id="rId12"/>
    <p:sldId id="378" r:id="rId13"/>
    <p:sldId id="383" r:id="rId14"/>
    <p:sldId id="384" r:id="rId15"/>
    <p:sldId id="388" r:id="rId16"/>
    <p:sldId id="385" r:id="rId17"/>
    <p:sldId id="386" r:id="rId18"/>
    <p:sldId id="387" r:id="rId19"/>
    <p:sldId id="300" r:id="rId20"/>
    <p:sldId id="390" r:id="rId21"/>
    <p:sldId id="392" r:id="rId22"/>
    <p:sldId id="391" r:id="rId23"/>
    <p:sldId id="389" r:id="rId24"/>
    <p:sldId id="394" r:id="rId25"/>
    <p:sldId id="395" r:id="rId26"/>
    <p:sldId id="393" r:id="rId27"/>
    <p:sldId id="397" r:id="rId28"/>
    <p:sldId id="399" r:id="rId29"/>
    <p:sldId id="400" r:id="rId30"/>
    <p:sldId id="398" r:id="rId31"/>
    <p:sldId id="396" r:id="rId32"/>
    <p:sldId id="402" r:id="rId33"/>
    <p:sldId id="401" r:id="rId34"/>
    <p:sldId id="259" r:id="rId3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p:scale>
          <a:sx n="75" d="100"/>
          <a:sy n="75" d="100"/>
        </p:scale>
        <p:origin x="1008" y="-3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16/04/2020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16/04/2020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16/04/2020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16/04/2020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16/04/2020</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16/04/2020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16/04/2020</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16/04/2020</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16/04/2020</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16/04/2020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16/04/2020</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16/04/2020</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JUnit 4</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graphicFrame>
        <p:nvGraphicFramePr>
          <p:cNvPr id="4" name="Table 4">
            <a:extLst>
              <a:ext uri="{FF2B5EF4-FFF2-40B4-BE49-F238E27FC236}">
                <a16:creationId xmlns:a16="http://schemas.microsoft.com/office/drawing/2014/main" id="{31AB6621-40A1-4383-ACF7-AC8121291CB0}"/>
              </a:ext>
            </a:extLst>
          </p:cNvPr>
          <p:cNvGraphicFramePr>
            <a:graphicFrameLocks noGrp="1"/>
          </p:cNvGraphicFramePr>
          <p:nvPr>
            <p:extLst>
              <p:ext uri="{D42A27DB-BD31-4B8C-83A1-F6EECF244321}">
                <p14:modId xmlns:p14="http://schemas.microsoft.com/office/powerpoint/2010/main" val="3746755104"/>
              </p:ext>
            </p:extLst>
          </p:nvPr>
        </p:nvGraphicFramePr>
        <p:xfrm>
          <a:off x="152400" y="2133600"/>
          <a:ext cx="8839200" cy="3290260"/>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3480201731"/>
                    </a:ext>
                  </a:extLst>
                </a:gridCol>
                <a:gridCol w="4419600">
                  <a:extLst>
                    <a:ext uri="{9D8B030D-6E8A-4147-A177-3AD203B41FA5}">
                      <a16:colId xmlns:a16="http://schemas.microsoft.com/office/drawing/2014/main" val="300016632"/>
                    </a:ext>
                  </a:extLst>
                </a:gridCol>
              </a:tblGrid>
              <a:tr h="389425">
                <a:tc>
                  <a:txBody>
                    <a:bodyPr/>
                    <a:lstStyle/>
                    <a:p>
                      <a:r>
                        <a:rPr lang="en-US" sz="1800" b="0" i="0" u="none" strike="noStrike" kern="1200" baseline="0" dirty="0" err="1">
                          <a:solidFill>
                            <a:schemeClr val="lt1"/>
                          </a:solidFill>
                          <a:latin typeface="+mn-lt"/>
                          <a:ea typeface="+mn-ea"/>
                          <a:cs typeface="+mn-cs"/>
                        </a:rPr>
                        <a:t>assertArrayEquals</a:t>
                      </a:r>
                      <a:r>
                        <a:rPr lang="en-US" sz="1800" b="0" i="0" u="none" strike="noStrike" kern="1200" baseline="0" dirty="0">
                          <a:solidFill>
                            <a:schemeClr val="lt1"/>
                          </a:solidFill>
                          <a:latin typeface="+mn-lt"/>
                          <a:ea typeface="+mn-ea"/>
                          <a:cs typeface="+mn-cs"/>
                        </a:rPr>
                        <a:t>("message", A, B)</a:t>
                      </a:r>
                      <a:endParaRPr lang="en-US" dirty="0"/>
                    </a:p>
                  </a:txBody>
                  <a:tcPr/>
                </a:tc>
                <a:tc>
                  <a:txBody>
                    <a:bodyPr/>
                    <a:lstStyle/>
                    <a:p>
                      <a:r>
                        <a:rPr lang="en-US" sz="1800" b="0" i="0" u="none" strike="noStrike" kern="1200" baseline="0" dirty="0">
                          <a:solidFill>
                            <a:schemeClr val="lt1"/>
                          </a:solidFill>
                          <a:latin typeface="+mn-lt"/>
                          <a:ea typeface="+mn-ea"/>
                          <a:cs typeface="+mn-cs"/>
                        </a:rPr>
                        <a:t>asserts the equality of the A and B arrays.</a:t>
                      </a:r>
                      <a:endParaRPr lang="en-US" dirty="0"/>
                    </a:p>
                  </a:txBody>
                  <a:tcPr/>
                </a:tc>
                <a:extLst>
                  <a:ext uri="{0D108BD9-81ED-4DB2-BD59-A6C34878D82A}">
                    <a16:rowId xmlns:a16="http://schemas.microsoft.com/office/drawing/2014/main" val="3715178991"/>
                  </a:ext>
                </a:extLst>
              </a:tr>
              <a:tr h="982175">
                <a:tc>
                  <a:txBody>
                    <a:bodyPr/>
                    <a:lstStyle/>
                    <a:p>
                      <a:r>
                        <a:rPr lang="en-US" sz="1800" b="0" i="0" u="none" strike="noStrike" kern="1200" baseline="0" dirty="0" err="1">
                          <a:solidFill>
                            <a:schemeClr val="dk1"/>
                          </a:solidFill>
                          <a:latin typeface="+mn-lt"/>
                          <a:ea typeface="+mn-ea"/>
                          <a:cs typeface="+mn-cs"/>
                        </a:rPr>
                        <a:t>assertEquals</a:t>
                      </a:r>
                      <a:r>
                        <a:rPr lang="en-US" sz="1800" b="0" i="0" u="none" strike="noStrike" kern="1200" baseline="0" dirty="0">
                          <a:solidFill>
                            <a:schemeClr val="dk1"/>
                          </a:solidFill>
                          <a:latin typeface="+mn-lt"/>
                          <a:ea typeface="+mn-ea"/>
                          <a:cs typeface="+mn-cs"/>
                        </a:rPr>
                        <a:t>("message", A, B)</a:t>
                      </a:r>
                      <a:endParaRPr lang="en-US" dirty="0"/>
                    </a:p>
                  </a:txBody>
                  <a:tcPr/>
                </a:tc>
                <a:tc>
                  <a:txBody>
                    <a:bodyPr/>
                    <a:lstStyle/>
                    <a:p>
                      <a:r>
                        <a:rPr lang="en-US" sz="1800" b="0" i="0" u="none" strike="noStrike" kern="1200" baseline="0" dirty="0">
                          <a:solidFill>
                            <a:schemeClr val="dk1"/>
                          </a:solidFill>
                          <a:latin typeface="+mn-lt"/>
                          <a:ea typeface="+mn-ea"/>
                          <a:cs typeface="+mn-cs"/>
                        </a:rPr>
                        <a:t>asserts the equality of objects A and B. This</a:t>
                      </a:r>
                    </a:p>
                    <a:p>
                      <a:r>
                        <a:rPr lang="en-US" sz="1800" b="0" i="0" u="none" strike="noStrike" kern="1200" baseline="0" dirty="0">
                          <a:solidFill>
                            <a:schemeClr val="dk1"/>
                          </a:solidFill>
                          <a:latin typeface="+mn-lt"/>
                          <a:ea typeface="+mn-ea"/>
                          <a:cs typeface="+mn-cs"/>
                        </a:rPr>
                        <a:t>assert invokes the equals() method on the</a:t>
                      </a:r>
                    </a:p>
                    <a:p>
                      <a:r>
                        <a:rPr lang="en-US" sz="1800" b="0" i="0" u="none" strike="noStrike" kern="1200" baseline="0" dirty="0">
                          <a:solidFill>
                            <a:schemeClr val="dk1"/>
                          </a:solidFill>
                          <a:latin typeface="+mn-lt"/>
                          <a:ea typeface="+mn-ea"/>
                          <a:cs typeface="+mn-cs"/>
                        </a:rPr>
                        <a:t>first object against the second.</a:t>
                      </a:r>
                      <a:endParaRPr lang="en-US" dirty="0"/>
                    </a:p>
                  </a:txBody>
                  <a:tcPr/>
                </a:tc>
                <a:extLst>
                  <a:ext uri="{0D108BD9-81ED-4DB2-BD59-A6C34878D82A}">
                    <a16:rowId xmlns:a16="http://schemas.microsoft.com/office/drawing/2014/main" val="602289196"/>
                  </a:ext>
                </a:extLst>
              </a:tr>
              <a:tr h="639290">
                <a:tc>
                  <a:txBody>
                    <a:bodyPr/>
                    <a:lstStyle/>
                    <a:p>
                      <a:r>
                        <a:rPr lang="en-US" sz="1800" b="0" i="0" u="none" strike="noStrike" kern="1200" baseline="0" dirty="0" err="1">
                          <a:solidFill>
                            <a:schemeClr val="dk1"/>
                          </a:solidFill>
                          <a:latin typeface="+mn-lt"/>
                          <a:ea typeface="+mn-ea"/>
                          <a:cs typeface="+mn-cs"/>
                        </a:rPr>
                        <a:t>assertSame</a:t>
                      </a:r>
                      <a:r>
                        <a:rPr lang="en-US" sz="1800" b="0" i="0" u="none" strike="noStrike" kern="1200" baseline="0" dirty="0">
                          <a:solidFill>
                            <a:schemeClr val="dk1"/>
                          </a:solidFill>
                          <a:latin typeface="+mn-lt"/>
                          <a:ea typeface="+mn-ea"/>
                          <a:cs typeface="+mn-cs"/>
                        </a:rPr>
                        <a:t>("message", A, B)</a:t>
                      </a:r>
                      <a:endParaRPr lang="en-US" dirty="0"/>
                    </a:p>
                  </a:txBody>
                  <a:tcPr/>
                </a:tc>
                <a:tc>
                  <a:txBody>
                    <a:bodyPr/>
                    <a:lstStyle/>
                    <a:p>
                      <a:r>
                        <a:rPr lang="en-US" sz="1800" b="0" i="0" u="none" strike="noStrike" kern="1200" baseline="0" dirty="0">
                          <a:solidFill>
                            <a:schemeClr val="dk1"/>
                          </a:solidFill>
                          <a:latin typeface="+mn-lt"/>
                          <a:ea typeface="+mn-ea"/>
                          <a:cs typeface="+mn-cs"/>
                        </a:rPr>
                        <a:t>asserts that the A and B objects are the same</a:t>
                      </a:r>
                    </a:p>
                    <a:p>
                      <a:r>
                        <a:rPr lang="en-US" sz="1800" b="0" i="0" u="none" strike="noStrike" kern="1200" baseline="0" dirty="0">
                          <a:solidFill>
                            <a:schemeClr val="dk1"/>
                          </a:solidFill>
                          <a:latin typeface="+mn-lt"/>
                          <a:ea typeface="+mn-ea"/>
                          <a:cs typeface="+mn-cs"/>
                        </a:rPr>
                        <a:t>object, using the == operator.</a:t>
                      </a:r>
                      <a:endParaRPr lang="en-US" dirty="0"/>
                    </a:p>
                  </a:txBody>
                  <a:tcPr/>
                </a:tc>
                <a:extLst>
                  <a:ext uri="{0D108BD9-81ED-4DB2-BD59-A6C34878D82A}">
                    <a16:rowId xmlns:a16="http://schemas.microsoft.com/office/drawing/2014/main" val="3814959835"/>
                  </a:ext>
                </a:extLst>
              </a:tr>
              <a:tr h="639290">
                <a:tc>
                  <a:txBody>
                    <a:bodyPr/>
                    <a:lstStyle/>
                    <a:p>
                      <a:r>
                        <a:rPr lang="en-US" sz="1800" b="0" i="0" u="none" strike="noStrike" kern="1200" baseline="0">
                          <a:solidFill>
                            <a:schemeClr val="dk1"/>
                          </a:solidFill>
                          <a:latin typeface="+mn-lt"/>
                          <a:ea typeface="+mn-ea"/>
                          <a:cs typeface="+mn-cs"/>
                        </a:rPr>
                        <a:t>assertTrue("message", A)</a:t>
                      </a:r>
                      <a:endParaRPr lang="en-US" dirty="0"/>
                    </a:p>
                  </a:txBody>
                  <a:tcPr/>
                </a:tc>
                <a:tc>
                  <a:txBody>
                    <a:bodyPr/>
                    <a:lstStyle/>
                    <a:p>
                      <a:r>
                        <a:rPr lang="en-US" sz="1800" b="0" i="0" u="none" strike="noStrike" kern="1200" baseline="0" dirty="0">
                          <a:solidFill>
                            <a:schemeClr val="dk1"/>
                          </a:solidFill>
                          <a:latin typeface="+mn-lt"/>
                          <a:ea typeface="+mn-ea"/>
                          <a:cs typeface="+mn-cs"/>
                        </a:rPr>
                        <a:t>asserts that the A condition is true.</a:t>
                      </a:r>
                      <a:endParaRPr lang="en-US" dirty="0"/>
                    </a:p>
                  </a:txBody>
                  <a:tcPr/>
                </a:tc>
                <a:extLst>
                  <a:ext uri="{0D108BD9-81ED-4DB2-BD59-A6C34878D82A}">
                    <a16:rowId xmlns:a16="http://schemas.microsoft.com/office/drawing/2014/main" val="3351746834"/>
                  </a:ext>
                </a:extLst>
              </a:tr>
              <a:tr h="639290">
                <a:tc>
                  <a:txBody>
                    <a:bodyPr/>
                    <a:lstStyle/>
                    <a:p>
                      <a:r>
                        <a:rPr lang="en-US" sz="1800" b="0" i="0" u="none" strike="noStrike" kern="1200" baseline="0" dirty="0" err="1">
                          <a:solidFill>
                            <a:schemeClr val="dk1"/>
                          </a:solidFill>
                          <a:latin typeface="+mn-lt"/>
                          <a:ea typeface="+mn-ea"/>
                          <a:cs typeface="+mn-cs"/>
                        </a:rPr>
                        <a:t>assertNotNull</a:t>
                      </a:r>
                      <a:r>
                        <a:rPr lang="en-US" sz="1800" b="0" i="0" u="none" strike="noStrike" kern="1200" baseline="0" dirty="0">
                          <a:solidFill>
                            <a:schemeClr val="dk1"/>
                          </a:solidFill>
                          <a:latin typeface="+mn-lt"/>
                          <a:ea typeface="+mn-ea"/>
                          <a:cs typeface="+mn-cs"/>
                        </a:rPr>
                        <a:t>("message", A)</a:t>
                      </a:r>
                      <a:endParaRPr lang="en-US" dirty="0"/>
                    </a:p>
                  </a:txBody>
                  <a:tcPr/>
                </a:tc>
                <a:tc>
                  <a:txBody>
                    <a:bodyPr/>
                    <a:lstStyle/>
                    <a:p>
                      <a:r>
                        <a:rPr lang="en-US" sz="1800" b="0" i="0" u="none" strike="noStrike" kern="1200" baseline="0" dirty="0">
                          <a:solidFill>
                            <a:schemeClr val="dk1"/>
                          </a:solidFill>
                          <a:latin typeface="+mn-lt"/>
                          <a:ea typeface="+mn-ea"/>
                          <a:cs typeface="+mn-cs"/>
                        </a:rPr>
                        <a:t>asserts that the A object isn’t null.</a:t>
                      </a:r>
                      <a:endParaRPr lang="en-US" dirty="0"/>
                    </a:p>
                  </a:txBody>
                  <a:tcPr/>
                </a:tc>
                <a:extLst>
                  <a:ext uri="{0D108BD9-81ED-4DB2-BD59-A6C34878D82A}">
                    <a16:rowId xmlns:a16="http://schemas.microsoft.com/office/drawing/2014/main" val="2957670877"/>
                  </a:ext>
                </a:extLst>
              </a:tr>
            </a:tbl>
          </a:graphicData>
        </a:graphic>
      </p:graphicFrame>
    </p:spTree>
    <p:extLst>
      <p:ext uri="{BB962C8B-B14F-4D97-AF65-F5344CB8AC3E}">
        <p14:creationId xmlns:p14="http://schemas.microsoft.com/office/powerpoint/2010/main" val="2650762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4" name="Picture 3">
            <a:extLst>
              <a:ext uri="{FF2B5EF4-FFF2-40B4-BE49-F238E27FC236}">
                <a16:creationId xmlns:a16="http://schemas.microsoft.com/office/drawing/2014/main" id="{8A73A03B-7DF8-4628-B4FE-0D52C84FB3CF}"/>
              </a:ext>
            </a:extLst>
          </p:cNvPr>
          <p:cNvPicPr>
            <a:picLocks noChangeAspect="1"/>
          </p:cNvPicPr>
          <p:nvPr/>
        </p:nvPicPr>
        <p:blipFill>
          <a:blip r:embed="rId3"/>
          <a:stretch>
            <a:fillRect/>
          </a:stretch>
        </p:blipFill>
        <p:spPr>
          <a:xfrm>
            <a:off x="76200" y="3039126"/>
            <a:ext cx="4495800" cy="1151874"/>
          </a:xfrm>
          <a:prstGeom prst="rect">
            <a:avLst/>
          </a:prstGeom>
        </p:spPr>
      </p:pic>
      <p:pic>
        <p:nvPicPr>
          <p:cNvPr id="5" name="Picture 4">
            <a:extLst>
              <a:ext uri="{FF2B5EF4-FFF2-40B4-BE49-F238E27FC236}">
                <a16:creationId xmlns:a16="http://schemas.microsoft.com/office/drawing/2014/main" id="{82B1AB1E-0A53-4696-9C57-53BA84327348}"/>
              </a:ext>
            </a:extLst>
          </p:cNvPr>
          <p:cNvPicPr>
            <a:picLocks noChangeAspect="1"/>
          </p:cNvPicPr>
          <p:nvPr/>
        </p:nvPicPr>
        <p:blipFill>
          <a:blip r:embed="rId4"/>
          <a:stretch>
            <a:fillRect/>
          </a:stretch>
        </p:blipFill>
        <p:spPr>
          <a:xfrm>
            <a:off x="4953000" y="2514600"/>
            <a:ext cx="4033838" cy="285760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a:t>
            </a:r>
            <a:r>
              <a:rPr lang="en-US" sz="1400" b="1" dirty="0">
                <a:solidFill>
                  <a:srgbClr val="3C5790"/>
                </a:solidFill>
              </a:rPr>
              <a:t>Parameterized</a:t>
            </a:r>
            <a:r>
              <a:rPr lang="en-US" sz="1400" dirty="0">
                <a:solidFill>
                  <a:srgbClr val="3C5790"/>
                </a:solidFill>
              </a:rPr>
              <a:t> test runner allows to run a test many times with different sets of parameters.</a:t>
            </a:r>
          </a:p>
          <a:p>
            <a:r>
              <a:rPr lang="en-US" sz="1400" dirty="0">
                <a:solidFill>
                  <a:srgbClr val="3C5790"/>
                </a:solidFill>
              </a:rPr>
              <a:t>The test class needs to be annotated with @</a:t>
            </a:r>
            <a:r>
              <a:rPr lang="en-US" sz="1400" b="1" dirty="0" err="1">
                <a:solidFill>
                  <a:srgbClr val="3C5790"/>
                </a:solidFill>
              </a:rPr>
              <a:t>RunWith</a:t>
            </a:r>
            <a:r>
              <a:rPr lang="en-US" sz="1400" dirty="0">
                <a:solidFill>
                  <a:srgbClr val="3C5790"/>
                </a:solidFill>
              </a:rPr>
              <a:t> annotation and Parameterized class argument.</a:t>
            </a:r>
          </a:p>
          <a:p>
            <a:r>
              <a:rPr lang="en-US" sz="1400" dirty="0">
                <a:solidFill>
                  <a:srgbClr val="3C5790"/>
                </a:solidFill>
              </a:rPr>
              <a:t>The test class needs to have a method static public method called </a:t>
            </a:r>
            <a:r>
              <a:rPr lang="en-US" sz="1400" b="1" dirty="0" err="1">
                <a:solidFill>
                  <a:srgbClr val="3C5790"/>
                </a:solidFill>
              </a:rPr>
              <a:t>getTestParamters</a:t>
            </a:r>
            <a:r>
              <a:rPr lang="en-US" sz="1400" dirty="0">
                <a:solidFill>
                  <a:srgbClr val="3C5790"/>
                </a:solidFill>
              </a:rPr>
              <a:t> that returns a </a:t>
            </a:r>
            <a:r>
              <a:rPr lang="en-US" sz="1400" b="1" dirty="0" err="1">
                <a:solidFill>
                  <a:srgbClr val="3C5790"/>
                </a:solidFill>
              </a:rPr>
              <a:t>java.util.Collection</a:t>
            </a:r>
            <a:r>
              <a:rPr lang="en-US" sz="1400" dirty="0">
                <a:solidFill>
                  <a:srgbClr val="3C5790"/>
                </a:solidFill>
              </a:rPr>
              <a:t>, without parameters and with </a:t>
            </a:r>
            <a:r>
              <a:rPr lang="en-US" sz="1400" b="1" dirty="0">
                <a:solidFill>
                  <a:srgbClr val="3C5790"/>
                </a:solidFill>
              </a:rPr>
              <a:t>@Parameters </a:t>
            </a:r>
            <a:r>
              <a:rPr lang="en-US" sz="1400" dirty="0">
                <a:solidFill>
                  <a:srgbClr val="3C5790"/>
                </a:solidFill>
              </a:rPr>
              <a:t>annotation.</a:t>
            </a:r>
          </a:p>
          <a:p>
            <a:r>
              <a:rPr lang="en-US" sz="1400" dirty="0">
                <a:solidFill>
                  <a:srgbClr val="3C5790"/>
                </a:solidFill>
              </a:rPr>
              <a:t>The Collection elements must contain an array of identical length elements, that must match the number of arguments of the test public constructor.</a:t>
            </a:r>
          </a:p>
        </p:txBody>
      </p:sp>
    </p:spTree>
    <p:extLst>
      <p:ext uri="{BB962C8B-B14F-4D97-AF65-F5344CB8AC3E}">
        <p14:creationId xmlns:p14="http://schemas.microsoft.com/office/powerpoint/2010/main" val="207847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pic>
        <p:nvPicPr>
          <p:cNvPr id="2" name="Picture 1">
            <a:extLst>
              <a:ext uri="{FF2B5EF4-FFF2-40B4-BE49-F238E27FC236}">
                <a16:creationId xmlns:a16="http://schemas.microsoft.com/office/drawing/2014/main" id="{B1D8A918-B311-4C85-AB71-6BF21AD14FFD}"/>
              </a:ext>
            </a:extLst>
          </p:cNvPr>
          <p:cNvPicPr>
            <a:picLocks noChangeAspect="1"/>
          </p:cNvPicPr>
          <p:nvPr/>
        </p:nvPicPr>
        <p:blipFill>
          <a:blip r:embed="rId3"/>
          <a:stretch>
            <a:fillRect/>
          </a:stretch>
        </p:blipFill>
        <p:spPr>
          <a:xfrm>
            <a:off x="990600" y="1905000"/>
            <a:ext cx="6400800" cy="4559671"/>
          </a:xfrm>
          <a:prstGeom prst="rect">
            <a:avLst/>
          </a:prstGeom>
        </p:spPr>
      </p:pic>
    </p:spTree>
    <p:extLst>
      <p:ext uri="{BB962C8B-B14F-4D97-AF65-F5344CB8AC3E}">
        <p14:creationId xmlns:p14="http://schemas.microsoft.com/office/powerpoint/2010/main" val="2423782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1752600"/>
          </a:xfrm>
        </p:spPr>
        <p:txBody>
          <a:bodyPr/>
          <a:lstStyle/>
          <a:p>
            <a:r>
              <a:rPr lang="en-US" sz="1400" dirty="0">
                <a:solidFill>
                  <a:srgbClr val="3C5790"/>
                </a:solidFill>
              </a:rPr>
              <a:t>Sometimes it happens that the code is not completely ready while running a test case.</a:t>
            </a:r>
          </a:p>
          <a:p>
            <a:r>
              <a:rPr lang="en-US" sz="1400" dirty="0">
                <a:solidFill>
                  <a:srgbClr val="3C5790"/>
                </a:solidFill>
              </a:rPr>
              <a:t>As a result, the test case fails or might fail. The </a:t>
            </a:r>
            <a:r>
              <a:rPr lang="en-US" sz="1400" b="1" dirty="0">
                <a:solidFill>
                  <a:srgbClr val="3C5790"/>
                </a:solidFill>
              </a:rPr>
              <a:t>@Ignore</a:t>
            </a:r>
            <a:r>
              <a:rPr lang="en-US" sz="1400" dirty="0">
                <a:solidFill>
                  <a:srgbClr val="3C5790"/>
                </a:solidFill>
              </a:rPr>
              <a:t> annotation helps in this scenario and instructs JUnit Core to skip the test.</a:t>
            </a:r>
          </a:p>
          <a:p>
            <a:r>
              <a:rPr lang="en-US" sz="1400" dirty="0">
                <a:solidFill>
                  <a:srgbClr val="3C5790"/>
                </a:solidFill>
              </a:rPr>
              <a:t>It’s a good practice to always specify a reason for skipping a test.</a:t>
            </a:r>
          </a:p>
        </p:txBody>
      </p:sp>
      <p:pic>
        <p:nvPicPr>
          <p:cNvPr id="3" name="Picture 2">
            <a:extLst>
              <a:ext uri="{FF2B5EF4-FFF2-40B4-BE49-F238E27FC236}">
                <a16:creationId xmlns:a16="http://schemas.microsoft.com/office/drawing/2014/main" id="{4F621DF2-A4DA-4646-B083-0626B6B3CE9F}"/>
              </a:ext>
            </a:extLst>
          </p:cNvPr>
          <p:cNvPicPr>
            <a:picLocks noChangeAspect="1"/>
          </p:cNvPicPr>
          <p:nvPr/>
        </p:nvPicPr>
        <p:blipFill>
          <a:blip r:embed="rId3"/>
          <a:stretch>
            <a:fillRect/>
          </a:stretch>
        </p:blipFill>
        <p:spPr>
          <a:xfrm>
            <a:off x="1676400" y="3810000"/>
            <a:ext cx="5105400" cy="1362075"/>
          </a:xfrm>
          <a:prstGeom prst="rect">
            <a:avLst/>
          </a:prstGeom>
        </p:spPr>
      </p:pic>
    </p:spTree>
    <p:extLst>
      <p:ext uri="{BB962C8B-B14F-4D97-AF65-F5344CB8AC3E}">
        <p14:creationId xmlns:p14="http://schemas.microsoft.com/office/powerpoint/2010/main" val="4187534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5261294" y="1905000"/>
            <a:ext cx="3577906" cy="3429000"/>
          </a:xfrm>
        </p:spPr>
        <p:txBody>
          <a:bodyPr/>
          <a:lstStyle/>
          <a:p>
            <a:r>
              <a:rPr lang="en-US" sz="1400" dirty="0">
                <a:solidFill>
                  <a:srgbClr val="3C5790"/>
                </a:solidFill>
              </a:rPr>
              <a:t>JUnit provides a handy option of Timeout.</a:t>
            </a:r>
          </a:p>
          <a:p>
            <a:r>
              <a:rPr lang="en-US" sz="1400" dirty="0">
                <a:solidFill>
                  <a:srgbClr val="3C5790"/>
                </a:solidFill>
              </a:rPr>
              <a:t>If a test case takes more time than specified number of milliseconds, then JUnit will automatically mark it as failed.</a:t>
            </a:r>
          </a:p>
          <a:p>
            <a:r>
              <a:rPr lang="en-US" sz="1400" dirty="0">
                <a:solidFill>
                  <a:srgbClr val="3C5790"/>
                </a:solidFill>
              </a:rPr>
              <a:t>The </a:t>
            </a:r>
            <a:r>
              <a:rPr lang="en-US" sz="1400" b="1" dirty="0">
                <a:solidFill>
                  <a:srgbClr val="3C5790"/>
                </a:solidFill>
              </a:rPr>
              <a:t>timeout</a:t>
            </a:r>
            <a:r>
              <a:rPr lang="en-US" sz="1400" dirty="0">
                <a:solidFill>
                  <a:srgbClr val="3C5790"/>
                </a:solidFill>
              </a:rPr>
              <a:t> parameter is used along with @Test annotation.</a:t>
            </a:r>
          </a:p>
        </p:txBody>
      </p:sp>
      <p:pic>
        <p:nvPicPr>
          <p:cNvPr id="2" name="Picture 1">
            <a:extLst>
              <a:ext uri="{FF2B5EF4-FFF2-40B4-BE49-F238E27FC236}">
                <a16:creationId xmlns:a16="http://schemas.microsoft.com/office/drawing/2014/main" id="{C926E517-2BB5-4CF9-B4F5-90074D25BED7}"/>
              </a:ext>
            </a:extLst>
          </p:cNvPr>
          <p:cNvPicPr>
            <a:picLocks noChangeAspect="1"/>
          </p:cNvPicPr>
          <p:nvPr/>
        </p:nvPicPr>
        <p:blipFill>
          <a:blip r:embed="rId3"/>
          <a:stretch>
            <a:fillRect/>
          </a:stretch>
        </p:blipFill>
        <p:spPr>
          <a:xfrm>
            <a:off x="381000" y="5257800"/>
            <a:ext cx="4800600" cy="1194296"/>
          </a:xfrm>
          <a:prstGeom prst="rect">
            <a:avLst/>
          </a:prstGeom>
        </p:spPr>
      </p:pic>
      <p:pic>
        <p:nvPicPr>
          <p:cNvPr id="3" name="Picture 2">
            <a:extLst>
              <a:ext uri="{FF2B5EF4-FFF2-40B4-BE49-F238E27FC236}">
                <a16:creationId xmlns:a16="http://schemas.microsoft.com/office/drawing/2014/main" id="{C1E323F4-88D4-4296-9025-BE130F73C807}"/>
              </a:ext>
            </a:extLst>
          </p:cNvPr>
          <p:cNvPicPr>
            <a:picLocks noChangeAspect="1"/>
          </p:cNvPicPr>
          <p:nvPr/>
        </p:nvPicPr>
        <p:blipFill>
          <a:blip r:embed="rId4"/>
          <a:stretch>
            <a:fillRect/>
          </a:stretch>
        </p:blipFill>
        <p:spPr>
          <a:xfrm>
            <a:off x="1219200" y="1826397"/>
            <a:ext cx="3577906" cy="3202803"/>
          </a:xfrm>
          <a:prstGeom prst="rect">
            <a:avLst/>
          </a:prstGeom>
        </p:spPr>
      </p:pic>
    </p:spTree>
    <p:extLst>
      <p:ext uri="{BB962C8B-B14F-4D97-AF65-F5344CB8AC3E}">
        <p14:creationId xmlns:p14="http://schemas.microsoft.com/office/powerpoint/2010/main" val="103139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Runners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JUnit4 is build with backward compatibility with version 3.8.x.</a:t>
            </a:r>
          </a:p>
          <a:p>
            <a:r>
              <a:rPr lang="en-US" sz="1400" dirty="0">
                <a:solidFill>
                  <a:srgbClr val="3C5790"/>
                </a:solidFill>
              </a:rPr>
              <a:t>JUnit will use a default test runner if none is provided based on the test class.</a:t>
            </a:r>
          </a:p>
          <a:p>
            <a:r>
              <a:rPr lang="en-US" sz="1400" dirty="0">
                <a:solidFill>
                  <a:srgbClr val="3C5790"/>
                </a:solidFill>
              </a:rPr>
              <a:t>If there is a need to run Junit tests with specific test runner then the </a:t>
            </a:r>
            <a:r>
              <a:rPr lang="en-US" sz="1400" b="1" dirty="0">
                <a:solidFill>
                  <a:srgbClr val="3C5790"/>
                </a:solidFill>
              </a:rPr>
              <a:t>@</a:t>
            </a:r>
            <a:r>
              <a:rPr lang="en-US" sz="1400" b="1" dirty="0" err="1">
                <a:solidFill>
                  <a:srgbClr val="3C5790"/>
                </a:solidFill>
              </a:rPr>
              <a:t>RunWith</a:t>
            </a:r>
            <a:r>
              <a:rPr lang="en-US" sz="1400" dirty="0">
                <a:solidFill>
                  <a:srgbClr val="3C5790"/>
                </a:solidFill>
              </a:rPr>
              <a:t> annotation is used.</a:t>
            </a:r>
          </a:p>
        </p:txBody>
      </p:sp>
    </p:spTree>
    <p:extLst>
      <p:ext uri="{BB962C8B-B14F-4D97-AF65-F5344CB8AC3E}">
        <p14:creationId xmlns:p14="http://schemas.microsoft.com/office/powerpoint/2010/main" val="267742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Runners</a:t>
            </a:r>
            <a:r>
              <a:rPr lang="fr-CA" dirty="0">
                <a:solidFill>
                  <a:schemeClr val="bg1"/>
                </a:solidFill>
              </a:rPr>
              <a:t> (</a:t>
            </a:r>
            <a:r>
              <a:rPr lang="fr-CA" dirty="0" err="1">
                <a:solidFill>
                  <a:schemeClr val="bg1"/>
                </a:solidFill>
              </a:rPr>
              <a:t>cont</a:t>
            </a:r>
            <a:r>
              <a:rPr lang="fr-CA" dirty="0">
                <a:solidFill>
                  <a:schemeClr val="bg1"/>
                </a:solidFill>
              </a:rPr>
              <a:t>.)</a:t>
            </a:r>
          </a:p>
        </p:txBody>
      </p:sp>
      <p:graphicFrame>
        <p:nvGraphicFramePr>
          <p:cNvPr id="4" name="Table 4">
            <a:extLst>
              <a:ext uri="{FF2B5EF4-FFF2-40B4-BE49-F238E27FC236}">
                <a16:creationId xmlns:a16="http://schemas.microsoft.com/office/drawing/2014/main" id="{660A3747-CAE7-4415-B253-1CB07D2CF980}"/>
              </a:ext>
            </a:extLst>
          </p:cNvPr>
          <p:cNvGraphicFramePr>
            <a:graphicFrameLocks noGrp="1"/>
          </p:cNvGraphicFramePr>
          <p:nvPr>
            <p:extLst>
              <p:ext uri="{D42A27DB-BD31-4B8C-83A1-F6EECF244321}">
                <p14:modId xmlns:p14="http://schemas.microsoft.com/office/powerpoint/2010/main" val="3262398388"/>
              </p:ext>
            </p:extLst>
          </p:nvPr>
        </p:nvGraphicFramePr>
        <p:xfrm>
          <a:off x="304800" y="2560983"/>
          <a:ext cx="8610600" cy="2696817"/>
        </p:xfrm>
        <a:graphic>
          <a:graphicData uri="http://schemas.openxmlformats.org/drawingml/2006/table">
            <a:tbl>
              <a:tblPr firstRow="1" bandRow="1">
                <a:tableStyleId>{5C22544A-7EE6-4342-B048-85BDC9FD1C3A}</a:tableStyleId>
              </a:tblPr>
              <a:tblGrid>
                <a:gridCol w="4648200">
                  <a:extLst>
                    <a:ext uri="{9D8B030D-6E8A-4147-A177-3AD203B41FA5}">
                      <a16:colId xmlns:a16="http://schemas.microsoft.com/office/drawing/2014/main" val="1097971481"/>
                    </a:ext>
                  </a:extLst>
                </a:gridCol>
                <a:gridCol w="3962400">
                  <a:extLst>
                    <a:ext uri="{9D8B030D-6E8A-4147-A177-3AD203B41FA5}">
                      <a16:colId xmlns:a16="http://schemas.microsoft.com/office/drawing/2014/main" val="3243436900"/>
                    </a:ext>
                  </a:extLst>
                </a:gridCol>
              </a:tblGrid>
              <a:tr h="762000">
                <a:tc>
                  <a:txBody>
                    <a:bodyPr/>
                    <a:lstStyle/>
                    <a:p>
                      <a:r>
                        <a:rPr lang="en-US" sz="1800" b="0" i="0" u="none" strike="noStrike" kern="1200" baseline="0" dirty="0">
                          <a:solidFill>
                            <a:schemeClr val="lt1"/>
                          </a:solidFill>
                          <a:latin typeface="+mn-lt"/>
                          <a:ea typeface="+mn-ea"/>
                          <a:cs typeface="+mn-cs"/>
                        </a:rPr>
                        <a:t>org.junit.internal.runners.JUnit38ClassRunner</a:t>
                      </a:r>
                      <a:endParaRPr lang="en-US" dirty="0"/>
                    </a:p>
                  </a:txBody>
                  <a:tcPr/>
                </a:tc>
                <a:tc>
                  <a:txBody>
                    <a:bodyPr/>
                    <a:lstStyle/>
                    <a:p>
                      <a:r>
                        <a:rPr lang="en-US" b="0" dirty="0"/>
                        <a:t>It’s used for backward compatibility with test cases written with Junit 3.8</a:t>
                      </a:r>
                    </a:p>
                  </a:txBody>
                  <a:tcPr/>
                </a:tc>
                <a:extLst>
                  <a:ext uri="{0D108BD9-81ED-4DB2-BD59-A6C34878D82A}">
                    <a16:rowId xmlns:a16="http://schemas.microsoft.com/office/drawing/2014/main" val="3012567910"/>
                  </a:ext>
                </a:extLst>
              </a:tr>
              <a:tr h="644939">
                <a:tc>
                  <a:txBody>
                    <a:bodyPr/>
                    <a:lstStyle/>
                    <a:p>
                      <a:r>
                        <a:rPr lang="en-US" sz="1800" b="0" i="0" u="none" strike="noStrike" kern="1200" baseline="0" dirty="0">
                          <a:solidFill>
                            <a:schemeClr val="dk1"/>
                          </a:solidFill>
                          <a:latin typeface="+mn-lt"/>
                          <a:ea typeface="+mn-ea"/>
                          <a:cs typeface="+mn-cs"/>
                        </a:rPr>
                        <a:t>org.junit.runners.JUnit4</a:t>
                      </a:r>
                      <a:endParaRPr lang="en-US" dirty="0"/>
                    </a:p>
                  </a:txBody>
                  <a:tcPr/>
                </a:tc>
                <a:tc>
                  <a:txBody>
                    <a:bodyPr/>
                    <a:lstStyle/>
                    <a:p>
                      <a:r>
                        <a:rPr lang="en-US" dirty="0"/>
                        <a:t>This runner will start the test cases as a Junit 4 test case</a:t>
                      </a:r>
                    </a:p>
                  </a:txBody>
                  <a:tcPr/>
                </a:tc>
                <a:extLst>
                  <a:ext uri="{0D108BD9-81ED-4DB2-BD59-A6C34878D82A}">
                    <a16:rowId xmlns:a16="http://schemas.microsoft.com/office/drawing/2014/main" val="2090027579"/>
                  </a:ext>
                </a:extLst>
              </a:tr>
              <a:tr h="644939">
                <a:tc>
                  <a:txBody>
                    <a:bodyPr/>
                    <a:lstStyle/>
                    <a:p>
                      <a:r>
                        <a:rPr lang="en-US" sz="1800" b="0" i="0" u="none" strike="noStrike" kern="1200" baseline="0" dirty="0" err="1">
                          <a:solidFill>
                            <a:schemeClr val="dk1"/>
                          </a:solidFill>
                          <a:latin typeface="+mn-lt"/>
                          <a:ea typeface="+mn-ea"/>
                          <a:cs typeface="+mn-cs"/>
                        </a:rPr>
                        <a:t>org.junit.runners.Parameterized</a:t>
                      </a:r>
                      <a:endParaRPr lang="en-US" dirty="0"/>
                    </a:p>
                  </a:txBody>
                  <a:tcPr/>
                </a:tc>
                <a:tc>
                  <a:txBody>
                    <a:bodyPr/>
                    <a:lstStyle/>
                    <a:p>
                      <a:r>
                        <a:rPr lang="en-US" dirty="0"/>
                        <a:t>A Parameterized test runner runs same sets of tests with different parameters</a:t>
                      </a:r>
                    </a:p>
                  </a:txBody>
                  <a:tcPr/>
                </a:tc>
                <a:extLst>
                  <a:ext uri="{0D108BD9-81ED-4DB2-BD59-A6C34878D82A}">
                    <a16:rowId xmlns:a16="http://schemas.microsoft.com/office/drawing/2014/main" val="942170373"/>
                  </a:ext>
                </a:extLst>
              </a:tr>
              <a:tr h="644939">
                <a:tc>
                  <a:txBody>
                    <a:bodyPr/>
                    <a:lstStyle/>
                    <a:p>
                      <a:r>
                        <a:rPr lang="en-US" sz="1800" b="0" i="0" u="none" strike="noStrike" kern="1200" baseline="0" dirty="0" err="1">
                          <a:solidFill>
                            <a:schemeClr val="dk1"/>
                          </a:solidFill>
                          <a:latin typeface="+mn-lt"/>
                          <a:ea typeface="+mn-ea"/>
                          <a:cs typeface="+mn-cs"/>
                        </a:rPr>
                        <a:t>org.junit.runners.Suite</a:t>
                      </a:r>
                      <a:endParaRPr lang="en-US" dirty="0"/>
                    </a:p>
                  </a:txBody>
                  <a:tcPr/>
                </a:tc>
                <a:tc>
                  <a:txBody>
                    <a:bodyPr/>
                    <a:lstStyle/>
                    <a:p>
                      <a:r>
                        <a:rPr lang="en-US" dirty="0"/>
                        <a:t>It contains different tests. </a:t>
                      </a:r>
                    </a:p>
                  </a:txBody>
                  <a:tcPr/>
                </a:tc>
                <a:extLst>
                  <a:ext uri="{0D108BD9-81ED-4DB2-BD59-A6C34878D82A}">
                    <a16:rowId xmlns:a16="http://schemas.microsoft.com/office/drawing/2014/main" val="1434137271"/>
                  </a:ext>
                </a:extLst>
              </a:tr>
            </a:tbl>
          </a:graphicData>
        </a:graphic>
      </p:graphicFrame>
    </p:spTree>
    <p:extLst>
      <p:ext uri="{BB962C8B-B14F-4D97-AF65-F5344CB8AC3E}">
        <p14:creationId xmlns:p14="http://schemas.microsoft.com/office/powerpoint/2010/main" val="373859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Test </a:t>
            </a:r>
            <a:r>
              <a:rPr lang="fr-CA" dirty="0" err="1">
                <a:solidFill>
                  <a:schemeClr val="bg1"/>
                </a:solidFill>
              </a:rPr>
              <a:t>Runners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7620000" cy="533400"/>
          </a:xfrm>
        </p:spPr>
        <p:txBody>
          <a:bodyPr/>
          <a:lstStyle/>
          <a:p>
            <a:r>
              <a:rPr lang="en-US" sz="1400" dirty="0">
                <a:solidFill>
                  <a:srgbClr val="3C5790"/>
                </a:solidFill>
              </a:rPr>
              <a:t>The </a:t>
            </a:r>
            <a:r>
              <a:rPr lang="en-US" sz="1400" b="1" dirty="0">
                <a:solidFill>
                  <a:srgbClr val="3C5790"/>
                </a:solidFill>
              </a:rPr>
              <a:t>@</a:t>
            </a:r>
            <a:r>
              <a:rPr lang="en-US" sz="1400" b="1" dirty="0" err="1">
                <a:solidFill>
                  <a:srgbClr val="3C5790"/>
                </a:solidFill>
              </a:rPr>
              <a:t>SuiteClasses</a:t>
            </a:r>
            <a:r>
              <a:rPr lang="en-US" sz="1400" dirty="0">
                <a:solidFill>
                  <a:srgbClr val="3C5790"/>
                </a:solidFill>
              </a:rPr>
              <a:t> annotation is used to specify what test classes to be used for the suite.</a:t>
            </a:r>
          </a:p>
        </p:txBody>
      </p:sp>
      <p:pic>
        <p:nvPicPr>
          <p:cNvPr id="2" name="Picture 1">
            <a:extLst>
              <a:ext uri="{FF2B5EF4-FFF2-40B4-BE49-F238E27FC236}">
                <a16:creationId xmlns:a16="http://schemas.microsoft.com/office/drawing/2014/main" id="{CAAECE3D-285B-41DE-9A96-55AD13ED7804}"/>
              </a:ext>
            </a:extLst>
          </p:cNvPr>
          <p:cNvPicPr>
            <a:picLocks noChangeAspect="1"/>
          </p:cNvPicPr>
          <p:nvPr/>
        </p:nvPicPr>
        <p:blipFill>
          <a:blip r:embed="rId3"/>
          <a:stretch>
            <a:fillRect/>
          </a:stretch>
        </p:blipFill>
        <p:spPr>
          <a:xfrm>
            <a:off x="381000" y="2676144"/>
            <a:ext cx="8229600" cy="1133856"/>
          </a:xfrm>
          <a:prstGeom prst="rect">
            <a:avLst/>
          </a:prstGeom>
        </p:spPr>
      </p:pic>
      <p:pic>
        <p:nvPicPr>
          <p:cNvPr id="4" name="Picture 3">
            <a:extLst>
              <a:ext uri="{FF2B5EF4-FFF2-40B4-BE49-F238E27FC236}">
                <a16:creationId xmlns:a16="http://schemas.microsoft.com/office/drawing/2014/main" id="{0D00F2B6-F68D-4C56-A806-B476C91DF70D}"/>
              </a:ext>
            </a:extLst>
          </p:cNvPr>
          <p:cNvPicPr>
            <a:picLocks noChangeAspect="1"/>
          </p:cNvPicPr>
          <p:nvPr/>
        </p:nvPicPr>
        <p:blipFill>
          <a:blip r:embed="rId4"/>
          <a:stretch>
            <a:fillRect/>
          </a:stretch>
        </p:blipFill>
        <p:spPr>
          <a:xfrm>
            <a:off x="2667000" y="3886200"/>
            <a:ext cx="4038600" cy="2559442"/>
          </a:xfrm>
          <a:prstGeom prst="rect">
            <a:avLst/>
          </a:prstGeom>
        </p:spPr>
      </p:pic>
    </p:spTree>
    <p:extLst>
      <p:ext uri="{BB962C8B-B14F-4D97-AF65-F5344CB8AC3E}">
        <p14:creationId xmlns:p14="http://schemas.microsoft.com/office/powerpoint/2010/main" val="43758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a:solidFill>
                  <a:schemeClr val="bg1"/>
                </a:solidFill>
              </a:rPr>
              <a:t>Hamcrest Matchers</a:t>
            </a:r>
            <a:endParaRPr lang="fr-CA" sz="3000" dirty="0">
              <a:solidFill>
                <a:schemeClr val="bg1"/>
              </a:solidFill>
            </a:endParaRPr>
          </a:p>
        </p:txBody>
      </p:sp>
      <p:sp>
        <p:nvSpPr>
          <p:cNvPr id="4099" name="Espace réservé du contenu 4"/>
          <p:cNvSpPr>
            <a:spLocks noGrp="1"/>
          </p:cNvSpPr>
          <p:nvPr>
            <p:ph idx="1"/>
          </p:nvPr>
        </p:nvSpPr>
        <p:spPr>
          <a:xfrm>
            <a:off x="76200" y="1981200"/>
            <a:ext cx="8001000" cy="838200"/>
          </a:xfrm>
        </p:spPr>
        <p:txBody>
          <a:bodyPr/>
          <a:lstStyle/>
          <a:p>
            <a:r>
              <a:rPr lang="en-US" sz="1400">
                <a:solidFill>
                  <a:srgbClr val="3C5790"/>
                </a:solidFill>
              </a:rPr>
              <a:t>Hamcrest is a library that contains a lot of useful matchers objects: constraints, predicates.</a:t>
            </a:r>
          </a:p>
          <a:p>
            <a:r>
              <a:rPr lang="en-US" sz="1400">
                <a:solidFill>
                  <a:srgbClr val="3C5790"/>
                </a:solidFill>
              </a:rPr>
              <a:t>Hamcrest isn't a testing framework, it helps specifying simple matching rules.</a:t>
            </a:r>
            <a:endParaRPr lang="en-US" sz="1400" dirty="0">
              <a:solidFill>
                <a:srgbClr val="3C5790"/>
              </a:solidFill>
            </a:endParaRPr>
          </a:p>
        </p:txBody>
      </p:sp>
      <p:pic>
        <p:nvPicPr>
          <p:cNvPr id="2" name="Picture 1">
            <a:extLst>
              <a:ext uri="{FF2B5EF4-FFF2-40B4-BE49-F238E27FC236}">
                <a16:creationId xmlns:a16="http://schemas.microsoft.com/office/drawing/2014/main" id="{F479C3A1-2CE3-4F74-BC27-1D8D756CF21C}"/>
              </a:ext>
            </a:extLst>
          </p:cNvPr>
          <p:cNvPicPr>
            <a:picLocks noChangeAspect="1"/>
          </p:cNvPicPr>
          <p:nvPr/>
        </p:nvPicPr>
        <p:blipFill>
          <a:blip r:embed="rId3"/>
          <a:stretch>
            <a:fillRect/>
          </a:stretch>
        </p:blipFill>
        <p:spPr>
          <a:xfrm>
            <a:off x="990600" y="3505200"/>
            <a:ext cx="7396162" cy="239942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JUnit?</a:t>
            </a:r>
          </a:p>
          <a:p>
            <a:r>
              <a:rPr lang="fr-CA" sz="1600" dirty="0" err="1">
                <a:solidFill>
                  <a:srgbClr val="3C5790"/>
                </a:solidFill>
              </a:rPr>
              <a:t>Features</a:t>
            </a:r>
            <a:endParaRPr lang="fr-CA" sz="1600" dirty="0">
              <a:solidFill>
                <a:srgbClr val="3C5790"/>
              </a:solidFill>
            </a:endParaRPr>
          </a:p>
          <a:p>
            <a:r>
              <a:rPr lang="fr-CA" sz="1600" dirty="0">
                <a:solidFill>
                  <a:srgbClr val="3C5790"/>
                </a:solidFill>
              </a:rPr>
              <a:t>Concepts</a:t>
            </a:r>
          </a:p>
          <a:p>
            <a:r>
              <a:rPr lang="fr-CA" sz="1600" dirty="0" err="1">
                <a:solidFill>
                  <a:srgbClr val="3C5790"/>
                </a:solidFill>
              </a:rPr>
              <a:t>Arhitecture</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fr-CA" sz="1600" dirty="0">
                <a:solidFill>
                  <a:srgbClr val="3C5790"/>
                </a:solidFill>
              </a:rPr>
              <a:t>Test </a:t>
            </a:r>
            <a:r>
              <a:rPr lang="fr-CA" sz="1600" dirty="0" err="1">
                <a:solidFill>
                  <a:srgbClr val="3C5790"/>
                </a:solidFill>
              </a:rPr>
              <a:t>Runners</a:t>
            </a:r>
            <a:endParaRPr lang="fr-CA" sz="1600" dirty="0">
              <a:solidFill>
                <a:srgbClr val="3C5790"/>
              </a:solidFill>
            </a:endParaRPr>
          </a:p>
          <a:p>
            <a:r>
              <a:rPr lang="fr-CA" sz="1600" dirty="0" err="1">
                <a:solidFill>
                  <a:srgbClr val="3C5790"/>
                </a:solidFill>
              </a:rPr>
              <a:t>Hamcrest</a:t>
            </a:r>
            <a:r>
              <a:rPr lang="fr-CA" sz="1600" dirty="0">
                <a:solidFill>
                  <a:srgbClr val="3C5790"/>
                </a:solidFill>
              </a:rPr>
              <a:t> </a:t>
            </a:r>
            <a:r>
              <a:rPr lang="fr-CA" sz="1600" dirty="0" err="1">
                <a:solidFill>
                  <a:srgbClr val="3C5790"/>
                </a:solidFill>
              </a:rPr>
              <a:t>Matchers</a:t>
            </a:r>
            <a:endParaRPr lang="fr-CA" sz="1600" dirty="0">
              <a:solidFill>
                <a:srgbClr val="3C5790"/>
              </a:solidFill>
            </a:endParaRPr>
          </a:p>
          <a:p>
            <a:r>
              <a:rPr lang="fr-CA" sz="1600" dirty="0">
                <a:solidFill>
                  <a:srgbClr val="3C5790"/>
                </a:solidFill>
              </a:rPr>
              <a:t>Software </a:t>
            </a:r>
            <a:r>
              <a:rPr lang="fr-CA" sz="1600" dirty="0" err="1">
                <a:solidFill>
                  <a:srgbClr val="3C5790"/>
                </a:solidFill>
              </a:rPr>
              <a:t>Testing</a:t>
            </a:r>
            <a:r>
              <a:rPr lang="fr-CA" sz="1600" dirty="0">
                <a:solidFill>
                  <a:srgbClr val="3C5790"/>
                </a:solidFill>
              </a:rPr>
              <a:t> Principles</a:t>
            </a:r>
          </a:p>
          <a:p>
            <a:r>
              <a:rPr lang="fr-CA" sz="1600" dirty="0">
                <a:solidFill>
                  <a:srgbClr val="3C5790"/>
                </a:solidFill>
              </a:rPr>
              <a:t>Test </a:t>
            </a:r>
            <a:r>
              <a:rPr lang="fr-CA" sz="1600" dirty="0" err="1">
                <a:solidFill>
                  <a:srgbClr val="3C5790"/>
                </a:solidFill>
              </a:rPr>
              <a:t>Coverage</a:t>
            </a:r>
            <a:endParaRPr lang="fr-CA" sz="1600" dirty="0">
              <a:solidFill>
                <a:srgbClr val="3C5790"/>
              </a:solidFill>
            </a:endParaRPr>
          </a:p>
          <a:p>
            <a:r>
              <a:rPr lang="fr-CA" sz="1600" dirty="0" err="1">
                <a:solidFill>
                  <a:srgbClr val="3C5790"/>
                </a:solidFill>
              </a:rPr>
              <a:t>Mocks</a:t>
            </a:r>
            <a:endParaRPr lang="fr-CA" sz="1600" dirty="0">
              <a:solidFill>
                <a:srgbClr val="3C5790"/>
              </a:solidFill>
            </a:endParaRPr>
          </a:p>
          <a:p>
            <a:r>
              <a:rPr lang="fr-CA" sz="1600" dirty="0">
                <a:solidFill>
                  <a:srgbClr val="3C5790"/>
                </a:solidFill>
              </a:rPr>
              <a:t>Conclusions</a:t>
            </a:r>
          </a:p>
          <a:p>
            <a:r>
              <a:rPr lang="fr-CA" sz="1600" dirty="0" err="1">
                <a:solidFill>
                  <a:srgbClr val="3C5790"/>
                </a:solidFill>
              </a:rPr>
              <a:t>Bibliography</a:t>
            </a: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Hamcrest</a:t>
            </a:r>
            <a:r>
              <a:rPr lang="en-US" sz="3200" dirty="0">
                <a:solidFill>
                  <a:schemeClr val="bg1"/>
                </a:solidFill>
              </a:rPr>
              <a:t> Matchers (cont.)</a:t>
            </a:r>
            <a:endParaRPr lang="fr-CA" sz="3000" dirty="0">
              <a:solidFill>
                <a:schemeClr val="bg1"/>
              </a:solidFill>
            </a:endParaRPr>
          </a:p>
        </p:txBody>
      </p:sp>
      <p:pic>
        <p:nvPicPr>
          <p:cNvPr id="4" name="Picture 3">
            <a:extLst>
              <a:ext uri="{FF2B5EF4-FFF2-40B4-BE49-F238E27FC236}">
                <a16:creationId xmlns:a16="http://schemas.microsoft.com/office/drawing/2014/main" id="{842FCBC8-64B7-4640-8BE8-900130A11CE4}"/>
              </a:ext>
            </a:extLst>
          </p:cNvPr>
          <p:cNvPicPr>
            <a:picLocks noChangeAspect="1"/>
          </p:cNvPicPr>
          <p:nvPr/>
        </p:nvPicPr>
        <p:blipFill>
          <a:blip r:embed="rId3"/>
          <a:stretch>
            <a:fillRect/>
          </a:stretch>
        </p:blipFill>
        <p:spPr>
          <a:xfrm>
            <a:off x="335383" y="3200400"/>
            <a:ext cx="3960813" cy="3048000"/>
          </a:xfrm>
          <a:prstGeom prst="rect">
            <a:avLst/>
          </a:prstGeom>
        </p:spPr>
      </p:pic>
      <p:pic>
        <p:nvPicPr>
          <p:cNvPr id="5" name="Picture 4">
            <a:extLst>
              <a:ext uri="{FF2B5EF4-FFF2-40B4-BE49-F238E27FC236}">
                <a16:creationId xmlns:a16="http://schemas.microsoft.com/office/drawing/2014/main" id="{DBE32B24-173E-465F-964C-8BD3AE59DE3B}"/>
              </a:ext>
            </a:extLst>
          </p:cNvPr>
          <p:cNvPicPr>
            <a:picLocks noChangeAspect="1"/>
          </p:cNvPicPr>
          <p:nvPr/>
        </p:nvPicPr>
        <p:blipFill>
          <a:blip r:embed="rId4"/>
          <a:stretch>
            <a:fillRect/>
          </a:stretch>
        </p:blipFill>
        <p:spPr>
          <a:xfrm>
            <a:off x="4839337" y="3543300"/>
            <a:ext cx="3847463" cy="2362200"/>
          </a:xfrm>
          <a:prstGeom prst="rect">
            <a:avLst/>
          </a:prstGeom>
        </p:spPr>
      </p:pic>
      <p:sp>
        <p:nvSpPr>
          <p:cNvPr id="8" name="Espace réservé du contenu 4">
            <a:extLst>
              <a:ext uri="{FF2B5EF4-FFF2-40B4-BE49-F238E27FC236}">
                <a16:creationId xmlns:a16="http://schemas.microsoft.com/office/drawing/2014/main" id="{23D7D387-EF65-4ABE-8068-5D02305E0CC8}"/>
              </a:ext>
            </a:extLst>
          </p:cNvPr>
          <p:cNvSpPr>
            <a:spLocks noGrp="1"/>
          </p:cNvSpPr>
          <p:nvPr>
            <p:ph idx="1"/>
          </p:nvPr>
        </p:nvSpPr>
        <p:spPr>
          <a:xfrm>
            <a:off x="76200" y="1981200"/>
            <a:ext cx="8610600" cy="762000"/>
          </a:xfrm>
        </p:spPr>
        <p:txBody>
          <a:bodyPr/>
          <a:lstStyle/>
          <a:p>
            <a:r>
              <a:rPr lang="en-US" sz="1400" dirty="0" err="1">
                <a:solidFill>
                  <a:srgbClr val="3C5790"/>
                </a:solidFill>
              </a:rPr>
              <a:t>Hamcrest</a:t>
            </a:r>
            <a:r>
              <a:rPr lang="en-US" sz="1400" dirty="0">
                <a:solidFill>
                  <a:srgbClr val="3C5790"/>
                </a:solidFill>
              </a:rPr>
              <a:t> offers more feedback when JUnit tests are failing.</a:t>
            </a:r>
          </a:p>
          <a:p>
            <a:endParaRPr lang="en-US" sz="1400" dirty="0">
              <a:solidFill>
                <a:srgbClr val="3C5790"/>
              </a:solidFill>
            </a:endParaRPr>
          </a:p>
        </p:txBody>
      </p:sp>
    </p:spTree>
    <p:extLst>
      <p:ext uri="{BB962C8B-B14F-4D97-AF65-F5344CB8AC3E}">
        <p14:creationId xmlns:p14="http://schemas.microsoft.com/office/powerpoint/2010/main" val="2161565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Hamcrest</a:t>
            </a:r>
            <a:r>
              <a:rPr lang="en-US" sz="3200" dirty="0">
                <a:solidFill>
                  <a:schemeClr val="bg1"/>
                </a:solidFill>
              </a:rPr>
              <a:t> Matchers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685800"/>
          </a:xfrm>
        </p:spPr>
        <p:txBody>
          <a:bodyPr/>
          <a:lstStyle/>
          <a:p>
            <a:r>
              <a:rPr lang="en-US" sz="1400" dirty="0">
                <a:solidFill>
                  <a:srgbClr val="3C5790"/>
                </a:solidFill>
              </a:rPr>
              <a:t>Commonly used </a:t>
            </a:r>
            <a:r>
              <a:rPr lang="en-US" sz="1400" dirty="0" err="1">
                <a:solidFill>
                  <a:srgbClr val="3C5790"/>
                </a:solidFill>
              </a:rPr>
              <a:t>Hamcrest</a:t>
            </a:r>
            <a:r>
              <a:rPr lang="en-US" sz="1400" dirty="0">
                <a:solidFill>
                  <a:srgbClr val="3C5790"/>
                </a:solidFill>
              </a:rPr>
              <a:t> matchers</a:t>
            </a:r>
          </a:p>
        </p:txBody>
      </p:sp>
      <p:graphicFrame>
        <p:nvGraphicFramePr>
          <p:cNvPr id="2" name="Table 2">
            <a:extLst>
              <a:ext uri="{FF2B5EF4-FFF2-40B4-BE49-F238E27FC236}">
                <a16:creationId xmlns:a16="http://schemas.microsoft.com/office/drawing/2014/main" id="{3A60949F-C98F-4B69-87BE-4404F0B36475}"/>
              </a:ext>
            </a:extLst>
          </p:cNvPr>
          <p:cNvGraphicFramePr>
            <a:graphicFrameLocks noGrp="1"/>
          </p:cNvGraphicFramePr>
          <p:nvPr>
            <p:extLst>
              <p:ext uri="{D42A27DB-BD31-4B8C-83A1-F6EECF244321}">
                <p14:modId xmlns:p14="http://schemas.microsoft.com/office/powerpoint/2010/main" val="2948108704"/>
              </p:ext>
            </p:extLst>
          </p:nvPr>
        </p:nvGraphicFramePr>
        <p:xfrm>
          <a:off x="528587" y="2514600"/>
          <a:ext cx="8229600" cy="389509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557765688"/>
                    </a:ext>
                  </a:extLst>
                </a:gridCol>
                <a:gridCol w="5181600">
                  <a:extLst>
                    <a:ext uri="{9D8B030D-6E8A-4147-A177-3AD203B41FA5}">
                      <a16:colId xmlns:a16="http://schemas.microsoft.com/office/drawing/2014/main" val="1602486519"/>
                    </a:ext>
                  </a:extLst>
                </a:gridCol>
              </a:tblGrid>
              <a:tr h="394970">
                <a:tc>
                  <a:txBody>
                    <a:bodyPr/>
                    <a:lstStyle/>
                    <a:p>
                      <a:pPr algn="ctr"/>
                      <a:r>
                        <a:rPr lang="en-US" dirty="0"/>
                        <a:t>Core</a:t>
                      </a:r>
                    </a:p>
                  </a:txBody>
                  <a:tcPr/>
                </a:tc>
                <a:tc>
                  <a:txBody>
                    <a:bodyPr/>
                    <a:lstStyle/>
                    <a:p>
                      <a:pPr algn="ctr"/>
                      <a:r>
                        <a:rPr lang="en-US" dirty="0"/>
                        <a:t>Logical</a:t>
                      </a:r>
                    </a:p>
                  </a:txBody>
                  <a:tcPr/>
                </a:tc>
                <a:extLst>
                  <a:ext uri="{0D108BD9-81ED-4DB2-BD59-A6C34878D82A}">
                    <a16:rowId xmlns:a16="http://schemas.microsoft.com/office/drawing/2014/main" val="727072687"/>
                  </a:ext>
                </a:extLst>
              </a:tr>
              <a:tr h="394970">
                <a:tc>
                  <a:txBody>
                    <a:bodyPr/>
                    <a:lstStyle/>
                    <a:p>
                      <a:r>
                        <a:rPr lang="en-US" sz="1800" b="0" i="0" u="none" strike="noStrike" kern="1200" baseline="0" dirty="0">
                          <a:solidFill>
                            <a:schemeClr val="dk1"/>
                          </a:solidFill>
                          <a:latin typeface="+mn-lt"/>
                          <a:ea typeface="+mn-ea"/>
                          <a:cs typeface="+mn-cs"/>
                        </a:rPr>
                        <a:t>anything</a:t>
                      </a:r>
                      <a:endParaRPr lang="en-US" dirty="0"/>
                    </a:p>
                  </a:txBody>
                  <a:tcPr/>
                </a:tc>
                <a:tc>
                  <a:txBody>
                    <a:bodyPr/>
                    <a:lstStyle/>
                    <a:p>
                      <a:r>
                        <a:rPr lang="en-US" sz="1800" b="0" i="0" u="none" strike="noStrike" kern="1200" baseline="0" dirty="0">
                          <a:solidFill>
                            <a:schemeClr val="dk1"/>
                          </a:solidFill>
                          <a:latin typeface="+mn-lt"/>
                          <a:ea typeface="+mn-ea"/>
                          <a:cs typeface="+mn-cs"/>
                        </a:rPr>
                        <a:t>matches absolutely anything.</a:t>
                      </a:r>
                      <a:endParaRPr lang="en-US" dirty="0"/>
                    </a:p>
                  </a:txBody>
                  <a:tcPr/>
                </a:tc>
                <a:extLst>
                  <a:ext uri="{0D108BD9-81ED-4DB2-BD59-A6C34878D82A}">
                    <a16:rowId xmlns:a16="http://schemas.microsoft.com/office/drawing/2014/main" val="3504360705"/>
                  </a:ext>
                </a:extLst>
              </a:tr>
              <a:tr h="394970">
                <a:tc>
                  <a:txBody>
                    <a:bodyPr/>
                    <a:lstStyle/>
                    <a:p>
                      <a:r>
                        <a:rPr lang="en-US" sz="1800" b="0" i="0" u="none" strike="noStrike" kern="1200" baseline="0" dirty="0">
                          <a:solidFill>
                            <a:schemeClr val="dk1"/>
                          </a:solidFill>
                          <a:latin typeface="+mn-lt"/>
                          <a:ea typeface="+mn-ea"/>
                          <a:cs typeface="+mn-cs"/>
                        </a:rPr>
                        <a:t>is</a:t>
                      </a:r>
                      <a:endParaRPr lang="en-US" dirty="0"/>
                    </a:p>
                  </a:txBody>
                  <a:tcPr/>
                </a:tc>
                <a:tc>
                  <a:txBody>
                    <a:bodyPr/>
                    <a:lstStyle/>
                    <a:p>
                      <a:r>
                        <a:rPr lang="en-US" sz="1800" b="0" i="0" u="none" strike="noStrike" kern="1200" baseline="0" dirty="0">
                          <a:solidFill>
                            <a:schemeClr val="dk1"/>
                          </a:solidFill>
                          <a:latin typeface="+mn-lt"/>
                          <a:ea typeface="+mn-ea"/>
                          <a:cs typeface="+mn-cs"/>
                        </a:rPr>
                        <a:t>used only to improve the readability of your</a:t>
                      </a:r>
                    </a:p>
                    <a:p>
                      <a:r>
                        <a:rPr lang="en-US" sz="1800" b="0" i="0" u="none" strike="noStrike" kern="1200" baseline="0" dirty="0">
                          <a:solidFill>
                            <a:schemeClr val="dk1"/>
                          </a:solidFill>
                          <a:latin typeface="+mn-lt"/>
                          <a:ea typeface="+mn-ea"/>
                          <a:cs typeface="+mn-cs"/>
                        </a:rPr>
                        <a:t>statements.</a:t>
                      </a:r>
                      <a:endParaRPr lang="en-US" dirty="0"/>
                    </a:p>
                  </a:txBody>
                  <a:tcPr/>
                </a:tc>
                <a:extLst>
                  <a:ext uri="{0D108BD9-81ED-4DB2-BD59-A6C34878D82A}">
                    <a16:rowId xmlns:a16="http://schemas.microsoft.com/office/drawing/2014/main" val="4283652908"/>
                  </a:ext>
                </a:extLst>
              </a:tr>
              <a:tr h="394970">
                <a:tc>
                  <a:txBody>
                    <a:bodyPr/>
                    <a:lstStyle/>
                    <a:p>
                      <a:r>
                        <a:rPr lang="en-US" sz="1800" b="0" i="0" u="none" strike="noStrike" kern="1200" baseline="0" dirty="0" err="1">
                          <a:solidFill>
                            <a:schemeClr val="dk1"/>
                          </a:solidFill>
                          <a:latin typeface="+mn-lt"/>
                          <a:ea typeface="+mn-ea"/>
                          <a:cs typeface="+mn-cs"/>
                        </a:rPr>
                        <a:t>allOf</a:t>
                      </a:r>
                      <a:endParaRPr lang="en-US" dirty="0"/>
                    </a:p>
                  </a:txBody>
                  <a:tcPr/>
                </a:tc>
                <a:tc>
                  <a:txBody>
                    <a:bodyPr/>
                    <a:lstStyle/>
                    <a:p>
                      <a:r>
                        <a:rPr lang="en-US" sz="1800" b="0" i="0" u="none" strike="noStrike" kern="1200" baseline="0" dirty="0">
                          <a:solidFill>
                            <a:schemeClr val="dk1"/>
                          </a:solidFill>
                          <a:latin typeface="+mn-lt"/>
                          <a:ea typeface="+mn-ea"/>
                          <a:cs typeface="+mn-cs"/>
                        </a:rPr>
                        <a:t>checks to see if all contained matchers match, like &amp;&amp; operator</a:t>
                      </a:r>
                      <a:endParaRPr lang="en-US" dirty="0"/>
                    </a:p>
                  </a:txBody>
                  <a:tcPr/>
                </a:tc>
                <a:extLst>
                  <a:ext uri="{0D108BD9-81ED-4DB2-BD59-A6C34878D82A}">
                    <a16:rowId xmlns:a16="http://schemas.microsoft.com/office/drawing/2014/main" val="104854742"/>
                  </a:ext>
                </a:extLst>
              </a:tr>
              <a:tr h="394970">
                <a:tc>
                  <a:txBody>
                    <a:bodyPr/>
                    <a:lstStyle/>
                    <a:p>
                      <a:r>
                        <a:rPr lang="en-US" sz="1800" b="0" i="0" u="none" strike="noStrike" kern="1200" baseline="0" dirty="0" err="1">
                          <a:solidFill>
                            <a:schemeClr val="dk1"/>
                          </a:solidFill>
                          <a:latin typeface="+mn-lt"/>
                          <a:ea typeface="+mn-ea"/>
                          <a:cs typeface="+mn-cs"/>
                        </a:rPr>
                        <a:t>anyOf</a:t>
                      </a:r>
                      <a:endParaRPr lang="en-US" dirty="0"/>
                    </a:p>
                  </a:txBody>
                  <a:tcPr/>
                </a:tc>
                <a:tc>
                  <a:txBody>
                    <a:bodyPr/>
                    <a:lstStyle/>
                    <a:p>
                      <a:r>
                        <a:rPr lang="en-US" sz="1800" b="0" i="0" u="none" strike="noStrike" kern="1200" baseline="0" dirty="0">
                          <a:solidFill>
                            <a:schemeClr val="dk1"/>
                          </a:solidFill>
                          <a:latin typeface="+mn-lt"/>
                          <a:ea typeface="+mn-ea"/>
                          <a:cs typeface="+mn-cs"/>
                        </a:rPr>
                        <a:t>checks to see if any of the contained matchers</a:t>
                      </a:r>
                    </a:p>
                    <a:p>
                      <a:r>
                        <a:rPr lang="en-US" sz="1800" b="0" i="0" u="none" strike="noStrike" kern="1200" baseline="0" dirty="0">
                          <a:solidFill>
                            <a:schemeClr val="dk1"/>
                          </a:solidFill>
                          <a:latin typeface="+mn-lt"/>
                          <a:ea typeface="+mn-ea"/>
                          <a:cs typeface="+mn-cs"/>
                        </a:rPr>
                        <a:t>Match, like || operator</a:t>
                      </a:r>
                      <a:endParaRPr lang="en-US" dirty="0"/>
                    </a:p>
                  </a:txBody>
                  <a:tcPr/>
                </a:tc>
                <a:extLst>
                  <a:ext uri="{0D108BD9-81ED-4DB2-BD59-A6C34878D82A}">
                    <a16:rowId xmlns:a16="http://schemas.microsoft.com/office/drawing/2014/main" val="566108964"/>
                  </a:ext>
                </a:extLst>
              </a:tr>
              <a:tr h="394970">
                <a:tc>
                  <a:txBody>
                    <a:bodyPr/>
                    <a:lstStyle/>
                    <a:p>
                      <a:r>
                        <a:rPr lang="en-US" sz="1800" b="0" i="0" u="none" strike="noStrike" kern="1200" baseline="0" dirty="0">
                          <a:solidFill>
                            <a:schemeClr val="dk1"/>
                          </a:solidFill>
                          <a:latin typeface="+mn-lt"/>
                          <a:ea typeface="+mn-ea"/>
                          <a:cs typeface="+mn-cs"/>
                        </a:rPr>
                        <a:t>not</a:t>
                      </a:r>
                      <a:endParaRPr lang="en-US" dirty="0"/>
                    </a:p>
                  </a:txBody>
                  <a:tcPr/>
                </a:tc>
                <a:tc>
                  <a:txBody>
                    <a:bodyPr/>
                    <a:lstStyle/>
                    <a:p>
                      <a:r>
                        <a:rPr lang="en-US" sz="1800" b="0" i="0" u="none" strike="noStrike" kern="1200" baseline="0" dirty="0">
                          <a:solidFill>
                            <a:schemeClr val="dk1"/>
                          </a:solidFill>
                          <a:latin typeface="+mn-lt"/>
                          <a:ea typeface="+mn-ea"/>
                          <a:cs typeface="+mn-cs"/>
                        </a:rPr>
                        <a:t>like the ! operator in Java</a:t>
                      </a:r>
                      <a:endParaRPr lang="en-US" dirty="0"/>
                    </a:p>
                  </a:txBody>
                  <a:tcPr/>
                </a:tc>
                <a:extLst>
                  <a:ext uri="{0D108BD9-81ED-4DB2-BD59-A6C34878D82A}">
                    <a16:rowId xmlns:a16="http://schemas.microsoft.com/office/drawing/2014/main" val="3106428548"/>
                  </a:ext>
                </a:extLst>
              </a:tr>
              <a:tr h="394970">
                <a:tc>
                  <a:txBody>
                    <a:bodyPr/>
                    <a:lstStyle/>
                    <a:p>
                      <a:r>
                        <a:rPr lang="en-US" sz="1800" b="0" i="0" u="none" strike="noStrike" kern="1200" baseline="0" dirty="0" err="1">
                          <a:solidFill>
                            <a:schemeClr val="dk1"/>
                          </a:solidFill>
                          <a:latin typeface="+mn-lt"/>
                          <a:ea typeface="+mn-ea"/>
                          <a:cs typeface="+mn-cs"/>
                        </a:rPr>
                        <a:t>instanceOf</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isCompatibleType</a:t>
                      </a:r>
                      <a:endParaRPr lang="en-US" dirty="0"/>
                    </a:p>
                  </a:txBody>
                  <a:tcPr/>
                </a:tc>
                <a:tc>
                  <a:txBody>
                    <a:bodyPr/>
                    <a:lstStyle/>
                    <a:p>
                      <a:r>
                        <a:rPr lang="en-US" sz="1800" b="0" i="0" u="none" strike="noStrike" kern="1200" baseline="0" dirty="0">
                          <a:solidFill>
                            <a:schemeClr val="dk1"/>
                          </a:solidFill>
                          <a:latin typeface="+mn-lt"/>
                          <a:ea typeface="+mn-ea"/>
                          <a:cs typeface="+mn-cs"/>
                        </a:rPr>
                        <a:t>are instances of one another</a:t>
                      </a:r>
                      <a:endParaRPr lang="en-US" dirty="0"/>
                    </a:p>
                  </a:txBody>
                  <a:tcPr/>
                </a:tc>
                <a:extLst>
                  <a:ext uri="{0D108BD9-81ED-4DB2-BD59-A6C34878D82A}">
                    <a16:rowId xmlns:a16="http://schemas.microsoft.com/office/drawing/2014/main" val="201940726"/>
                  </a:ext>
                </a:extLst>
              </a:tr>
              <a:tr h="394970">
                <a:tc>
                  <a:txBody>
                    <a:bodyPr/>
                    <a:lstStyle/>
                    <a:p>
                      <a:r>
                        <a:rPr lang="en-US" sz="1800" b="0" i="0" u="none" strike="noStrike" kern="1200" baseline="0" dirty="0" err="1">
                          <a:solidFill>
                            <a:schemeClr val="dk1"/>
                          </a:solidFill>
                          <a:latin typeface="+mn-lt"/>
                          <a:ea typeface="+mn-ea"/>
                          <a:cs typeface="+mn-cs"/>
                        </a:rPr>
                        <a:t>sameInstance</a:t>
                      </a:r>
                      <a:endParaRPr lang="en-US" dirty="0"/>
                    </a:p>
                  </a:txBody>
                  <a:tcPr/>
                </a:tc>
                <a:tc>
                  <a:txBody>
                    <a:bodyPr/>
                    <a:lstStyle/>
                    <a:p>
                      <a:r>
                        <a:rPr lang="en-US" sz="1800" b="0" i="0" u="none" strike="noStrike" kern="1200" baseline="0" dirty="0">
                          <a:solidFill>
                            <a:schemeClr val="dk1"/>
                          </a:solidFill>
                          <a:latin typeface="+mn-lt"/>
                          <a:ea typeface="+mn-ea"/>
                          <a:cs typeface="+mn-cs"/>
                        </a:rPr>
                        <a:t>tests object identity</a:t>
                      </a:r>
                      <a:endParaRPr lang="en-US" dirty="0"/>
                    </a:p>
                  </a:txBody>
                  <a:tcPr/>
                </a:tc>
                <a:extLst>
                  <a:ext uri="{0D108BD9-81ED-4DB2-BD59-A6C34878D82A}">
                    <a16:rowId xmlns:a16="http://schemas.microsoft.com/office/drawing/2014/main" val="4215949997"/>
                  </a:ext>
                </a:extLst>
              </a:tr>
            </a:tbl>
          </a:graphicData>
        </a:graphic>
      </p:graphicFrame>
    </p:spTree>
    <p:extLst>
      <p:ext uri="{BB962C8B-B14F-4D97-AF65-F5344CB8AC3E}">
        <p14:creationId xmlns:p14="http://schemas.microsoft.com/office/powerpoint/2010/main" val="1754518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a:solidFill>
                  <a:schemeClr val="bg1"/>
                </a:solidFill>
              </a:rPr>
              <a:t>Hamcrest</a:t>
            </a:r>
            <a:r>
              <a:rPr lang="en-US" sz="3200" dirty="0">
                <a:solidFill>
                  <a:schemeClr val="bg1"/>
                </a:solidFill>
              </a:rPr>
              <a:t> Matchers (cont.)</a:t>
            </a:r>
            <a:endParaRPr lang="fr-CA" sz="3000" dirty="0">
              <a:solidFill>
                <a:schemeClr val="bg1"/>
              </a:solidFill>
            </a:endParaRPr>
          </a:p>
        </p:txBody>
      </p:sp>
      <p:graphicFrame>
        <p:nvGraphicFramePr>
          <p:cNvPr id="4" name="Table 4">
            <a:extLst>
              <a:ext uri="{FF2B5EF4-FFF2-40B4-BE49-F238E27FC236}">
                <a16:creationId xmlns:a16="http://schemas.microsoft.com/office/drawing/2014/main" id="{681DE223-C7B4-4E13-BEE4-B2E2587A0B53}"/>
              </a:ext>
            </a:extLst>
          </p:cNvPr>
          <p:cNvGraphicFramePr>
            <a:graphicFrameLocks noGrp="1"/>
          </p:cNvGraphicFramePr>
          <p:nvPr>
            <p:extLst>
              <p:ext uri="{D42A27DB-BD31-4B8C-83A1-F6EECF244321}">
                <p14:modId xmlns:p14="http://schemas.microsoft.com/office/powerpoint/2010/main" val="919540374"/>
              </p:ext>
            </p:extLst>
          </p:nvPr>
        </p:nvGraphicFramePr>
        <p:xfrm>
          <a:off x="228600" y="1981200"/>
          <a:ext cx="8534400" cy="484632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1138452711"/>
                    </a:ext>
                  </a:extLst>
                </a:gridCol>
                <a:gridCol w="4191000">
                  <a:extLst>
                    <a:ext uri="{9D8B030D-6E8A-4147-A177-3AD203B41FA5}">
                      <a16:colId xmlns:a16="http://schemas.microsoft.com/office/drawing/2014/main" val="861660553"/>
                    </a:ext>
                  </a:extLst>
                </a:gridCol>
              </a:tblGrid>
              <a:tr h="352425">
                <a:tc>
                  <a:txBody>
                    <a:bodyPr/>
                    <a:lstStyle/>
                    <a:p>
                      <a:pPr algn="ctr"/>
                      <a:r>
                        <a:rPr lang="en-US" dirty="0"/>
                        <a:t>Core</a:t>
                      </a:r>
                    </a:p>
                  </a:txBody>
                  <a:tcPr/>
                </a:tc>
                <a:tc>
                  <a:txBody>
                    <a:bodyPr/>
                    <a:lstStyle/>
                    <a:p>
                      <a:pPr algn="ctr"/>
                      <a:r>
                        <a:rPr lang="en-US" dirty="0"/>
                        <a:t>Logical</a:t>
                      </a:r>
                    </a:p>
                  </a:txBody>
                  <a:tcPr/>
                </a:tc>
                <a:extLst>
                  <a:ext uri="{0D108BD9-81ED-4DB2-BD59-A6C34878D82A}">
                    <a16:rowId xmlns:a16="http://schemas.microsoft.com/office/drawing/2014/main" val="2545127084"/>
                  </a:ext>
                </a:extLst>
              </a:tr>
              <a:tr h="352425">
                <a:tc>
                  <a:txBody>
                    <a:bodyPr/>
                    <a:lstStyle/>
                    <a:p>
                      <a:r>
                        <a:rPr lang="en-US" sz="1800" b="0" i="0" u="none" strike="noStrike" kern="1200" baseline="0" dirty="0" err="1">
                          <a:solidFill>
                            <a:schemeClr val="dk1"/>
                          </a:solidFill>
                          <a:latin typeface="+mn-lt"/>
                          <a:ea typeface="+mn-ea"/>
                          <a:cs typeface="+mn-cs"/>
                        </a:rPr>
                        <a:t>notNullValue</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nullValue</a:t>
                      </a:r>
                      <a:endParaRPr lang="en-US" dirty="0"/>
                    </a:p>
                  </a:txBody>
                  <a:tcPr/>
                </a:tc>
                <a:tc>
                  <a:txBody>
                    <a:bodyPr/>
                    <a:lstStyle/>
                    <a:p>
                      <a:r>
                        <a:rPr lang="en-US" sz="1800" b="0" i="0" u="none" strike="noStrike" kern="1200" baseline="0" dirty="0">
                          <a:solidFill>
                            <a:schemeClr val="dk1"/>
                          </a:solidFill>
                          <a:latin typeface="+mn-lt"/>
                          <a:ea typeface="+mn-ea"/>
                          <a:cs typeface="+mn-cs"/>
                        </a:rPr>
                        <a:t>tests for null values or non-null value</a:t>
                      </a:r>
                      <a:endParaRPr lang="en-US" dirty="0"/>
                    </a:p>
                  </a:txBody>
                  <a:tcPr/>
                </a:tc>
                <a:extLst>
                  <a:ext uri="{0D108BD9-81ED-4DB2-BD59-A6C34878D82A}">
                    <a16:rowId xmlns:a16="http://schemas.microsoft.com/office/drawing/2014/main" val="2224335931"/>
                  </a:ext>
                </a:extLst>
              </a:tr>
              <a:tr h="352425">
                <a:tc>
                  <a:txBody>
                    <a:bodyPr/>
                    <a:lstStyle/>
                    <a:p>
                      <a:r>
                        <a:rPr lang="en-US" sz="1800" b="0" i="0" u="none" strike="noStrike" kern="1200" baseline="0" dirty="0" err="1">
                          <a:solidFill>
                            <a:schemeClr val="dk1"/>
                          </a:solidFill>
                          <a:latin typeface="+mn-lt"/>
                          <a:ea typeface="+mn-ea"/>
                          <a:cs typeface="+mn-cs"/>
                        </a:rPr>
                        <a:t>hasProperty</a:t>
                      </a:r>
                      <a:endParaRPr lang="en-US" dirty="0"/>
                    </a:p>
                  </a:txBody>
                  <a:tcPr/>
                </a:tc>
                <a:tc>
                  <a:txBody>
                    <a:bodyPr/>
                    <a:lstStyle/>
                    <a:p>
                      <a:r>
                        <a:rPr lang="en-US" sz="1800" b="0" i="0" u="none" strike="noStrike" kern="1200" baseline="0" dirty="0">
                          <a:solidFill>
                            <a:schemeClr val="dk1"/>
                          </a:solidFill>
                          <a:latin typeface="+mn-lt"/>
                          <a:ea typeface="+mn-ea"/>
                          <a:cs typeface="+mn-cs"/>
                        </a:rPr>
                        <a:t>tests whether a JavaBean has a certain property</a:t>
                      </a:r>
                      <a:endParaRPr lang="en-US" dirty="0"/>
                    </a:p>
                  </a:txBody>
                  <a:tcPr/>
                </a:tc>
                <a:extLst>
                  <a:ext uri="{0D108BD9-81ED-4DB2-BD59-A6C34878D82A}">
                    <a16:rowId xmlns:a16="http://schemas.microsoft.com/office/drawing/2014/main" val="2073139276"/>
                  </a:ext>
                </a:extLst>
              </a:tr>
              <a:tr h="352425">
                <a:tc>
                  <a:txBody>
                    <a:bodyPr/>
                    <a:lstStyle/>
                    <a:p>
                      <a:r>
                        <a:rPr lang="en-US" sz="1800" b="0" i="0" u="none" strike="noStrike" kern="1200" baseline="0" dirty="0" err="1">
                          <a:solidFill>
                            <a:schemeClr val="dk1"/>
                          </a:solidFill>
                          <a:latin typeface="+mn-lt"/>
                          <a:ea typeface="+mn-ea"/>
                          <a:cs typeface="+mn-cs"/>
                        </a:rPr>
                        <a:t>hasEntry</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hasKey</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hasValue</a:t>
                      </a:r>
                      <a:endParaRPr lang="en-US" dirty="0"/>
                    </a:p>
                  </a:txBody>
                  <a:tcPr/>
                </a:tc>
                <a:tc>
                  <a:txBody>
                    <a:bodyPr/>
                    <a:lstStyle/>
                    <a:p>
                      <a:r>
                        <a:rPr lang="en-US" sz="1800" b="0" i="0" u="none" strike="noStrike" kern="1200" baseline="0" dirty="0">
                          <a:solidFill>
                            <a:schemeClr val="dk1"/>
                          </a:solidFill>
                          <a:latin typeface="+mn-lt"/>
                          <a:ea typeface="+mn-ea"/>
                          <a:cs typeface="+mn-cs"/>
                        </a:rPr>
                        <a:t>tests whether a given Map has a given entry, key, or value.</a:t>
                      </a:r>
                      <a:endParaRPr lang="en-US" dirty="0"/>
                    </a:p>
                  </a:txBody>
                  <a:tcPr/>
                </a:tc>
                <a:extLst>
                  <a:ext uri="{0D108BD9-81ED-4DB2-BD59-A6C34878D82A}">
                    <a16:rowId xmlns:a16="http://schemas.microsoft.com/office/drawing/2014/main" val="4102493853"/>
                  </a:ext>
                </a:extLst>
              </a:tr>
              <a:tr h="352425">
                <a:tc>
                  <a:txBody>
                    <a:bodyPr/>
                    <a:lstStyle/>
                    <a:p>
                      <a:r>
                        <a:rPr lang="en-US" sz="1800" b="0" i="0" u="none" strike="noStrike" kern="1200" baseline="0" dirty="0" err="1">
                          <a:solidFill>
                            <a:schemeClr val="dk1"/>
                          </a:solidFill>
                          <a:latin typeface="+mn-lt"/>
                          <a:ea typeface="+mn-ea"/>
                          <a:cs typeface="+mn-cs"/>
                        </a:rPr>
                        <a:t>hasItem</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hasItems</a:t>
                      </a:r>
                      <a:endParaRPr lang="en-US" dirty="0"/>
                    </a:p>
                  </a:txBody>
                  <a:tcPr/>
                </a:tc>
                <a:tc>
                  <a:txBody>
                    <a:bodyPr/>
                    <a:lstStyle/>
                    <a:p>
                      <a:r>
                        <a:rPr lang="en-US" sz="1800" b="0" i="0" u="none" strike="noStrike" kern="1200" baseline="0" dirty="0">
                          <a:solidFill>
                            <a:schemeClr val="dk1"/>
                          </a:solidFill>
                          <a:latin typeface="+mn-lt"/>
                          <a:ea typeface="+mn-ea"/>
                          <a:cs typeface="+mn-cs"/>
                        </a:rPr>
                        <a:t>tests a given collection for the presence of an item or items.</a:t>
                      </a:r>
                      <a:endParaRPr lang="en-US" dirty="0"/>
                    </a:p>
                  </a:txBody>
                  <a:tcPr/>
                </a:tc>
                <a:extLst>
                  <a:ext uri="{0D108BD9-81ED-4DB2-BD59-A6C34878D82A}">
                    <a16:rowId xmlns:a16="http://schemas.microsoft.com/office/drawing/2014/main" val="3183664886"/>
                  </a:ext>
                </a:extLst>
              </a:tr>
              <a:tr h="352425">
                <a:tc>
                  <a:txBody>
                    <a:bodyPr/>
                    <a:lstStyle/>
                    <a:p>
                      <a:r>
                        <a:rPr lang="en-US" sz="1800" b="0" i="0" u="none" strike="noStrike" kern="1200" baseline="0" dirty="0" err="1">
                          <a:solidFill>
                            <a:schemeClr val="dk1"/>
                          </a:solidFill>
                          <a:latin typeface="+mn-lt"/>
                          <a:ea typeface="+mn-ea"/>
                          <a:cs typeface="+mn-cs"/>
                        </a:rPr>
                        <a:t>closeTo</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greaterThan</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greaterThanOrEqual</a:t>
                      </a:r>
                      <a:r>
                        <a:rPr lang="en-US" sz="1800" b="0" i="0" u="none" strike="noStrike" kern="1200" baseline="0" dirty="0">
                          <a:solidFill>
                            <a:schemeClr val="dk1"/>
                          </a:solidFill>
                          <a:latin typeface="+mn-lt"/>
                          <a:ea typeface="+mn-ea"/>
                          <a:cs typeface="+mn-cs"/>
                        </a:rPr>
                        <a:t>,  </a:t>
                      </a:r>
                    </a:p>
                    <a:p>
                      <a:r>
                        <a:rPr lang="en-US" sz="1800" b="0" i="0" u="none" strike="noStrike" kern="1200" baseline="0" dirty="0" err="1">
                          <a:solidFill>
                            <a:schemeClr val="dk1"/>
                          </a:solidFill>
                          <a:latin typeface="+mn-lt"/>
                          <a:ea typeface="+mn-ea"/>
                          <a:cs typeface="+mn-cs"/>
                        </a:rPr>
                        <a:t>lessThan</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lessThanOrEqual</a:t>
                      </a:r>
                      <a:endParaRPr lang="en-US" dirty="0"/>
                    </a:p>
                  </a:txBody>
                  <a:tcPr/>
                </a:tc>
                <a:tc>
                  <a:txBody>
                    <a:bodyPr/>
                    <a:lstStyle/>
                    <a:p>
                      <a:r>
                        <a:rPr lang="en-US" dirty="0"/>
                        <a:t>test </a:t>
                      </a:r>
                      <a:r>
                        <a:rPr lang="en-US" sz="1800" b="0" i="0" u="none" strike="noStrike" kern="1200" baseline="0" dirty="0">
                          <a:solidFill>
                            <a:schemeClr val="dk1"/>
                          </a:solidFill>
                          <a:latin typeface="+mn-lt"/>
                          <a:ea typeface="+mn-ea"/>
                          <a:cs typeface="+mn-cs"/>
                        </a:rPr>
                        <a:t>whether given numbers are close to, greater than, greater than or equal to, less than, or less than or equal to a given value.</a:t>
                      </a:r>
                      <a:endParaRPr lang="en-US" dirty="0"/>
                    </a:p>
                  </a:txBody>
                  <a:tcPr/>
                </a:tc>
                <a:extLst>
                  <a:ext uri="{0D108BD9-81ED-4DB2-BD59-A6C34878D82A}">
                    <a16:rowId xmlns:a16="http://schemas.microsoft.com/office/drawing/2014/main" val="2587504870"/>
                  </a:ext>
                </a:extLst>
              </a:tr>
              <a:tr h="352425">
                <a:tc>
                  <a:txBody>
                    <a:bodyPr/>
                    <a:lstStyle/>
                    <a:p>
                      <a:r>
                        <a:rPr lang="en-US" sz="1800" b="0" i="0" u="none" strike="noStrike" kern="1200" baseline="0" dirty="0" err="1">
                          <a:solidFill>
                            <a:schemeClr val="dk1"/>
                          </a:solidFill>
                          <a:latin typeface="+mn-lt"/>
                          <a:ea typeface="+mn-ea"/>
                          <a:cs typeface="+mn-cs"/>
                        </a:rPr>
                        <a:t>equalToIgnoringCase</a:t>
                      </a:r>
                      <a:endParaRPr lang="en-US" dirty="0"/>
                    </a:p>
                  </a:txBody>
                  <a:tcPr/>
                </a:tc>
                <a:tc>
                  <a:txBody>
                    <a:bodyPr/>
                    <a:lstStyle/>
                    <a:p>
                      <a:r>
                        <a:rPr lang="en-US" sz="1800" b="0" i="0" u="none" strike="noStrike" kern="1200" baseline="0" dirty="0">
                          <a:solidFill>
                            <a:schemeClr val="dk1"/>
                          </a:solidFill>
                          <a:latin typeface="+mn-lt"/>
                          <a:ea typeface="+mn-ea"/>
                          <a:cs typeface="+mn-cs"/>
                        </a:rPr>
                        <a:t>tests whether a given string equals another one, ignoring the case.</a:t>
                      </a:r>
                      <a:endParaRPr lang="en-US" dirty="0"/>
                    </a:p>
                  </a:txBody>
                  <a:tcPr/>
                </a:tc>
                <a:extLst>
                  <a:ext uri="{0D108BD9-81ED-4DB2-BD59-A6C34878D82A}">
                    <a16:rowId xmlns:a16="http://schemas.microsoft.com/office/drawing/2014/main" val="58837116"/>
                  </a:ext>
                </a:extLst>
              </a:tr>
              <a:tr h="352425">
                <a:tc>
                  <a:txBody>
                    <a:bodyPr/>
                    <a:lstStyle/>
                    <a:p>
                      <a:r>
                        <a:rPr lang="en-US" sz="1800" b="0" i="0" u="none" strike="noStrike" kern="1200" baseline="0" dirty="0" err="1">
                          <a:solidFill>
                            <a:schemeClr val="dk1"/>
                          </a:solidFill>
                          <a:latin typeface="+mn-lt"/>
                          <a:ea typeface="+mn-ea"/>
                          <a:cs typeface="+mn-cs"/>
                        </a:rPr>
                        <a:t>containsString</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endsWith</a:t>
                      </a:r>
                      <a:r>
                        <a:rPr lang="en-US" sz="1800" b="0" i="0" u="none" strike="noStrike" kern="1200" baseline="0" dirty="0">
                          <a:solidFill>
                            <a:schemeClr val="dk1"/>
                          </a:solidFill>
                          <a:latin typeface="+mn-lt"/>
                          <a:ea typeface="+mn-ea"/>
                          <a:cs typeface="+mn-cs"/>
                        </a:rPr>
                        <a:t>, </a:t>
                      </a:r>
                      <a:r>
                        <a:rPr lang="en-US" sz="1800" b="0" i="0" u="none" strike="noStrike" kern="1200" baseline="0" dirty="0" err="1">
                          <a:solidFill>
                            <a:schemeClr val="dk1"/>
                          </a:solidFill>
                          <a:latin typeface="+mn-lt"/>
                          <a:ea typeface="+mn-ea"/>
                          <a:cs typeface="+mn-cs"/>
                        </a:rPr>
                        <a:t>startWith</a:t>
                      </a:r>
                      <a:endParaRPr lang="en-US" dirty="0"/>
                    </a:p>
                  </a:txBody>
                  <a:tcPr/>
                </a:tc>
                <a:tc>
                  <a:txBody>
                    <a:bodyPr/>
                    <a:lstStyle/>
                    <a:p>
                      <a:r>
                        <a:rPr lang="en-US" sz="1800" b="0" i="0" u="none" strike="noStrike" kern="1200" baseline="0" dirty="0">
                          <a:solidFill>
                            <a:schemeClr val="dk1"/>
                          </a:solidFill>
                          <a:latin typeface="+mn-lt"/>
                          <a:ea typeface="+mn-ea"/>
                          <a:cs typeface="+mn-cs"/>
                        </a:rPr>
                        <a:t>test whether the given string contains, starts with, or ends with a certain string.</a:t>
                      </a:r>
                      <a:endParaRPr lang="en-US" dirty="0"/>
                    </a:p>
                  </a:txBody>
                  <a:tcPr/>
                </a:tc>
                <a:extLst>
                  <a:ext uri="{0D108BD9-81ED-4DB2-BD59-A6C34878D82A}">
                    <a16:rowId xmlns:a16="http://schemas.microsoft.com/office/drawing/2014/main" val="642541359"/>
                  </a:ext>
                </a:extLst>
              </a:tr>
            </a:tbl>
          </a:graphicData>
        </a:graphic>
      </p:graphicFrame>
    </p:spTree>
    <p:extLst>
      <p:ext uri="{BB962C8B-B14F-4D97-AF65-F5344CB8AC3E}">
        <p14:creationId xmlns:p14="http://schemas.microsoft.com/office/powerpoint/2010/main" val="9458151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Software Testing Principles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main goal of unit testing is to verify that the application works as expected and to catch bugs early.</a:t>
            </a:r>
          </a:p>
          <a:p>
            <a:r>
              <a:rPr lang="en-US" sz="1400" dirty="0">
                <a:solidFill>
                  <a:srgbClr val="3C5790"/>
                </a:solidFill>
              </a:rPr>
              <a:t>Unit tests:</a:t>
            </a:r>
          </a:p>
          <a:p>
            <a:pPr lvl="1"/>
            <a:r>
              <a:rPr lang="en-US" sz="1400" dirty="0">
                <a:solidFill>
                  <a:srgbClr val="3C5790"/>
                </a:solidFill>
              </a:rPr>
              <a:t>allow greater test coverage than functional tests</a:t>
            </a:r>
          </a:p>
          <a:p>
            <a:pPr lvl="1"/>
            <a:r>
              <a:rPr lang="en-US" sz="1400" dirty="0">
                <a:solidFill>
                  <a:srgbClr val="3C5790"/>
                </a:solidFill>
              </a:rPr>
              <a:t>increase team productivity</a:t>
            </a:r>
          </a:p>
          <a:p>
            <a:pPr lvl="1"/>
            <a:r>
              <a:rPr lang="en-US" sz="1400" dirty="0">
                <a:solidFill>
                  <a:srgbClr val="3C5790"/>
                </a:solidFill>
              </a:rPr>
              <a:t>improve implementation</a:t>
            </a:r>
          </a:p>
          <a:p>
            <a:pPr lvl="1"/>
            <a:r>
              <a:rPr lang="en-US" sz="1400" dirty="0">
                <a:solidFill>
                  <a:srgbClr val="3C5790"/>
                </a:solidFill>
              </a:rPr>
              <a:t>document expected behavior</a:t>
            </a:r>
          </a:p>
          <a:p>
            <a:pPr lvl="1"/>
            <a:r>
              <a:rPr lang="en-US" sz="1400" dirty="0">
                <a:solidFill>
                  <a:srgbClr val="3C5790"/>
                </a:solidFill>
              </a:rPr>
              <a:t>enables code coverage and other metrics</a:t>
            </a:r>
          </a:p>
          <a:p>
            <a:pPr lvl="1"/>
            <a:r>
              <a:rPr lang="en-US" sz="1400" dirty="0">
                <a:solidFill>
                  <a:srgbClr val="3C5790"/>
                </a:solidFill>
              </a:rPr>
              <a:t>give confidence to refactor and make changes</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1915896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Software Testing Principles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Test types:</a:t>
            </a:r>
          </a:p>
          <a:p>
            <a:r>
              <a:rPr lang="en-US" sz="1400" b="1" dirty="0">
                <a:solidFill>
                  <a:srgbClr val="3C5790"/>
                </a:solidFill>
              </a:rPr>
              <a:t>Acceptance testing </a:t>
            </a:r>
            <a:r>
              <a:rPr lang="en-US" sz="1400" dirty="0">
                <a:solidFill>
                  <a:srgbClr val="3C5790"/>
                </a:solidFill>
              </a:rPr>
              <a:t>: application must meet the customer's needs</a:t>
            </a:r>
          </a:p>
          <a:p>
            <a:r>
              <a:rPr lang="en-US" sz="1400" b="1" dirty="0">
                <a:solidFill>
                  <a:srgbClr val="3C5790"/>
                </a:solidFill>
              </a:rPr>
              <a:t>Stress/load testing :</a:t>
            </a:r>
            <a:r>
              <a:rPr lang="en-US" sz="1400" dirty="0">
                <a:solidFill>
                  <a:srgbClr val="3C5790"/>
                </a:solidFill>
              </a:rPr>
              <a:t> tests the system under stress, under load to check it’s scalability</a:t>
            </a:r>
          </a:p>
          <a:p>
            <a:r>
              <a:rPr lang="en-US" sz="1400" b="1" dirty="0">
                <a:solidFill>
                  <a:srgbClr val="3C5790"/>
                </a:solidFill>
              </a:rPr>
              <a:t>Integration testing</a:t>
            </a:r>
            <a:r>
              <a:rPr lang="en-US" sz="1400" dirty="0">
                <a:solidFill>
                  <a:srgbClr val="3C5790"/>
                </a:solidFill>
              </a:rPr>
              <a:t>:  combine unit of works into a workflow</a:t>
            </a:r>
          </a:p>
          <a:p>
            <a:r>
              <a:rPr lang="en-US" sz="1400" b="1" dirty="0">
                <a:solidFill>
                  <a:srgbClr val="3C5790"/>
                </a:solidFill>
              </a:rPr>
              <a:t>Unit testing </a:t>
            </a:r>
            <a:r>
              <a:rPr lang="en-US" sz="1400" dirty="0">
                <a:solidFill>
                  <a:srgbClr val="3C5790"/>
                </a:solidFill>
              </a:rPr>
              <a:t>: tests unit of work, small pieces</a:t>
            </a:r>
          </a:p>
          <a:p>
            <a:r>
              <a:rPr lang="en-US" sz="1400" b="1" dirty="0">
                <a:solidFill>
                  <a:srgbClr val="3C5790"/>
                </a:solidFill>
              </a:rPr>
              <a:t>Functional testing </a:t>
            </a:r>
            <a:r>
              <a:rPr lang="en-US" sz="1400" dirty="0">
                <a:solidFill>
                  <a:srgbClr val="3C5790"/>
                </a:solidFill>
              </a:rPr>
              <a:t>: </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1211888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Software Testing Principles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Black box vs white box testing</a:t>
            </a:r>
          </a:p>
          <a:p>
            <a:r>
              <a:rPr lang="en-US" sz="1400" dirty="0">
                <a:solidFill>
                  <a:srgbClr val="3C5790"/>
                </a:solidFill>
              </a:rPr>
              <a:t>A </a:t>
            </a:r>
            <a:r>
              <a:rPr lang="en-US" sz="1400" b="1" dirty="0">
                <a:solidFill>
                  <a:srgbClr val="3C5790"/>
                </a:solidFill>
              </a:rPr>
              <a:t>black</a:t>
            </a:r>
            <a:r>
              <a:rPr lang="en-US" sz="1400" dirty="0">
                <a:solidFill>
                  <a:srgbClr val="3C5790"/>
                </a:solidFill>
              </a:rPr>
              <a:t> </a:t>
            </a:r>
            <a:r>
              <a:rPr lang="en-US" sz="1400" b="1" dirty="0">
                <a:solidFill>
                  <a:srgbClr val="3C5790"/>
                </a:solidFill>
              </a:rPr>
              <a:t>box</a:t>
            </a:r>
            <a:r>
              <a:rPr lang="en-US" sz="1400" dirty="0">
                <a:solidFill>
                  <a:srgbClr val="3C5790"/>
                </a:solidFill>
              </a:rPr>
              <a:t> test has no knowledge of the internal state or behavior of the system. The test relies on the external system interface to verify its correctness. Tools that can accomplish these tasks are: </a:t>
            </a:r>
            <a:r>
              <a:rPr lang="en-US" sz="1400" b="1" dirty="0" err="1">
                <a:solidFill>
                  <a:srgbClr val="3C5790"/>
                </a:solidFill>
              </a:rPr>
              <a:t>HTTPUnit</a:t>
            </a:r>
            <a:r>
              <a:rPr lang="en-US" sz="1400" dirty="0">
                <a:solidFill>
                  <a:srgbClr val="3C5790"/>
                </a:solidFill>
              </a:rPr>
              <a:t>, </a:t>
            </a:r>
            <a:r>
              <a:rPr lang="en-US" sz="1400" b="1" dirty="0" err="1">
                <a:solidFill>
                  <a:srgbClr val="3C5790"/>
                </a:solidFill>
              </a:rPr>
              <a:t>HTMLUnit</a:t>
            </a:r>
            <a:r>
              <a:rPr lang="en-US" sz="1400" dirty="0">
                <a:solidFill>
                  <a:srgbClr val="3C5790"/>
                </a:solidFill>
              </a:rPr>
              <a:t>, </a:t>
            </a:r>
            <a:r>
              <a:rPr lang="en-US" sz="1400" b="1" dirty="0">
                <a:solidFill>
                  <a:srgbClr val="3C5790"/>
                </a:solidFill>
              </a:rPr>
              <a:t>Selenium</a:t>
            </a:r>
            <a:r>
              <a:rPr lang="en-US" sz="1400" dirty="0">
                <a:solidFill>
                  <a:srgbClr val="3C5790"/>
                </a:solidFill>
              </a:rPr>
              <a:t>.</a:t>
            </a:r>
          </a:p>
          <a:p>
            <a:r>
              <a:rPr lang="en-US" sz="1400" dirty="0">
                <a:solidFill>
                  <a:srgbClr val="3C5790"/>
                </a:solidFill>
              </a:rPr>
              <a:t>In </a:t>
            </a:r>
            <a:r>
              <a:rPr lang="en-US" sz="1400" b="1" dirty="0">
                <a:solidFill>
                  <a:srgbClr val="3C5790"/>
                </a:solidFill>
              </a:rPr>
              <a:t>white</a:t>
            </a:r>
            <a:r>
              <a:rPr lang="en-US" sz="1400" dirty="0">
                <a:solidFill>
                  <a:srgbClr val="3C5790"/>
                </a:solidFill>
              </a:rPr>
              <a:t> </a:t>
            </a:r>
            <a:r>
              <a:rPr lang="en-US" sz="1400" b="1" dirty="0">
                <a:solidFill>
                  <a:srgbClr val="3C5790"/>
                </a:solidFill>
              </a:rPr>
              <a:t>box</a:t>
            </a:r>
            <a:r>
              <a:rPr lang="en-US" sz="1400" dirty="0">
                <a:solidFill>
                  <a:srgbClr val="3C5790"/>
                </a:solidFill>
              </a:rPr>
              <a:t> </a:t>
            </a:r>
            <a:r>
              <a:rPr lang="en-US" sz="1400" b="1" dirty="0">
                <a:solidFill>
                  <a:srgbClr val="3C5790"/>
                </a:solidFill>
              </a:rPr>
              <a:t>testing</a:t>
            </a:r>
            <a:r>
              <a:rPr lang="en-US" sz="1400" dirty="0">
                <a:solidFill>
                  <a:srgbClr val="3C5790"/>
                </a:solidFill>
              </a:rPr>
              <a:t> or </a:t>
            </a:r>
            <a:r>
              <a:rPr lang="en-US" sz="1400" b="1" dirty="0">
                <a:solidFill>
                  <a:srgbClr val="3C5790"/>
                </a:solidFill>
              </a:rPr>
              <a:t>glass</a:t>
            </a:r>
            <a:r>
              <a:rPr lang="en-US" sz="1400" dirty="0">
                <a:solidFill>
                  <a:srgbClr val="3C5790"/>
                </a:solidFill>
              </a:rPr>
              <a:t> </a:t>
            </a:r>
            <a:r>
              <a:rPr lang="en-US" sz="1400" b="1" dirty="0">
                <a:solidFill>
                  <a:srgbClr val="3C5790"/>
                </a:solidFill>
              </a:rPr>
              <a:t>box</a:t>
            </a:r>
            <a:r>
              <a:rPr lang="en-US" sz="1400" dirty="0">
                <a:solidFill>
                  <a:srgbClr val="3C5790"/>
                </a:solidFill>
              </a:rPr>
              <a:t> testing we use the knowledge of the implementation to create tests and drive the testing process.</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37556331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762000"/>
          </a:xfrm>
        </p:spPr>
        <p:txBody>
          <a:bodyPr/>
          <a:lstStyle/>
          <a:p>
            <a:r>
              <a:rPr lang="en-US" sz="1400" dirty="0">
                <a:solidFill>
                  <a:srgbClr val="3C5790"/>
                </a:solidFill>
              </a:rPr>
              <a:t>Writing unit tests help us a lot in the development/testing process.</a:t>
            </a:r>
          </a:p>
          <a:p>
            <a:r>
              <a:rPr lang="en-US" sz="1400" dirty="0">
                <a:solidFill>
                  <a:srgbClr val="3C5790"/>
                </a:solidFill>
              </a:rPr>
              <a:t>In black box testing there is a partial test coverage</a:t>
            </a:r>
          </a:p>
        </p:txBody>
      </p:sp>
      <p:pic>
        <p:nvPicPr>
          <p:cNvPr id="2" name="Picture 1">
            <a:extLst>
              <a:ext uri="{FF2B5EF4-FFF2-40B4-BE49-F238E27FC236}">
                <a16:creationId xmlns:a16="http://schemas.microsoft.com/office/drawing/2014/main" id="{1785BC83-B3A1-46E9-ADAD-D241686F5D65}"/>
              </a:ext>
            </a:extLst>
          </p:cNvPr>
          <p:cNvPicPr>
            <a:picLocks noChangeAspect="1"/>
          </p:cNvPicPr>
          <p:nvPr/>
        </p:nvPicPr>
        <p:blipFill>
          <a:blip r:embed="rId3"/>
          <a:stretch>
            <a:fillRect/>
          </a:stretch>
        </p:blipFill>
        <p:spPr>
          <a:xfrm>
            <a:off x="1195862" y="3306762"/>
            <a:ext cx="6447475" cy="2943225"/>
          </a:xfrm>
          <a:prstGeom prst="rect">
            <a:avLst/>
          </a:prstGeom>
        </p:spPr>
      </p:pic>
    </p:spTree>
    <p:extLst>
      <p:ext uri="{BB962C8B-B14F-4D97-AF65-F5344CB8AC3E}">
        <p14:creationId xmlns:p14="http://schemas.microsoft.com/office/powerpoint/2010/main" val="2456033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en-US" sz="1400" dirty="0">
                <a:solidFill>
                  <a:srgbClr val="3C5790"/>
                </a:solidFill>
              </a:rPr>
              <a:t>We can achieve higher test coverage using white box testing with unit tests.</a:t>
            </a:r>
          </a:p>
        </p:txBody>
      </p:sp>
      <p:pic>
        <p:nvPicPr>
          <p:cNvPr id="2" name="Picture 1">
            <a:extLst>
              <a:ext uri="{FF2B5EF4-FFF2-40B4-BE49-F238E27FC236}">
                <a16:creationId xmlns:a16="http://schemas.microsoft.com/office/drawing/2014/main" id="{AF5A0DF9-BEC4-4098-A1E1-629BDE56AC4B}"/>
              </a:ext>
            </a:extLst>
          </p:cNvPr>
          <p:cNvPicPr>
            <a:picLocks noChangeAspect="1"/>
          </p:cNvPicPr>
          <p:nvPr/>
        </p:nvPicPr>
        <p:blipFill>
          <a:blip r:embed="rId3"/>
          <a:stretch>
            <a:fillRect/>
          </a:stretch>
        </p:blipFill>
        <p:spPr>
          <a:xfrm>
            <a:off x="1447800" y="2819400"/>
            <a:ext cx="5729288" cy="3217394"/>
          </a:xfrm>
          <a:prstGeom prst="rect">
            <a:avLst/>
          </a:prstGeom>
        </p:spPr>
      </p:pic>
    </p:spTree>
    <p:extLst>
      <p:ext uri="{BB962C8B-B14F-4D97-AF65-F5344CB8AC3E}">
        <p14:creationId xmlns:p14="http://schemas.microsoft.com/office/powerpoint/2010/main" val="93517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447800"/>
          </a:xfrm>
        </p:spPr>
        <p:txBody>
          <a:bodyPr/>
          <a:lstStyle/>
          <a:p>
            <a:r>
              <a:rPr lang="en-US" sz="1400" dirty="0" err="1">
                <a:solidFill>
                  <a:srgbClr val="3C5790"/>
                </a:solidFill>
              </a:rPr>
              <a:t>Cobertura</a:t>
            </a:r>
            <a:r>
              <a:rPr lang="en-US" sz="1400" dirty="0">
                <a:solidFill>
                  <a:srgbClr val="3C5790"/>
                </a:solidFill>
              </a:rPr>
              <a:t> :</a:t>
            </a:r>
          </a:p>
          <a:p>
            <a:pPr lvl="1"/>
            <a:r>
              <a:rPr lang="en-US" sz="1400" dirty="0">
                <a:solidFill>
                  <a:srgbClr val="3C5790"/>
                </a:solidFill>
              </a:rPr>
              <a:t>is a code coverage tool that integrates with JUnit</a:t>
            </a:r>
          </a:p>
          <a:p>
            <a:pPr lvl="1"/>
            <a:r>
              <a:rPr lang="en-US" sz="1400" dirty="0">
                <a:solidFill>
                  <a:srgbClr val="3C5790"/>
                </a:solidFill>
              </a:rPr>
              <a:t>it open source, it integrates with Ant, Maven</a:t>
            </a:r>
          </a:p>
          <a:p>
            <a:pPr lvl="1"/>
            <a:r>
              <a:rPr lang="en-US" sz="1400" dirty="0">
                <a:solidFill>
                  <a:srgbClr val="3C5790"/>
                </a:solidFill>
              </a:rPr>
              <a:t>generates reports in HTML or XML format</a:t>
            </a:r>
          </a:p>
          <a:p>
            <a:pPr lvl="1"/>
            <a:r>
              <a:rPr lang="en-US" sz="1400" dirty="0">
                <a:solidFill>
                  <a:srgbClr val="3C5790"/>
                </a:solidFill>
              </a:rPr>
              <a:t>computes the percentage of code lines and code branches for each class, package, entire project</a:t>
            </a:r>
          </a:p>
        </p:txBody>
      </p:sp>
      <p:pic>
        <p:nvPicPr>
          <p:cNvPr id="2" name="Picture 1">
            <a:extLst>
              <a:ext uri="{FF2B5EF4-FFF2-40B4-BE49-F238E27FC236}">
                <a16:creationId xmlns:a16="http://schemas.microsoft.com/office/drawing/2014/main" id="{D8D2AD92-1996-4987-AD64-A12AE77FC71E}"/>
              </a:ext>
            </a:extLst>
          </p:cNvPr>
          <p:cNvPicPr>
            <a:picLocks noChangeAspect="1"/>
          </p:cNvPicPr>
          <p:nvPr/>
        </p:nvPicPr>
        <p:blipFill>
          <a:blip r:embed="rId3"/>
          <a:stretch>
            <a:fillRect/>
          </a:stretch>
        </p:blipFill>
        <p:spPr>
          <a:xfrm>
            <a:off x="509357" y="3996071"/>
            <a:ext cx="8125285" cy="1752679"/>
          </a:xfrm>
          <a:prstGeom prst="rect">
            <a:avLst/>
          </a:prstGeom>
        </p:spPr>
      </p:pic>
    </p:spTree>
    <p:extLst>
      <p:ext uri="{BB962C8B-B14F-4D97-AF65-F5344CB8AC3E}">
        <p14:creationId xmlns:p14="http://schemas.microsoft.com/office/powerpoint/2010/main" val="3685841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err="1">
                <a:solidFill>
                  <a:srgbClr val="3C5790"/>
                </a:solidFill>
              </a:rPr>
              <a:t>Jacoco</a:t>
            </a:r>
            <a:r>
              <a:rPr lang="en-US" sz="1400" dirty="0">
                <a:solidFill>
                  <a:srgbClr val="3C5790"/>
                </a:solidFill>
              </a:rPr>
              <a:t> (Java Code Coverage):</a:t>
            </a:r>
          </a:p>
          <a:p>
            <a:pPr lvl="1"/>
            <a:r>
              <a:rPr lang="en-US" sz="1400" dirty="0">
                <a:solidFill>
                  <a:srgbClr val="3C5790"/>
                </a:solidFill>
              </a:rPr>
              <a:t>it's open source </a:t>
            </a:r>
          </a:p>
          <a:p>
            <a:pPr lvl="1"/>
            <a:r>
              <a:rPr lang="en-US" sz="1400" dirty="0">
                <a:solidFill>
                  <a:srgbClr val="3C5790"/>
                </a:solidFill>
              </a:rPr>
              <a:t>based on java byte code and works also without source code</a:t>
            </a:r>
          </a:p>
          <a:p>
            <a:pPr lvl="1"/>
            <a:r>
              <a:rPr lang="en-US" sz="1400" dirty="0">
                <a:solidFill>
                  <a:srgbClr val="3C5790"/>
                </a:solidFill>
              </a:rPr>
              <a:t>several report formats: HTML, XML, CSV</a:t>
            </a:r>
          </a:p>
          <a:p>
            <a:pPr lvl="1"/>
            <a:r>
              <a:rPr lang="en-US" sz="1400" dirty="0">
                <a:solidFill>
                  <a:srgbClr val="3C5790"/>
                </a:solidFill>
              </a:rPr>
              <a:t>can be integrated with Ant, Maven</a:t>
            </a:r>
          </a:p>
          <a:p>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p:txBody>
      </p:sp>
      <p:pic>
        <p:nvPicPr>
          <p:cNvPr id="2" name="Picture 1">
            <a:extLst>
              <a:ext uri="{FF2B5EF4-FFF2-40B4-BE49-F238E27FC236}">
                <a16:creationId xmlns:a16="http://schemas.microsoft.com/office/drawing/2014/main" id="{1E0D9522-A07E-48B4-82DE-12AE6BDDF0D9}"/>
              </a:ext>
            </a:extLst>
          </p:cNvPr>
          <p:cNvPicPr>
            <a:picLocks noChangeAspect="1"/>
          </p:cNvPicPr>
          <p:nvPr/>
        </p:nvPicPr>
        <p:blipFill>
          <a:blip r:embed="rId3"/>
          <a:stretch>
            <a:fillRect/>
          </a:stretch>
        </p:blipFill>
        <p:spPr>
          <a:xfrm>
            <a:off x="362355" y="4191000"/>
            <a:ext cx="8324445" cy="1587217"/>
          </a:xfrm>
          <a:prstGeom prst="rect">
            <a:avLst/>
          </a:prstGeom>
        </p:spPr>
      </p:pic>
    </p:spTree>
    <p:extLst>
      <p:ext uri="{BB962C8B-B14F-4D97-AF65-F5344CB8AC3E}">
        <p14:creationId xmlns:p14="http://schemas.microsoft.com/office/powerpoint/2010/main" val="28431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JUnit ?</a:t>
            </a:r>
          </a:p>
        </p:txBody>
      </p:sp>
      <p:sp>
        <p:nvSpPr>
          <p:cNvPr id="4099" name="Espace réservé du contenu 4"/>
          <p:cNvSpPr>
            <a:spLocks noGrp="1"/>
          </p:cNvSpPr>
          <p:nvPr>
            <p:ph idx="1"/>
          </p:nvPr>
        </p:nvSpPr>
        <p:spPr>
          <a:xfrm>
            <a:off x="228600" y="2133600"/>
            <a:ext cx="8686800" cy="2514600"/>
          </a:xfrm>
        </p:spPr>
        <p:txBody>
          <a:bodyPr/>
          <a:lstStyle/>
          <a:p>
            <a:r>
              <a:rPr lang="en-US" sz="1500" dirty="0">
                <a:solidFill>
                  <a:srgbClr val="3C5790"/>
                </a:solidFill>
              </a:rPr>
              <a:t>JUnit is a unit testing framework for Java.</a:t>
            </a:r>
          </a:p>
          <a:p>
            <a:r>
              <a:rPr lang="en-US" sz="1500" dirty="0">
                <a:solidFill>
                  <a:srgbClr val="3C5790"/>
                </a:solidFill>
              </a:rPr>
              <a:t>JUnit it's used for test-driven development.</a:t>
            </a:r>
          </a:p>
          <a:p>
            <a:r>
              <a:rPr lang="en-US" sz="1500" dirty="0">
                <a:solidFill>
                  <a:srgbClr val="3C5790"/>
                </a:solidFill>
              </a:rPr>
              <a:t>JUnit is open source and documented.</a:t>
            </a:r>
          </a:p>
          <a:p>
            <a:endParaRPr lang="en-US" sz="1500" dirty="0">
              <a:solidFill>
                <a:srgbClr val="3C579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Test Coverage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Other code coverage tools:</a:t>
            </a:r>
          </a:p>
          <a:p>
            <a:pPr lvl="1"/>
            <a:r>
              <a:rPr lang="en-US" sz="1400" b="1" dirty="0" err="1">
                <a:solidFill>
                  <a:srgbClr val="3C5790"/>
                </a:solidFill>
              </a:rPr>
              <a:t>Jcov</a:t>
            </a:r>
            <a:r>
              <a:rPr lang="en-US" sz="1400" dirty="0">
                <a:solidFill>
                  <a:srgbClr val="3C5790"/>
                </a:solidFill>
              </a:rPr>
              <a:t>: well integrated with Oracle test infrastructure (</a:t>
            </a:r>
            <a:r>
              <a:rPr lang="en-US" sz="1400" dirty="0" err="1">
                <a:solidFill>
                  <a:srgbClr val="3C5790"/>
                </a:solidFill>
              </a:rPr>
              <a:t>JavaTest</a:t>
            </a:r>
            <a:r>
              <a:rPr lang="en-US" sz="1400" dirty="0">
                <a:solidFill>
                  <a:srgbClr val="3C5790"/>
                </a:solidFill>
              </a:rPr>
              <a:t>, </a:t>
            </a:r>
            <a:r>
              <a:rPr lang="en-US" sz="1400" dirty="0" err="1">
                <a:solidFill>
                  <a:srgbClr val="3C5790"/>
                </a:solidFill>
              </a:rPr>
              <a:t>JTReg</a:t>
            </a:r>
            <a:r>
              <a:rPr lang="en-US" sz="1400" dirty="0">
                <a:solidFill>
                  <a:srgbClr val="3C5790"/>
                </a:solidFill>
              </a:rPr>
              <a:t>)</a:t>
            </a:r>
          </a:p>
          <a:p>
            <a:pPr lvl="1"/>
            <a:r>
              <a:rPr lang="en-US" sz="1400" b="1" dirty="0" err="1">
                <a:solidFill>
                  <a:srgbClr val="3C5790"/>
                </a:solidFill>
              </a:rPr>
              <a:t>Atlasian</a:t>
            </a:r>
            <a:r>
              <a:rPr lang="en-US" sz="1400" b="1" dirty="0">
                <a:solidFill>
                  <a:srgbClr val="3C5790"/>
                </a:solidFill>
              </a:rPr>
              <a:t> Clover</a:t>
            </a:r>
            <a:r>
              <a:rPr lang="en-US" sz="1400" dirty="0">
                <a:solidFill>
                  <a:srgbClr val="3C5790"/>
                </a:solidFill>
              </a:rPr>
              <a:t>: for Java and Groovy</a:t>
            </a:r>
          </a:p>
          <a:p>
            <a:pPr lvl="1"/>
            <a:r>
              <a:rPr lang="en-US" sz="1400" b="1" dirty="0">
                <a:solidFill>
                  <a:srgbClr val="3C5790"/>
                </a:solidFill>
              </a:rPr>
              <a:t>Serenity</a:t>
            </a:r>
            <a:r>
              <a:rPr lang="en-US" sz="1400" dirty="0">
                <a:solidFill>
                  <a:srgbClr val="3C5790"/>
                </a:solidFill>
              </a:rPr>
              <a:t>: for acceptance testing</a:t>
            </a:r>
          </a:p>
          <a:p>
            <a:pPr lvl="1"/>
            <a:r>
              <a:rPr lang="en-US" sz="1400" b="1" dirty="0" err="1">
                <a:solidFill>
                  <a:srgbClr val="3C5790"/>
                </a:solidFill>
              </a:rPr>
              <a:t>CodeCover</a:t>
            </a:r>
            <a:r>
              <a:rPr lang="en-US" sz="1400" dirty="0">
                <a:solidFill>
                  <a:srgbClr val="3C5790"/>
                </a:solidFill>
              </a:rPr>
              <a:t>: for Java and COBOL</a:t>
            </a:r>
          </a:p>
          <a:p>
            <a:pPr lvl="1"/>
            <a:r>
              <a:rPr lang="en-US" sz="1400" b="1" dirty="0">
                <a:solidFill>
                  <a:srgbClr val="3C5790"/>
                </a:solidFill>
              </a:rPr>
              <a:t>EMMA</a:t>
            </a:r>
            <a:r>
              <a:rPr lang="en-US" sz="1400" dirty="0">
                <a:solidFill>
                  <a:srgbClr val="3C5790"/>
                </a:solidFill>
              </a:rPr>
              <a:t>: oldest most popular coverage tool</a:t>
            </a:r>
          </a:p>
          <a:p>
            <a:pPr lvl="1"/>
            <a:r>
              <a:rPr lang="en-US" sz="1400" b="1" dirty="0">
                <a:solidFill>
                  <a:srgbClr val="3C5790"/>
                </a:solidFill>
              </a:rPr>
              <a:t>Gretel</a:t>
            </a:r>
            <a:r>
              <a:rPr lang="en-US" sz="1400" dirty="0">
                <a:solidFill>
                  <a:srgbClr val="3C5790"/>
                </a:solidFill>
              </a:rPr>
              <a:t>: used by the University of Oregon</a:t>
            </a:r>
          </a:p>
          <a:p>
            <a:pPr lvl="1"/>
            <a:r>
              <a:rPr lang="en-US" sz="1400" b="1" dirty="0" err="1">
                <a:solidFill>
                  <a:srgbClr val="3C5790"/>
                </a:solidFill>
              </a:rPr>
              <a:t>Parasoft</a:t>
            </a:r>
            <a:r>
              <a:rPr lang="en-US" sz="1400" b="1" dirty="0">
                <a:solidFill>
                  <a:srgbClr val="3C5790"/>
                </a:solidFill>
              </a:rPr>
              <a:t> </a:t>
            </a:r>
            <a:r>
              <a:rPr lang="en-US" sz="1400" b="1" dirty="0" err="1">
                <a:solidFill>
                  <a:srgbClr val="3C5790"/>
                </a:solidFill>
              </a:rPr>
              <a:t>Jtest</a:t>
            </a:r>
            <a:r>
              <a:rPr lang="en-US" sz="1400" dirty="0">
                <a:solidFill>
                  <a:srgbClr val="3C5790"/>
                </a:solidFill>
              </a:rPr>
              <a:t>: has a large suite of purposes</a:t>
            </a:r>
          </a:p>
          <a:p>
            <a:endParaRPr lang="en-US" sz="1400" dirty="0">
              <a:solidFill>
                <a:srgbClr val="3C5790"/>
              </a:solidFill>
            </a:endParaRPr>
          </a:p>
        </p:txBody>
      </p:sp>
    </p:spTree>
    <p:extLst>
      <p:ext uri="{BB962C8B-B14F-4D97-AF65-F5344CB8AC3E}">
        <p14:creationId xmlns:p14="http://schemas.microsoft.com/office/powerpoint/2010/main" val="2617873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Mocks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3200400"/>
          </a:xfrm>
        </p:spPr>
        <p:txBody>
          <a:bodyPr/>
          <a:lstStyle/>
          <a:p>
            <a:r>
              <a:rPr lang="en-US" sz="1400" dirty="0">
                <a:solidFill>
                  <a:srgbClr val="3C5790"/>
                </a:solidFill>
              </a:rPr>
              <a:t>Testing in isolation offers strong benefits.</a:t>
            </a:r>
          </a:p>
          <a:p>
            <a:r>
              <a:rPr lang="en-US" sz="1400" b="1" dirty="0">
                <a:solidFill>
                  <a:srgbClr val="3C5790"/>
                </a:solidFill>
              </a:rPr>
              <a:t>Mock</a:t>
            </a:r>
            <a:r>
              <a:rPr lang="en-US" sz="1400" dirty="0">
                <a:solidFill>
                  <a:srgbClr val="3C5790"/>
                </a:solidFill>
              </a:rPr>
              <a:t> objects (or mocks) are perfect for testing a portion of code logic in isolation from the rest of the code.</a:t>
            </a:r>
          </a:p>
          <a:p>
            <a:r>
              <a:rPr lang="en-US" sz="1400" dirty="0">
                <a:solidFill>
                  <a:srgbClr val="3C5790"/>
                </a:solidFill>
              </a:rPr>
              <a:t>Mocks don't implement any logic, they're empty shells that provide methods to let the test control the behavior of the business. </a:t>
            </a:r>
          </a:p>
          <a:p>
            <a:r>
              <a:rPr lang="en-US" sz="1400" dirty="0">
                <a:solidFill>
                  <a:srgbClr val="3C5790"/>
                </a:solidFill>
              </a:rPr>
              <a:t>Only </a:t>
            </a:r>
            <a:r>
              <a:rPr lang="en-US" sz="1400" b="1" dirty="0">
                <a:solidFill>
                  <a:srgbClr val="3C5790"/>
                </a:solidFill>
              </a:rPr>
              <a:t>stubs</a:t>
            </a:r>
            <a:r>
              <a:rPr lang="en-US" sz="1400" dirty="0">
                <a:solidFill>
                  <a:srgbClr val="3C5790"/>
                </a:solidFill>
              </a:rPr>
              <a:t> implements business logic.</a:t>
            </a:r>
          </a:p>
        </p:txBody>
      </p:sp>
    </p:spTree>
    <p:extLst>
      <p:ext uri="{BB962C8B-B14F-4D97-AF65-F5344CB8AC3E}">
        <p14:creationId xmlns:p14="http://schemas.microsoft.com/office/powerpoint/2010/main" val="1673992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Mocks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3200400"/>
          </a:xfrm>
        </p:spPr>
        <p:txBody>
          <a:bodyPr/>
          <a:lstStyle/>
          <a:p>
            <a:r>
              <a:rPr lang="en-US" sz="1400" dirty="0">
                <a:solidFill>
                  <a:srgbClr val="3C5790"/>
                </a:solidFill>
              </a:rPr>
              <a:t>Mock frameworks:</a:t>
            </a:r>
          </a:p>
          <a:p>
            <a:pPr lvl="1"/>
            <a:r>
              <a:rPr lang="en-US" sz="1400" dirty="0" err="1">
                <a:solidFill>
                  <a:srgbClr val="3C5790"/>
                </a:solidFill>
              </a:rPr>
              <a:t>EasyMock</a:t>
            </a:r>
            <a:endParaRPr lang="en-US" sz="1400" dirty="0">
              <a:solidFill>
                <a:srgbClr val="3C5790"/>
              </a:solidFill>
            </a:endParaRPr>
          </a:p>
          <a:p>
            <a:pPr lvl="1"/>
            <a:r>
              <a:rPr lang="en-US" sz="1400" dirty="0" err="1">
                <a:solidFill>
                  <a:srgbClr val="3C5790"/>
                </a:solidFill>
              </a:rPr>
              <a:t>Jmock</a:t>
            </a:r>
            <a:endParaRPr lang="en-US" sz="1400" dirty="0">
              <a:solidFill>
                <a:srgbClr val="3C5790"/>
              </a:solidFill>
            </a:endParaRPr>
          </a:p>
          <a:p>
            <a:pPr lvl="1"/>
            <a:r>
              <a:rPr lang="en-US" sz="1400" dirty="0" err="1">
                <a:solidFill>
                  <a:srgbClr val="3C5790"/>
                </a:solidFill>
              </a:rPr>
              <a:t>JMockit</a:t>
            </a:r>
            <a:endParaRPr lang="en-US" sz="1400" dirty="0">
              <a:solidFill>
                <a:srgbClr val="3C5790"/>
              </a:solidFill>
            </a:endParaRPr>
          </a:p>
          <a:p>
            <a:pPr lvl="1"/>
            <a:r>
              <a:rPr lang="en-US" sz="1400" dirty="0">
                <a:solidFill>
                  <a:srgbClr val="3C5790"/>
                </a:solidFill>
              </a:rPr>
              <a:t>Mockito</a:t>
            </a:r>
          </a:p>
          <a:p>
            <a:pPr lvl="1"/>
            <a:r>
              <a:rPr lang="en-US" sz="1400" dirty="0" err="1">
                <a:solidFill>
                  <a:srgbClr val="3C5790"/>
                </a:solidFill>
              </a:rPr>
              <a:t>Powermock</a:t>
            </a:r>
            <a:endParaRPr lang="en-US" sz="1400" dirty="0">
              <a:solidFill>
                <a:srgbClr val="3C5790"/>
              </a:solidFill>
            </a:endParaRPr>
          </a:p>
        </p:txBody>
      </p:sp>
    </p:spTree>
    <p:extLst>
      <p:ext uri="{BB962C8B-B14F-4D97-AF65-F5344CB8AC3E}">
        <p14:creationId xmlns:p14="http://schemas.microsoft.com/office/powerpoint/2010/main" val="4125837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Conclusions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JUnit allows to write code faster, which increase quality</a:t>
            </a:r>
          </a:p>
          <a:p>
            <a:r>
              <a:rPr lang="en-US" sz="1400" dirty="0">
                <a:solidFill>
                  <a:srgbClr val="3C5790"/>
                </a:solidFill>
              </a:rPr>
              <a:t>JUnit tests can be run automatically and then check their own results and provide immediate feedback</a:t>
            </a:r>
          </a:p>
          <a:p>
            <a:r>
              <a:rPr lang="en-US" sz="1400" dirty="0">
                <a:solidFill>
                  <a:srgbClr val="3C5790"/>
                </a:solidFill>
              </a:rPr>
              <a:t>JUnit is documented</a:t>
            </a:r>
          </a:p>
          <a:p>
            <a:endParaRPr lang="en-US" sz="1400" dirty="0">
              <a:solidFill>
                <a:srgbClr val="3C5790"/>
              </a:solidFill>
            </a:endParaRPr>
          </a:p>
        </p:txBody>
      </p:sp>
    </p:spTree>
    <p:extLst>
      <p:ext uri="{BB962C8B-B14F-4D97-AF65-F5344CB8AC3E}">
        <p14:creationId xmlns:p14="http://schemas.microsoft.com/office/powerpoint/2010/main" val="40814483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fr-CA" sz="1600" dirty="0">
                <a:solidFill>
                  <a:schemeClr val="bg1"/>
                </a:solidFill>
              </a:rPr>
              <a:t>https://en.wikipedia.org/wiki/JUnit</a:t>
            </a:r>
          </a:p>
          <a:p>
            <a:r>
              <a:rPr lang="fr-CA" sz="1600" dirty="0">
                <a:solidFill>
                  <a:schemeClr val="bg1"/>
                </a:solidFill>
              </a:rPr>
              <a:t>https://www.tutorialspoint.com/junit/junit_overview.htm</a:t>
            </a:r>
          </a:p>
          <a:p>
            <a:r>
              <a:rPr lang="fr-CA" sz="1600" dirty="0">
                <a:solidFill>
                  <a:schemeClr val="bg1"/>
                </a:solidFill>
              </a:rPr>
              <a:t>Manning – JUnit in Action Second Edition</a:t>
            </a:r>
          </a:p>
          <a:p>
            <a:endParaRPr lang="fr-CA" sz="16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Separate test class instances and class loaders for each unit test to avoid side effects.</a:t>
            </a:r>
          </a:p>
          <a:p>
            <a:r>
              <a:rPr lang="en-US" sz="1400" dirty="0">
                <a:solidFill>
                  <a:srgbClr val="3C5790"/>
                </a:solidFill>
              </a:rPr>
              <a:t>JUnit annotations to provide resource initialization and call methods: @Before, @</a:t>
            </a:r>
            <a:r>
              <a:rPr lang="en-US" sz="1400" dirty="0" err="1">
                <a:solidFill>
                  <a:srgbClr val="3C5790"/>
                </a:solidFill>
              </a:rPr>
              <a:t>BeforeClass</a:t>
            </a:r>
            <a:r>
              <a:rPr lang="en-US" sz="1400" dirty="0">
                <a:solidFill>
                  <a:srgbClr val="3C5790"/>
                </a:solidFill>
              </a:rPr>
              <a:t>, @After, @</a:t>
            </a:r>
            <a:r>
              <a:rPr lang="en-US" sz="1400" dirty="0" err="1">
                <a:solidFill>
                  <a:srgbClr val="3C5790"/>
                </a:solidFill>
              </a:rPr>
              <a:t>AfterClass</a:t>
            </a:r>
            <a:r>
              <a:rPr lang="en-US" sz="1400" dirty="0">
                <a:solidFill>
                  <a:srgbClr val="3C5790"/>
                </a:solidFill>
              </a:rPr>
              <a:t>.</a:t>
            </a:r>
          </a:p>
          <a:p>
            <a:r>
              <a:rPr lang="en-US" sz="1400" dirty="0">
                <a:solidFill>
                  <a:srgbClr val="3C5790"/>
                </a:solidFill>
              </a:rPr>
              <a:t>A variety of assert methods to make it easy to check the results of the tests.</a:t>
            </a:r>
          </a:p>
          <a:p>
            <a:r>
              <a:rPr lang="en-US" sz="1400" dirty="0">
                <a:solidFill>
                  <a:srgbClr val="3C5790"/>
                </a:solidFill>
              </a:rPr>
              <a:t>Provides test runners for running tests.</a:t>
            </a:r>
          </a:p>
          <a:p>
            <a:r>
              <a:rPr lang="en-US" sz="1400" dirty="0">
                <a:solidFill>
                  <a:srgbClr val="3C5790"/>
                </a:solidFill>
              </a:rPr>
              <a:t>Integration with tools like And, Maven.</a:t>
            </a:r>
          </a:p>
          <a:p>
            <a:r>
              <a:rPr lang="en-US" sz="1400" dirty="0">
                <a:solidFill>
                  <a:srgbClr val="3C5790"/>
                </a:solidFill>
              </a:rPr>
              <a:t>Integration with IDEs like Eclipse, NetBeans, </a:t>
            </a:r>
            <a:r>
              <a:rPr lang="en-US" sz="1400" dirty="0" err="1">
                <a:solidFill>
                  <a:srgbClr val="3C5790"/>
                </a:solidFill>
              </a:rPr>
              <a:t>ItelliJ</a:t>
            </a:r>
            <a:r>
              <a:rPr lang="en-US" sz="1400" dirty="0">
                <a:solidFill>
                  <a:srgbClr val="3C5790"/>
                </a:solidFill>
              </a:rPr>
              <a:t>, </a:t>
            </a:r>
            <a:r>
              <a:rPr lang="en-US" sz="1400" dirty="0" err="1">
                <a:solidFill>
                  <a:srgbClr val="3C5790"/>
                </a:solidFill>
              </a:rPr>
              <a:t>Jbuilder</a:t>
            </a:r>
            <a:r>
              <a:rPr lang="en-US" sz="1400" dirty="0">
                <a:solidFill>
                  <a:srgbClr val="3C5790"/>
                </a:solidFill>
              </a:rPr>
              <a:t>.</a:t>
            </a:r>
            <a:endParaRPr lang="en-US" sz="1200" dirty="0">
              <a:solidFill>
                <a:srgbClr val="3C579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Concepts</a:t>
            </a:r>
          </a:p>
        </p:txBody>
      </p:sp>
      <p:sp>
        <p:nvSpPr>
          <p:cNvPr id="4099" name="Espace réservé du contenu 4"/>
          <p:cNvSpPr>
            <a:spLocks noGrp="1"/>
          </p:cNvSpPr>
          <p:nvPr>
            <p:ph idx="1"/>
          </p:nvPr>
        </p:nvSpPr>
        <p:spPr>
          <a:xfrm>
            <a:off x="304800" y="1905000"/>
            <a:ext cx="8382000" cy="1752600"/>
          </a:xfrm>
        </p:spPr>
        <p:txBody>
          <a:bodyPr/>
          <a:lstStyle/>
          <a:p>
            <a:r>
              <a:rPr lang="en-US" sz="1400" b="1" dirty="0">
                <a:solidFill>
                  <a:srgbClr val="3C5790"/>
                </a:solidFill>
              </a:rPr>
              <a:t>Test</a:t>
            </a:r>
            <a:r>
              <a:rPr lang="en-US" sz="1400" dirty="0">
                <a:solidFill>
                  <a:srgbClr val="3C5790"/>
                </a:solidFill>
              </a:rPr>
              <a:t> - a method with a @Test annotation </a:t>
            </a:r>
          </a:p>
          <a:p>
            <a:r>
              <a:rPr lang="en-US" sz="1400" b="1" dirty="0">
                <a:solidFill>
                  <a:srgbClr val="3C5790"/>
                </a:solidFill>
              </a:rPr>
              <a:t>Test</a:t>
            </a:r>
            <a:r>
              <a:rPr lang="en-US" sz="1400" dirty="0">
                <a:solidFill>
                  <a:srgbClr val="3C5790"/>
                </a:solidFill>
              </a:rPr>
              <a:t> </a:t>
            </a:r>
            <a:r>
              <a:rPr lang="en-US" sz="1400" b="1" dirty="0">
                <a:solidFill>
                  <a:srgbClr val="3C5790"/>
                </a:solidFill>
              </a:rPr>
              <a:t>Class</a:t>
            </a:r>
            <a:r>
              <a:rPr lang="en-US" sz="1400" dirty="0">
                <a:solidFill>
                  <a:srgbClr val="3C5790"/>
                </a:solidFill>
              </a:rPr>
              <a:t> - class that contains one or more tests represented by methods annotated with @test.</a:t>
            </a:r>
          </a:p>
          <a:p>
            <a:r>
              <a:rPr lang="en-US" sz="1400" b="1" dirty="0">
                <a:solidFill>
                  <a:srgbClr val="3C5790"/>
                </a:solidFill>
              </a:rPr>
              <a:t>Test</a:t>
            </a:r>
            <a:r>
              <a:rPr lang="en-US" sz="1400" dirty="0">
                <a:solidFill>
                  <a:srgbClr val="3C5790"/>
                </a:solidFill>
              </a:rPr>
              <a:t> </a:t>
            </a:r>
            <a:r>
              <a:rPr lang="en-US" sz="1400" b="1" dirty="0">
                <a:solidFill>
                  <a:srgbClr val="3C5790"/>
                </a:solidFill>
              </a:rPr>
              <a:t>Suite</a:t>
            </a:r>
            <a:r>
              <a:rPr lang="en-US" sz="1400" dirty="0">
                <a:solidFill>
                  <a:srgbClr val="3C5790"/>
                </a:solidFill>
              </a:rPr>
              <a:t> - a group of tests, is a convenient way to group together tests that are related.</a:t>
            </a:r>
          </a:p>
          <a:p>
            <a:r>
              <a:rPr lang="en-US" sz="1400" b="1" dirty="0">
                <a:solidFill>
                  <a:srgbClr val="3C5790"/>
                </a:solidFill>
              </a:rPr>
              <a:t>Test</a:t>
            </a:r>
            <a:r>
              <a:rPr lang="en-US" sz="1400" dirty="0">
                <a:solidFill>
                  <a:srgbClr val="3C5790"/>
                </a:solidFill>
              </a:rPr>
              <a:t> </a:t>
            </a:r>
            <a:r>
              <a:rPr lang="en-US" sz="1400" b="1" dirty="0">
                <a:solidFill>
                  <a:srgbClr val="3C5790"/>
                </a:solidFill>
              </a:rPr>
              <a:t>Runner</a:t>
            </a:r>
            <a:r>
              <a:rPr lang="en-US" sz="1400" dirty="0">
                <a:solidFill>
                  <a:srgbClr val="3C5790"/>
                </a:solidFill>
              </a:rPr>
              <a:t> - a runner of test suites</a:t>
            </a:r>
          </a:p>
          <a:p>
            <a:r>
              <a:rPr lang="en-US" sz="1400" b="1" dirty="0">
                <a:solidFill>
                  <a:srgbClr val="3C5790"/>
                </a:solidFill>
              </a:rPr>
              <a:t>Assert</a:t>
            </a:r>
            <a:r>
              <a:rPr lang="en-US" sz="1400" dirty="0">
                <a:solidFill>
                  <a:srgbClr val="3C5790"/>
                </a:solidFill>
              </a:rPr>
              <a:t> - defines the conditions that are being tested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Arhitecture</a:t>
            </a:r>
            <a:endParaRPr lang="fr-CA" dirty="0">
              <a:solidFill>
                <a:schemeClr val="bg1"/>
              </a:solidFill>
            </a:endParaRPr>
          </a:p>
        </p:txBody>
      </p:sp>
      <p:sp>
        <p:nvSpPr>
          <p:cNvPr id="4099" name="Espace réservé du contenu 4"/>
          <p:cNvSpPr>
            <a:spLocks noGrp="1"/>
          </p:cNvSpPr>
          <p:nvPr>
            <p:ph idx="1"/>
          </p:nvPr>
        </p:nvSpPr>
        <p:spPr>
          <a:xfrm>
            <a:off x="304800" y="1905000"/>
            <a:ext cx="8382000" cy="838200"/>
          </a:xfrm>
        </p:spPr>
        <p:txBody>
          <a:bodyPr/>
          <a:lstStyle/>
          <a:p>
            <a:r>
              <a:rPr lang="en-US" sz="1400" dirty="0">
                <a:solidFill>
                  <a:srgbClr val="3C5790"/>
                </a:solidFill>
              </a:rPr>
              <a:t>JUnit 4 is completely monolithic </a:t>
            </a:r>
            <a:endParaRPr lang="en-US" sz="1200" dirty="0">
              <a:solidFill>
                <a:srgbClr val="3C5790"/>
              </a:solidFill>
            </a:endParaRPr>
          </a:p>
        </p:txBody>
      </p:sp>
      <p:pic>
        <p:nvPicPr>
          <p:cNvPr id="2" name="Picture 1">
            <a:extLst>
              <a:ext uri="{FF2B5EF4-FFF2-40B4-BE49-F238E27FC236}">
                <a16:creationId xmlns:a16="http://schemas.microsoft.com/office/drawing/2014/main" id="{0E113FEC-F3F1-4E29-8805-D37423DE5F9A}"/>
              </a:ext>
            </a:extLst>
          </p:cNvPr>
          <p:cNvPicPr>
            <a:picLocks noChangeAspect="1"/>
          </p:cNvPicPr>
          <p:nvPr/>
        </p:nvPicPr>
        <p:blipFill>
          <a:blip r:embed="rId3"/>
          <a:stretch>
            <a:fillRect/>
          </a:stretch>
        </p:blipFill>
        <p:spPr>
          <a:xfrm>
            <a:off x="761618" y="2971800"/>
            <a:ext cx="7772782" cy="2819400"/>
          </a:xfrm>
          <a:prstGeom prst="rect">
            <a:avLst/>
          </a:prstGeom>
        </p:spPr>
      </p:pic>
    </p:spTree>
    <p:extLst>
      <p:ext uri="{BB962C8B-B14F-4D97-AF65-F5344CB8AC3E}">
        <p14:creationId xmlns:p14="http://schemas.microsoft.com/office/powerpoint/2010/main" val="97699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A </a:t>
            </a:r>
            <a:r>
              <a:rPr lang="en-US" sz="1400" b="1" dirty="0">
                <a:solidFill>
                  <a:srgbClr val="3C5790"/>
                </a:solidFill>
              </a:rPr>
              <a:t>unit</a:t>
            </a:r>
            <a:r>
              <a:rPr lang="en-US" sz="1400" dirty="0">
                <a:solidFill>
                  <a:srgbClr val="3C5790"/>
                </a:solidFill>
              </a:rPr>
              <a:t> </a:t>
            </a:r>
            <a:r>
              <a:rPr lang="en-US" sz="1400" b="1" dirty="0">
                <a:solidFill>
                  <a:srgbClr val="3C5790"/>
                </a:solidFill>
              </a:rPr>
              <a:t>test</a:t>
            </a:r>
            <a:r>
              <a:rPr lang="en-US" sz="1400" dirty="0">
                <a:solidFill>
                  <a:srgbClr val="3C5790"/>
                </a:solidFill>
              </a:rPr>
              <a:t> examines the behavior of a distinct unit of work.</a:t>
            </a:r>
          </a:p>
          <a:p>
            <a:r>
              <a:rPr lang="en-US" sz="1400" dirty="0">
                <a:solidFill>
                  <a:srgbClr val="3C5790"/>
                </a:solidFill>
              </a:rPr>
              <a:t>By contract, </a:t>
            </a:r>
            <a:r>
              <a:rPr lang="en-US" sz="1400" b="1" dirty="0">
                <a:solidFill>
                  <a:srgbClr val="3C5790"/>
                </a:solidFill>
              </a:rPr>
              <a:t>integration</a:t>
            </a:r>
            <a:r>
              <a:rPr lang="en-US" sz="1400" dirty="0">
                <a:solidFill>
                  <a:srgbClr val="3C5790"/>
                </a:solidFill>
              </a:rPr>
              <a:t> </a:t>
            </a:r>
            <a:r>
              <a:rPr lang="en-US" sz="1400" b="1" dirty="0">
                <a:solidFill>
                  <a:srgbClr val="3C5790"/>
                </a:solidFill>
              </a:rPr>
              <a:t>tests</a:t>
            </a:r>
            <a:r>
              <a:rPr lang="en-US" sz="1400" dirty="0">
                <a:solidFill>
                  <a:srgbClr val="3C5790"/>
                </a:solidFill>
              </a:rPr>
              <a:t> and </a:t>
            </a:r>
            <a:r>
              <a:rPr lang="en-US" sz="1400" b="1" dirty="0">
                <a:solidFill>
                  <a:srgbClr val="3C5790"/>
                </a:solidFill>
              </a:rPr>
              <a:t>acceptance</a:t>
            </a:r>
            <a:r>
              <a:rPr lang="en-US" sz="1400" dirty="0">
                <a:solidFill>
                  <a:srgbClr val="3C5790"/>
                </a:solidFill>
              </a:rPr>
              <a:t> </a:t>
            </a:r>
            <a:r>
              <a:rPr lang="en-US" sz="1400" b="1" dirty="0">
                <a:solidFill>
                  <a:srgbClr val="3C5790"/>
                </a:solidFill>
              </a:rPr>
              <a:t>tests</a:t>
            </a:r>
            <a:r>
              <a:rPr lang="en-US" sz="1400" dirty="0">
                <a:solidFill>
                  <a:srgbClr val="3C5790"/>
                </a:solidFill>
              </a:rPr>
              <a:t> examine how various components interact.</a:t>
            </a:r>
          </a:p>
          <a:p>
            <a:r>
              <a:rPr lang="en-US" sz="1400" dirty="0">
                <a:solidFill>
                  <a:srgbClr val="3C5790"/>
                </a:solidFill>
              </a:rPr>
              <a:t>A </a:t>
            </a:r>
            <a:r>
              <a:rPr lang="en-US" sz="1400" b="1" dirty="0">
                <a:solidFill>
                  <a:srgbClr val="3C5790"/>
                </a:solidFill>
              </a:rPr>
              <a:t>unit</a:t>
            </a:r>
            <a:r>
              <a:rPr lang="en-US" sz="1400" dirty="0">
                <a:solidFill>
                  <a:srgbClr val="3C5790"/>
                </a:solidFill>
              </a:rPr>
              <a:t> </a:t>
            </a:r>
            <a:r>
              <a:rPr lang="en-US" sz="1400" b="1" dirty="0">
                <a:solidFill>
                  <a:srgbClr val="3C5790"/>
                </a:solidFill>
              </a:rPr>
              <a:t>of</a:t>
            </a:r>
            <a:r>
              <a:rPr lang="en-US" sz="1400" dirty="0">
                <a:solidFill>
                  <a:srgbClr val="3C5790"/>
                </a:solidFill>
              </a:rPr>
              <a:t> </a:t>
            </a:r>
            <a:r>
              <a:rPr lang="en-US" sz="1400" b="1" dirty="0">
                <a:solidFill>
                  <a:srgbClr val="3C5790"/>
                </a:solidFill>
              </a:rPr>
              <a:t>work</a:t>
            </a:r>
            <a:r>
              <a:rPr lang="en-US" sz="1400" dirty="0">
                <a:solidFill>
                  <a:srgbClr val="3C5790"/>
                </a:solidFill>
              </a:rPr>
              <a:t> is a task that isn't directly dependent on the completion of any other task.</a:t>
            </a:r>
            <a:endParaRPr lang="en-US" sz="1200" dirty="0">
              <a:solidFill>
                <a:srgbClr val="3C579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The unit testing framework should follow:</a:t>
            </a:r>
          </a:p>
          <a:p>
            <a:pPr lvl="1"/>
            <a:r>
              <a:rPr lang="en-US" sz="1400" dirty="0">
                <a:solidFill>
                  <a:srgbClr val="3C5790"/>
                </a:solidFill>
              </a:rPr>
              <a:t>each unit test should run independently of all other unit tests</a:t>
            </a:r>
          </a:p>
          <a:p>
            <a:pPr lvl="1"/>
            <a:r>
              <a:rPr lang="en-US" sz="1400" dirty="0">
                <a:solidFill>
                  <a:srgbClr val="3C5790"/>
                </a:solidFill>
              </a:rPr>
              <a:t>the framework should detect and report errors test by test</a:t>
            </a:r>
          </a:p>
          <a:p>
            <a:pPr lvl="1"/>
            <a:r>
              <a:rPr lang="en-US" sz="1400" dirty="0">
                <a:solidFill>
                  <a:srgbClr val="3C5790"/>
                </a:solidFill>
              </a:rPr>
              <a:t>it should be easy to define which unit tests will run</a:t>
            </a:r>
          </a:p>
        </p:txBody>
      </p:sp>
    </p:spTree>
    <p:extLst>
      <p:ext uri="{BB962C8B-B14F-4D97-AF65-F5344CB8AC3E}">
        <p14:creationId xmlns:p14="http://schemas.microsoft.com/office/powerpoint/2010/main" val="32715996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962400"/>
          </a:xfrm>
        </p:spPr>
        <p:txBody>
          <a:bodyPr/>
          <a:lstStyle/>
          <a:p>
            <a:r>
              <a:rPr lang="en-US" sz="1400" dirty="0">
                <a:solidFill>
                  <a:srgbClr val="3C5790"/>
                </a:solidFill>
              </a:rPr>
              <a:t>JUnit creates a new instance of the tests class before invoking each </a:t>
            </a:r>
            <a:r>
              <a:rPr lang="en-US" sz="1400" b="1" dirty="0">
                <a:solidFill>
                  <a:srgbClr val="3C5790"/>
                </a:solidFill>
              </a:rPr>
              <a:t>@Test </a:t>
            </a:r>
            <a:r>
              <a:rPr lang="en-US" sz="1400" dirty="0">
                <a:solidFill>
                  <a:srgbClr val="3C5790"/>
                </a:solidFill>
              </a:rPr>
              <a:t>method.</a:t>
            </a:r>
          </a:p>
          <a:p>
            <a:r>
              <a:rPr lang="en-US" sz="1400" dirty="0">
                <a:solidFill>
                  <a:srgbClr val="3C5790"/>
                </a:solidFill>
              </a:rPr>
              <a:t>This help provide independence between test methods and avoid unintentional side effects in the test code</a:t>
            </a:r>
          </a:p>
          <a:p>
            <a:r>
              <a:rPr lang="en-US" sz="1400" dirty="0">
                <a:solidFill>
                  <a:srgbClr val="3C5790"/>
                </a:solidFill>
              </a:rPr>
              <a:t>To perform test validation, we use the assert methods provided by the Assert class.</a:t>
            </a:r>
          </a:p>
        </p:txBody>
      </p:sp>
    </p:spTree>
    <p:extLst>
      <p:ext uri="{BB962C8B-B14F-4D97-AF65-F5344CB8AC3E}">
        <p14:creationId xmlns:p14="http://schemas.microsoft.com/office/powerpoint/2010/main" val="2380897130"/>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6548</TotalTime>
  <Words>1606</Words>
  <Application>Microsoft Office PowerPoint</Application>
  <PresentationFormat>On-screen Show (4:3)</PresentationFormat>
  <Paragraphs>201</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143</vt:lpstr>
      <vt:lpstr>JUnit 4</vt:lpstr>
      <vt:lpstr>Contents</vt:lpstr>
      <vt:lpstr>What is JUnit ?</vt:lpstr>
      <vt:lpstr>Features</vt:lpstr>
      <vt:lpstr>Concepts</vt:lpstr>
      <vt:lpstr>Arhitecture</vt:lpstr>
      <vt:lpstr>Core</vt:lpstr>
      <vt:lpstr>Core (cont.)</vt:lpstr>
      <vt:lpstr>Core (cont.)</vt:lpstr>
      <vt:lpstr>Core (cont.)</vt:lpstr>
      <vt:lpstr>Core (cont.)</vt:lpstr>
      <vt:lpstr>Core (cont.)</vt:lpstr>
      <vt:lpstr>Core (cont.)</vt:lpstr>
      <vt:lpstr>Core (cont.)</vt:lpstr>
      <vt:lpstr>Core (cont.)</vt:lpstr>
      <vt:lpstr>Test Runners</vt:lpstr>
      <vt:lpstr>Test Runners (cont.)</vt:lpstr>
      <vt:lpstr>Test Runners (cont.)</vt:lpstr>
      <vt:lpstr>Hamcrest Matchers</vt:lpstr>
      <vt:lpstr>Hamcrest Matchers (cont.)</vt:lpstr>
      <vt:lpstr>Hamcrest Matchers (cont.)</vt:lpstr>
      <vt:lpstr>Hamcrest Matchers (cont.)</vt:lpstr>
      <vt:lpstr>Software Testing Principles</vt:lpstr>
      <vt:lpstr>Software Testing Principles (cont.)</vt:lpstr>
      <vt:lpstr>Software Testing Principles (cont.)</vt:lpstr>
      <vt:lpstr>Test Coverage</vt:lpstr>
      <vt:lpstr>Test Coverage (cont.)</vt:lpstr>
      <vt:lpstr>Test Coverage (cont.)</vt:lpstr>
      <vt:lpstr>Test Coverage (cont.)</vt:lpstr>
      <vt:lpstr>Test Coverage (cont.)</vt:lpstr>
      <vt:lpstr>Mocks</vt:lpstr>
      <vt:lpstr>Mocks (cont.)</vt:lpstr>
      <vt:lpstr>Conclusions</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771</cp:revision>
  <dcterms:created xsi:type="dcterms:W3CDTF">2012-04-12T06:19:17Z</dcterms:created>
  <dcterms:modified xsi:type="dcterms:W3CDTF">2020-04-16T12:22:34Z</dcterms:modified>
</cp:coreProperties>
</file>