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447" r:id="rId6"/>
    <p:sldId id="390" r:id="rId7"/>
    <p:sldId id="448" r:id="rId8"/>
    <p:sldId id="429" r:id="rId9"/>
    <p:sldId id="480" r:id="rId10"/>
    <p:sldId id="481" r:id="rId11"/>
    <p:sldId id="482" r:id="rId12"/>
    <p:sldId id="483" r:id="rId13"/>
    <p:sldId id="449" r:id="rId14"/>
    <p:sldId id="436" r:id="rId15"/>
    <p:sldId id="442" r:id="rId16"/>
    <p:sldId id="450" r:id="rId17"/>
    <p:sldId id="454" r:id="rId18"/>
    <p:sldId id="455" r:id="rId19"/>
    <p:sldId id="453" r:id="rId20"/>
    <p:sldId id="456" r:id="rId21"/>
    <p:sldId id="451" r:id="rId22"/>
    <p:sldId id="452" r:id="rId23"/>
    <p:sldId id="457" r:id="rId24"/>
    <p:sldId id="458" r:id="rId25"/>
    <p:sldId id="467" r:id="rId26"/>
    <p:sldId id="486" r:id="rId27"/>
    <p:sldId id="459" r:id="rId28"/>
    <p:sldId id="461" r:id="rId29"/>
    <p:sldId id="460" r:id="rId30"/>
    <p:sldId id="463" r:id="rId31"/>
    <p:sldId id="468" r:id="rId32"/>
    <p:sldId id="464" r:id="rId33"/>
    <p:sldId id="465" r:id="rId34"/>
    <p:sldId id="466" r:id="rId35"/>
    <p:sldId id="477" r:id="rId36"/>
    <p:sldId id="478" r:id="rId37"/>
    <p:sldId id="479" r:id="rId38"/>
    <p:sldId id="476" r:id="rId39"/>
    <p:sldId id="469" r:id="rId40"/>
    <p:sldId id="462" r:id="rId41"/>
    <p:sldId id="471" r:id="rId42"/>
    <p:sldId id="470" r:id="rId43"/>
    <p:sldId id="475" r:id="rId44"/>
    <p:sldId id="473" r:id="rId45"/>
    <p:sldId id="474" r:id="rId46"/>
    <p:sldId id="487" r:id="rId47"/>
    <p:sldId id="488" r:id="rId48"/>
    <p:sldId id="489" r:id="rId49"/>
    <p:sldId id="490" r:id="rId50"/>
    <p:sldId id="492" r:id="rId51"/>
    <p:sldId id="493" r:id="rId52"/>
    <p:sldId id="491" r:id="rId53"/>
    <p:sldId id="446" r:id="rId54"/>
    <p:sldId id="259" r:id="rId5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1768" autoAdjust="0"/>
  </p:normalViewPr>
  <p:slideViewPr>
    <p:cSldViewPr>
      <p:cViewPr varScale="1">
        <p:scale>
          <a:sx n="114" d="100"/>
          <a:sy n="114" d="100"/>
        </p:scale>
        <p:origin x="155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09/06/2025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09/06/2025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09/06/2025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09/06/2025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09/06/2025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09/06/2025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09/06/2025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09/06/2025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09/06/2025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09/06/2025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09/06/2025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09/06/2025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6274/"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MCP</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Evolution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752600"/>
          </a:xfrm>
        </p:spPr>
        <p:txBody>
          <a:bodyPr/>
          <a:lstStyle/>
          <a:p>
            <a:r>
              <a:rPr lang="en-US" sz="1600" dirty="0">
                <a:solidFill>
                  <a:srgbClr val="3C5790"/>
                </a:solidFill>
              </a:rPr>
              <a:t>While this expanded the capabilities of LLMs significantly, it introduced new challenges:</a:t>
            </a:r>
          </a:p>
          <a:p>
            <a:pPr lvl="1"/>
            <a:r>
              <a:rPr lang="en-US" sz="1600" dirty="0">
                <a:solidFill>
                  <a:srgbClr val="3C5790"/>
                </a:solidFill>
              </a:rPr>
              <a:t>Developers had to manually configure each tool.</a:t>
            </a:r>
          </a:p>
          <a:p>
            <a:pPr lvl="1"/>
            <a:r>
              <a:rPr lang="en-US" sz="1600" dirty="0">
                <a:solidFill>
                  <a:srgbClr val="3C5790"/>
                </a:solidFill>
              </a:rPr>
              <a:t>Every change in tool setup required code modifications.</a:t>
            </a:r>
          </a:p>
          <a:p>
            <a:pPr lvl="1"/>
            <a:r>
              <a:rPr lang="en-US" sz="1600" dirty="0">
                <a:solidFill>
                  <a:srgbClr val="3C5790"/>
                </a:solidFill>
              </a:rPr>
              <a:t>As the number of tools grew, so did the complexity of tool management and integration logic.</a:t>
            </a:r>
          </a:p>
          <a:p>
            <a:endParaRPr lang="fr-CA" sz="1600" dirty="0">
              <a:solidFill>
                <a:srgbClr val="3C5790"/>
              </a:solidFill>
            </a:endParaRPr>
          </a:p>
        </p:txBody>
      </p:sp>
    </p:spTree>
    <p:extLst>
      <p:ext uri="{BB962C8B-B14F-4D97-AF65-F5344CB8AC3E}">
        <p14:creationId xmlns:p14="http://schemas.microsoft.com/office/powerpoint/2010/main" val="374328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Evolution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14400"/>
          </a:xfrm>
        </p:spPr>
        <p:txBody>
          <a:bodyPr/>
          <a:lstStyle/>
          <a:p>
            <a:r>
              <a:rPr lang="en-US" sz="1600" dirty="0">
                <a:solidFill>
                  <a:srgbClr val="3C5790"/>
                </a:solidFill>
              </a:rPr>
              <a:t>Anthropic Introduced Model Context Protocol (MCP), that addresses these issues by offering a standardized way to describe and connect tools, APIs, and contextual information to LLMs. </a:t>
            </a:r>
          </a:p>
          <a:p>
            <a:r>
              <a:rPr lang="en-US" sz="1600" dirty="0">
                <a:solidFill>
                  <a:srgbClr val="3C5790"/>
                </a:solidFill>
              </a:rPr>
              <a:t>With MCP, everything is modular, pluggable, and defined through a common protocol.</a:t>
            </a:r>
            <a:endParaRPr lang="fr-CA" sz="1600" dirty="0">
              <a:solidFill>
                <a:srgbClr val="3C5790"/>
              </a:solidFill>
            </a:endParaRPr>
          </a:p>
        </p:txBody>
      </p:sp>
      <p:pic>
        <p:nvPicPr>
          <p:cNvPr id="5" name="Picture 4">
            <a:extLst>
              <a:ext uri="{FF2B5EF4-FFF2-40B4-BE49-F238E27FC236}">
                <a16:creationId xmlns:a16="http://schemas.microsoft.com/office/drawing/2014/main" id="{8BE53999-BC84-4D34-A921-FF2A846CEDF0}"/>
              </a:ext>
            </a:extLst>
          </p:cNvPr>
          <p:cNvPicPr>
            <a:picLocks noChangeAspect="1"/>
          </p:cNvPicPr>
          <p:nvPr/>
        </p:nvPicPr>
        <p:blipFill>
          <a:blip r:embed="rId3"/>
          <a:stretch>
            <a:fillRect/>
          </a:stretch>
        </p:blipFill>
        <p:spPr>
          <a:xfrm>
            <a:off x="3297201" y="3048000"/>
            <a:ext cx="2549598" cy="3495675"/>
          </a:xfrm>
          <a:prstGeom prst="rect">
            <a:avLst/>
          </a:prstGeom>
        </p:spPr>
      </p:pic>
    </p:spTree>
    <p:extLst>
      <p:ext uri="{BB962C8B-B14F-4D97-AF65-F5344CB8AC3E}">
        <p14:creationId xmlns:p14="http://schemas.microsoft.com/office/powerpoint/2010/main" val="201870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Evolution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85800"/>
          </a:xfrm>
        </p:spPr>
        <p:txBody>
          <a:bodyPr/>
          <a:lstStyle/>
          <a:p>
            <a:r>
              <a:rPr lang="en-US" sz="1600" dirty="0">
                <a:solidFill>
                  <a:srgbClr val="3C5790"/>
                </a:solidFill>
              </a:rPr>
              <a:t>MCP addresses this challenge by providing a standardized way for LLMs to connect with external data sources and tools—essentially a “universal remote” for AI apps.</a:t>
            </a:r>
            <a:endParaRPr lang="fr-CA" sz="1600" dirty="0">
              <a:solidFill>
                <a:srgbClr val="3C5790"/>
              </a:solidFill>
            </a:endParaRPr>
          </a:p>
        </p:txBody>
      </p:sp>
      <p:pic>
        <p:nvPicPr>
          <p:cNvPr id="3" name="Picture 2">
            <a:extLst>
              <a:ext uri="{FF2B5EF4-FFF2-40B4-BE49-F238E27FC236}">
                <a16:creationId xmlns:a16="http://schemas.microsoft.com/office/drawing/2014/main" id="{3D1518A6-5FCB-4A18-850B-30603676494D}"/>
              </a:ext>
            </a:extLst>
          </p:cNvPr>
          <p:cNvPicPr>
            <a:picLocks noChangeAspect="1"/>
          </p:cNvPicPr>
          <p:nvPr/>
        </p:nvPicPr>
        <p:blipFill>
          <a:blip r:embed="rId3"/>
          <a:stretch>
            <a:fillRect/>
          </a:stretch>
        </p:blipFill>
        <p:spPr>
          <a:xfrm>
            <a:off x="1524000" y="2971800"/>
            <a:ext cx="6434137" cy="3484161"/>
          </a:xfrm>
          <a:prstGeom prst="rect">
            <a:avLst/>
          </a:prstGeom>
        </p:spPr>
      </p:pic>
    </p:spTree>
    <p:extLst>
      <p:ext uri="{BB962C8B-B14F-4D97-AF65-F5344CB8AC3E}">
        <p14:creationId xmlns:p14="http://schemas.microsoft.com/office/powerpoint/2010/main" val="202364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2057400"/>
          </a:xfrm>
        </p:spPr>
        <p:txBody>
          <a:bodyPr/>
          <a:lstStyle/>
          <a:p>
            <a:r>
              <a:rPr lang="en-US" sz="1600" dirty="0">
                <a:solidFill>
                  <a:srgbClr val="3C5790"/>
                </a:solidFill>
              </a:rPr>
              <a:t>The Model Context Protocol (MCP) is built on a flexible, extensible architecture that enables seamless communication between LLM applications and integrations. </a:t>
            </a:r>
          </a:p>
          <a:p>
            <a:r>
              <a:rPr lang="en-US" sz="1600" dirty="0">
                <a:solidFill>
                  <a:srgbClr val="3C5790"/>
                </a:solidFill>
              </a:rPr>
              <a:t>MCP follows a client-server architecture where:</a:t>
            </a:r>
          </a:p>
          <a:p>
            <a:pPr lvl="1"/>
            <a:r>
              <a:rPr lang="en-US" sz="1600" b="1" dirty="0">
                <a:solidFill>
                  <a:srgbClr val="3C5790"/>
                </a:solidFill>
              </a:rPr>
              <a:t>Hosts</a:t>
            </a:r>
            <a:r>
              <a:rPr lang="en-US" sz="1600" dirty="0">
                <a:solidFill>
                  <a:srgbClr val="3C5790"/>
                </a:solidFill>
              </a:rPr>
              <a:t> are LLM applications (like Claude Desktop or IDEs) that initiate connections</a:t>
            </a:r>
          </a:p>
          <a:p>
            <a:pPr lvl="1"/>
            <a:r>
              <a:rPr lang="en-US" sz="1600" b="1" dirty="0">
                <a:solidFill>
                  <a:srgbClr val="3C5790"/>
                </a:solidFill>
              </a:rPr>
              <a:t>Clients</a:t>
            </a:r>
            <a:r>
              <a:rPr lang="en-US" sz="1600" dirty="0">
                <a:solidFill>
                  <a:srgbClr val="3C5790"/>
                </a:solidFill>
              </a:rPr>
              <a:t> maintain 1:1 connections with servers, inside the host application</a:t>
            </a:r>
          </a:p>
          <a:p>
            <a:pPr lvl="1"/>
            <a:r>
              <a:rPr lang="en-US" sz="1600" b="1" dirty="0">
                <a:solidFill>
                  <a:srgbClr val="3C5790"/>
                </a:solidFill>
              </a:rPr>
              <a:t>Servers</a:t>
            </a:r>
            <a:r>
              <a:rPr lang="en-US" sz="1600" dirty="0">
                <a:solidFill>
                  <a:srgbClr val="3C5790"/>
                </a:solidFill>
              </a:rPr>
              <a:t> provide context, tools, and prompts to clients</a:t>
            </a:r>
            <a:endParaRPr lang="fr-CA" sz="1600" dirty="0">
              <a:solidFill>
                <a:srgbClr val="3C5790"/>
              </a:solidFill>
            </a:endParaRPr>
          </a:p>
        </p:txBody>
      </p:sp>
      <p:pic>
        <p:nvPicPr>
          <p:cNvPr id="3" name="Picture 2">
            <a:extLst>
              <a:ext uri="{FF2B5EF4-FFF2-40B4-BE49-F238E27FC236}">
                <a16:creationId xmlns:a16="http://schemas.microsoft.com/office/drawing/2014/main" id="{85260A0F-6FFF-4A02-9A0D-9A7E1D3C8441}"/>
              </a:ext>
            </a:extLst>
          </p:cNvPr>
          <p:cNvPicPr>
            <a:picLocks noChangeAspect="1"/>
          </p:cNvPicPr>
          <p:nvPr/>
        </p:nvPicPr>
        <p:blipFill>
          <a:blip r:embed="rId3"/>
          <a:stretch>
            <a:fillRect/>
          </a:stretch>
        </p:blipFill>
        <p:spPr>
          <a:xfrm>
            <a:off x="2209800" y="4178417"/>
            <a:ext cx="4505325" cy="2271916"/>
          </a:xfrm>
          <a:prstGeom prst="rect">
            <a:avLst/>
          </a:prstGeom>
        </p:spPr>
      </p:pic>
    </p:spTree>
    <p:extLst>
      <p:ext uri="{BB962C8B-B14F-4D97-AF65-F5344CB8AC3E}">
        <p14:creationId xmlns:p14="http://schemas.microsoft.com/office/powerpoint/2010/main" val="14971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200400"/>
          </a:xfrm>
        </p:spPr>
        <p:txBody>
          <a:bodyPr/>
          <a:lstStyle/>
          <a:p>
            <a:r>
              <a:rPr lang="en-US" sz="1600" dirty="0">
                <a:solidFill>
                  <a:srgbClr val="3C5790"/>
                </a:solidFill>
              </a:rPr>
              <a:t>The </a:t>
            </a:r>
            <a:r>
              <a:rPr lang="en-US" sz="1600" b="1" dirty="0">
                <a:solidFill>
                  <a:srgbClr val="3C5790"/>
                </a:solidFill>
              </a:rPr>
              <a:t>transport</a:t>
            </a:r>
            <a:r>
              <a:rPr lang="en-US" sz="1600" dirty="0">
                <a:solidFill>
                  <a:srgbClr val="3C5790"/>
                </a:solidFill>
              </a:rPr>
              <a:t> </a:t>
            </a:r>
            <a:r>
              <a:rPr lang="en-US" sz="1600" b="1" dirty="0">
                <a:solidFill>
                  <a:srgbClr val="3C5790"/>
                </a:solidFill>
              </a:rPr>
              <a:t>layer</a:t>
            </a:r>
            <a:r>
              <a:rPr lang="en-US" sz="1600" dirty="0">
                <a:solidFill>
                  <a:srgbClr val="3C5790"/>
                </a:solidFill>
              </a:rPr>
              <a:t> handles the actual communication between clients and servers. MCP supports multiple transport mechanisms:</a:t>
            </a:r>
          </a:p>
          <a:p>
            <a:r>
              <a:rPr lang="en-US" sz="1600" b="1" dirty="0" err="1">
                <a:solidFill>
                  <a:srgbClr val="3C5790"/>
                </a:solidFill>
              </a:rPr>
              <a:t>Stdio</a:t>
            </a:r>
            <a:r>
              <a:rPr lang="en-US" sz="1600" dirty="0">
                <a:solidFill>
                  <a:srgbClr val="3C5790"/>
                </a:solidFill>
              </a:rPr>
              <a:t> </a:t>
            </a:r>
            <a:r>
              <a:rPr lang="en-US" sz="1600" b="1" dirty="0">
                <a:solidFill>
                  <a:srgbClr val="3C5790"/>
                </a:solidFill>
              </a:rPr>
              <a:t>transport</a:t>
            </a:r>
          </a:p>
          <a:p>
            <a:pPr lvl="1"/>
            <a:r>
              <a:rPr lang="en-US" sz="1600" dirty="0">
                <a:solidFill>
                  <a:srgbClr val="3C5790"/>
                </a:solidFill>
              </a:rPr>
              <a:t>Uses standard input/output for communication</a:t>
            </a:r>
          </a:p>
          <a:p>
            <a:pPr lvl="1"/>
            <a:r>
              <a:rPr lang="en-US" sz="1600" dirty="0">
                <a:solidFill>
                  <a:srgbClr val="3C5790"/>
                </a:solidFill>
              </a:rPr>
              <a:t>Ideal for local processes</a:t>
            </a:r>
          </a:p>
          <a:p>
            <a:r>
              <a:rPr lang="en-US" sz="1600" b="1" dirty="0">
                <a:solidFill>
                  <a:srgbClr val="3C5790"/>
                </a:solidFill>
              </a:rPr>
              <a:t>HTTP with SSE transport</a:t>
            </a:r>
          </a:p>
          <a:p>
            <a:pPr lvl="1"/>
            <a:r>
              <a:rPr lang="en-US" sz="1600" dirty="0">
                <a:solidFill>
                  <a:srgbClr val="3C5790"/>
                </a:solidFill>
              </a:rPr>
              <a:t>Uses Server-Sent Events for server-to-client messages</a:t>
            </a:r>
          </a:p>
          <a:p>
            <a:pPr lvl="1"/>
            <a:r>
              <a:rPr lang="en-US" sz="1600" dirty="0">
                <a:solidFill>
                  <a:srgbClr val="3C5790"/>
                </a:solidFill>
              </a:rPr>
              <a:t>HTTP POST for client-to-server messages</a:t>
            </a:r>
          </a:p>
          <a:p>
            <a:r>
              <a:rPr lang="en-US" sz="1600" dirty="0">
                <a:solidFill>
                  <a:srgbClr val="3C5790"/>
                </a:solidFill>
              </a:rPr>
              <a:t>All transports use </a:t>
            </a:r>
            <a:r>
              <a:rPr lang="en-US" sz="1600" b="1" dirty="0">
                <a:solidFill>
                  <a:srgbClr val="3C5790"/>
                </a:solidFill>
              </a:rPr>
              <a:t>JSON-RPC 2.0 </a:t>
            </a:r>
            <a:r>
              <a:rPr lang="en-US" sz="1600" dirty="0">
                <a:solidFill>
                  <a:srgbClr val="3C5790"/>
                </a:solidFill>
              </a:rPr>
              <a:t>to exchange messages.</a:t>
            </a:r>
          </a:p>
        </p:txBody>
      </p:sp>
    </p:spTree>
    <p:extLst>
      <p:ext uri="{BB962C8B-B14F-4D97-AF65-F5344CB8AC3E}">
        <p14:creationId xmlns:p14="http://schemas.microsoft.com/office/powerpoint/2010/main" val="185677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400" dirty="0">
                <a:solidFill>
                  <a:srgbClr val="3C5790"/>
                </a:solidFill>
              </a:rPr>
              <a:t>MCP has these </a:t>
            </a:r>
            <a:r>
              <a:rPr lang="en-US" sz="1400" b="1" dirty="0">
                <a:solidFill>
                  <a:srgbClr val="3C5790"/>
                </a:solidFill>
              </a:rPr>
              <a:t>main types </a:t>
            </a:r>
            <a:r>
              <a:rPr lang="en-US" sz="1400" dirty="0">
                <a:solidFill>
                  <a:srgbClr val="3C5790"/>
                </a:solidFill>
              </a:rPr>
              <a:t>of messages:</a:t>
            </a:r>
          </a:p>
          <a:p>
            <a:r>
              <a:rPr lang="en-US" sz="1400" b="1" dirty="0">
                <a:solidFill>
                  <a:srgbClr val="3C5790"/>
                </a:solidFill>
              </a:rPr>
              <a:t>Requests</a:t>
            </a:r>
            <a:r>
              <a:rPr lang="en-US" sz="1400" dirty="0">
                <a:solidFill>
                  <a:srgbClr val="3C5790"/>
                </a:solidFill>
              </a:rPr>
              <a:t> expect a response from the other side</a:t>
            </a:r>
          </a:p>
          <a:p>
            <a:r>
              <a:rPr lang="en-US" sz="1400" b="1" dirty="0">
                <a:solidFill>
                  <a:srgbClr val="3C5790"/>
                </a:solidFill>
              </a:rPr>
              <a:t>Results</a:t>
            </a:r>
            <a:r>
              <a:rPr lang="en-US" sz="1400" dirty="0">
                <a:solidFill>
                  <a:srgbClr val="3C5790"/>
                </a:solidFill>
              </a:rPr>
              <a:t> are successful responses to requests</a:t>
            </a:r>
          </a:p>
          <a:p>
            <a:r>
              <a:rPr lang="en-US" sz="1400" b="1" dirty="0">
                <a:solidFill>
                  <a:srgbClr val="3C5790"/>
                </a:solidFill>
              </a:rPr>
              <a:t>Errors</a:t>
            </a:r>
            <a:r>
              <a:rPr lang="en-US" sz="1400" dirty="0">
                <a:solidFill>
                  <a:srgbClr val="3C5790"/>
                </a:solidFill>
              </a:rPr>
              <a:t> indicate that a request failed</a:t>
            </a:r>
          </a:p>
          <a:p>
            <a:r>
              <a:rPr lang="en-US" sz="1400" b="1" dirty="0">
                <a:solidFill>
                  <a:srgbClr val="3C5790"/>
                </a:solidFill>
              </a:rPr>
              <a:t>Notifications</a:t>
            </a:r>
            <a:r>
              <a:rPr lang="en-US" sz="1400" dirty="0">
                <a:solidFill>
                  <a:srgbClr val="3C5790"/>
                </a:solidFill>
              </a:rPr>
              <a:t> are one-way messages that don’t expect a response</a:t>
            </a:r>
          </a:p>
          <a:p>
            <a:endParaRPr lang="fr-CA" sz="1400" dirty="0">
              <a:solidFill>
                <a:srgbClr val="3C5790"/>
              </a:solidFill>
            </a:endParaRPr>
          </a:p>
        </p:txBody>
      </p:sp>
      <p:pic>
        <p:nvPicPr>
          <p:cNvPr id="3" name="Picture 2">
            <a:extLst>
              <a:ext uri="{FF2B5EF4-FFF2-40B4-BE49-F238E27FC236}">
                <a16:creationId xmlns:a16="http://schemas.microsoft.com/office/drawing/2014/main" id="{E098CEFA-E481-4777-A154-A8A7BE4ADC16}"/>
              </a:ext>
            </a:extLst>
          </p:cNvPr>
          <p:cNvPicPr>
            <a:picLocks noChangeAspect="1"/>
          </p:cNvPicPr>
          <p:nvPr/>
        </p:nvPicPr>
        <p:blipFill>
          <a:blip r:embed="rId3"/>
          <a:stretch>
            <a:fillRect/>
          </a:stretch>
        </p:blipFill>
        <p:spPr>
          <a:xfrm>
            <a:off x="1752600" y="3821710"/>
            <a:ext cx="1828800" cy="1143000"/>
          </a:xfrm>
          <a:prstGeom prst="rect">
            <a:avLst/>
          </a:prstGeom>
        </p:spPr>
      </p:pic>
      <p:pic>
        <p:nvPicPr>
          <p:cNvPr id="5" name="Picture 4">
            <a:extLst>
              <a:ext uri="{FF2B5EF4-FFF2-40B4-BE49-F238E27FC236}">
                <a16:creationId xmlns:a16="http://schemas.microsoft.com/office/drawing/2014/main" id="{4D6ABA28-8FAB-41BB-88F0-3A5120D83996}"/>
              </a:ext>
            </a:extLst>
          </p:cNvPr>
          <p:cNvPicPr>
            <a:picLocks noChangeAspect="1"/>
          </p:cNvPicPr>
          <p:nvPr/>
        </p:nvPicPr>
        <p:blipFill>
          <a:blip r:embed="rId4"/>
          <a:stretch>
            <a:fillRect/>
          </a:stretch>
        </p:blipFill>
        <p:spPr>
          <a:xfrm>
            <a:off x="4812160" y="3765258"/>
            <a:ext cx="2871413" cy="1199451"/>
          </a:xfrm>
          <a:prstGeom prst="rect">
            <a:avLst/>
          </a:prstGeom>
        </p:spPr>
      </p:pic>
      <p:pic>
        <p:nvPicPr>
          <p:cNvPr id="7" name="Picture 6">
            <a:extLst>
              <a:ext uri="{FF2B5EF4-FFF2-40B4-BE49-F238E27FC236}">
                <a16:creationId xmlns:a16="http://schemas.microsoft.com/office/drawing/2014/main" id="{41491715-CA78-433E-AED2-DCC5610F7E3B}"/>
              </a:ext>
            </a:extLst>
          </p:cNvPr>
          <p:cNvPicPr>
            <a:picLocks noChangeAspect="1"/>
          </p:cNvPicPr>
          <p:nvPr/>
        </p:nvPicPr>
        <p:blipFill>
          <a:blip r:embed="rId5"/>
          <a:stretch>
            <a:fillRect/>
          </a:stretch>
        </p:blipFill>
        <p:spPr>
          <a:xfrm>
            <a:off x="1752600" y="5173662"/>
            <a:ext cx="1704975" cy="1409700"/>
          </a:xfrm>
          <a:prstGeom prst="rect">
            <a:avLst/>
          </a:prstGeom>
        </p:spPr>
      </p:pic>
      <p:pic>
        <p:nvPicPr>
          <p:cNvPr id="9" name="Picture 8">
            <a:extLst>
              <a:ext uri="{FF2B5EF4-FFF2-40B4-BE49-F238E27FC236}">
                <a16:creationId xmlns:a16="http://schemas.microsoft.com/office/drawing/2014/main" id="{E956FF8A-254E-477A-8EF1-63C1CC44CB53}"/>
              </a:ext>
            </a:extLst>
          </p:cNvPr>
          <p:cNvPicPr>
            <a:picLocks noChangeAspect="1"/>
          </p:cNvPicPr>
          <p:nvPr/>
        </p:nvPicPr>
        <p:blipFill>
          <a:blip r:embed="rId6"/>
          <a:stretch>
            <a:fillRect/>
          </a:stretch>
        </p:blipFill>
        <p:spPr>
          <a:xfrm>
            <a:off x="4812160" y="5173662"/>
            <a:ext cx="2588765" cy="1323147"/>
          </a:xfrm>
          <a:prstGeom prst="rect">
            <a:avLst/>
          </a:prstGeom>
        </p:spPr>
      </p:pic>
    </p:spTree>
    <p:extLst>
      <p:ext uri="{BB962C8B-B14F-4D97-AF65-F5344CB8AC3E}">
        <p14:creationId xmlns:p14="http://schemas.microsoft.com/office/powerpoint/2010/main" val="38576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447800"/>
          </a:xfrm>
        </p:spPr>
        <p:txBody>
          <a:bodyPr/>
          <a:lstStyle/>
          <a:p>
            <a:r>
              <a:rPr lang="en-US" sz="1400" b="1" dirty="0">
                <a:solidFill>
                  <a:srgbClr val="3C5790"/>
                </a:solidFill>
              </a:rPr>
              <a:t>Connection lifecycle</a:t>
            </a:r>
          </a:p>
          <a:p>
            <a:r>
              <a:rPr lang="en-US" sz="1400" dirty="0">
                <a:solidFill>
                  <a:srgbClr val="3C5790"/>
                </a:solidFill>
              </a:rPr>
              <a:t>1. Client sends initialize request with protocol version and capabilities</a:t>
            </a:r>
          </a:p>
          <a:p>
            <a:r>
              <a:rPr lang="en-US" sz="1400" dirty="0">
                <a:solidFill>
                  <a:srgbClr val="3C5790"/>
                </a:solidFill>
              </a:rPr>
              <a:t>2. Server responds with its protocol version and capabilities</a:t>
            </a:r>
          </a:p>
          <a:p>
            <a:r>
              <a:rPr lang="en-US" sz="1400" dirty="0">
                <a:solidFill>
                  <a:srgbClr val="3C5790"/>
                </a:solidFill>
              </a:rPr>
              <a:t>3. Client sends initialized notification as acknowledgment</a:t>
            </a:r>
          </a:p>
          <a:p>
            <a:r>
              <a:rPr lang="en-US" sz="1400" dirty="0">
                <a:solidFill>
                  <a:srgbClr val="3C5790"/>
                </a:solidFill>
              </a:rPr>
              <a:t>4. Normal message exchange begins</a:t>
            </a:r>
            <a:endParaRPr lang="fr-CA" sz="1400" dirty="0">
              <a:solidFill>
                <a:srgbClr val="3C5790"/>
              </a:solidFill>
            </a:endParaRPr>
          </a:p>
        </p:txBody>
      </p:sp>
      <p:pic>
        <p:nvPicPr>
          <p:cNvPr id="3" name="Picture 2">
            <a:extLst>
              <a:ext uri="{FF2B5EF4-FFF2-40B4-BE49-F238E27FC236}">
                <a16:creationId xmlns:a16="http://schemas.microsoft.com/office/drawing/2014/main" id="{9ADD04FD-F98F-4E21-858F-A251FD104D93}"/>
              </a:ext>
            </a:extLst>
          </p:cNvPr>
          <p:cNvPicPr>
            <a:picLocks noChangeAspect="1"/>
          </p:cNvPicPr>
          <p:nvPr/>
        </p:nvPicPr>
        <p:blipFill>
          <a:blip r:embed="rId3"/>
          <a:stretch>
            <a:fillRect/>
          </a:stretch>
        </p:blipFill>
        <p:spPr>
          <a:xfrm>
            <a:off x="3429000" y="3605169"/>
            <a:ext cx="3014662" cy="2741942"/>
          </a:xfrm>
          <a:prstGeom prst="rect">
            <a:avLst/>
          </a:prstGeom>
        </p:spPr>
      </p:pic>
    </p:spTree>
    <p:extLst>
      <p:ext uri="{BB962C8B-B14F-4D97-AF65-F5344CB8AC3E}">
        <p14:creationId xmlns:p14="http://schemas.microsoft.com/office/powerpoint/2010/main" val="335302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371600"/>
          </a:xfrm>
        </p:spPr>
        <p:txBody>
          <a:bodyPr/>
          <a:lstStyle/>
          <a:p>
            <a:r>
              <a:rPr lang="en-US" sz="1600" b="1" dirty="0">
                <a:solidFill>
                  <a:srgbClr val="3C5790"/>
                </a:solidFill>
              </a:rPr>
              <a:t>Message exchange</a:t>
            </a:r>
          </a:p>
          <a:p>
            <a:pPr lvl="1"/>
            <a:r>
              <a:rPr lang="en-US" sz="1600" dirty="0">
                <a:solidFill>
                  <a:srgbClr val="3C5790"/>
                </a:solidFill>
              </a:rPr>
              <a:t>After </a:t>
            </a:r>
            <a:r>
              <a:rPr lang="en-US" sz="1600" b="1" dirty="0">
                <a:solidFill>
                  <a:srgbClr val="3C5790"/>
                </a:solidFill>
              </a:rPr>
              <a:t>initialization</a:t>
            </a:r>
            <a:r>
              <a:rPr lang="en-US" sz="1600" dirty="0">
                <a:solidFill>
                  <a:srgbClr val="3C5790"/>
                </a:solidFill>
              </a:rPr>
              <a:t>, the following patterns are supported:</a:t>
            </a:r>
          </a:p>
          <a:p>
            <a:pPr lvl="1"/>
            <a:r>
              <a:rPr lang="en-US" sz="1600" b="1" dirty="0">
                <a:solidFill>
                  <a:srgbClr val="3C5790"/>
                </a:solidFill>
              </a:rPr>
              <a:t>Request-Response</a:t>
            </a:r>
            <a:r>
              <a:rPr lang="en-US" sz="1600" dirty="0">
                <a:solidFill>
                  <a:srgbClr val="3C5790"/>
                </a:solidFill>
              </a:rPr>
              <a:t>: Client or server sends requests, the other responds</a:t>
            </a:r>
          </a:p>
          <a:p>
            <a:pPr lvl="1"/>
            <a:r>
              <a:rPr lang="en-US" sz="1600" b="1" dirty="0">
                <a:solidFill>
                  <a:srgbClr val="3C5790"/>
                </a:solidFill>
              </a:rPr>
              <a:t>Notifications</a:t>
            </a:r>
            <a:r>
              <a:rPr lang="en-US" sz="1600" dirty="0">
                <a:solidFill>
                  <a:srgbClr val="3C5790"/>
                </a:solidFill>
              </a:rPr>
              <a:t>: Either party sends one-way messages</a:t>
            </a:r>
          </a:p>
        </p:txBody>
      </p:sp>
    </p:spTree>
    <p:extLst>
      <p:ext uri="{BB962C8B-B14F-4D97-AF65-F5344CB8AC3E}">
        <p14:creationId xmlns:p14="http://schemas.microsoft.com/office/powerpoint/2010/main" val="161604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429000"/>
          </a:xfrm>
        </p:spPr>
        <p:txBody>
          <a:bodyPr/>
          <a:lstStyle/>
          <a:p>
            <a:r>
              <a:rPr lang="en-US" sz="1600" dirty="0">
                <a:solidFill>
                  <a:srgbClr val="3C5790"/>
                </a:solidFill>
              </a:rPr>
              <a:t>Best practices, transport selection:</a:t>
            </a:r>
          </a:p>
          <a:p>
            <a:r>
              <a:rPr lang="en-US" sz="1600" dirty="0">
                <a:solidFill>
                  <a:srgbClr val="3C5790"/>
                </a:solidFill>
              </a:rPr>
              <a:t>1. Local communication</a:t>
            </a:r>
          </a:p>
          <a:p>
            <a:pPr lvl="1"/>
            <a:r>
              <a:rPr lang="en-US" sz="1600" dirty="0">
                <a:solidFill>
                  <a:srgbClr val="3C5790"/>
                </a:solidFill>
              </a:rPr>
              <a:t>Use </a:t>
            </a:r>
            <a:r>
              <a:rPr lang="en-US" sz="1600" b="1" dirty="0" err="1">
                <a:solidFill>
                  <a:srgbClr val="3C5790"/>
                </a:solidFill>
              </a:rPr>
              <a:t>stdio</a:t>
            </a:r>
            <a:r>
              <a:rPr lang="en-US" sz="1600" dirty="0">
                <a:solidFill>
                  <a:srgbClr val="3C5790"/>
                </a:solidFill>
              </a:rPr>
              <a:t> transport for local processes</a:t>
            </a:r>
          </a:p>
          <a:p>
            <a:pPr lvl="1"/>
            <a:r>
              <a:rPr lang="en-US" sz="1600" dirty="0">
                <a:solidFill>
                  <a:srgbClr val="3C5790"/>
                </a:solidFill>
              </a:rPr>
              <a:t>Efficient for same-machine communication</a:t>
            </a:r>
          </a:p>
          <a:p>
            <a:pPr lvl="1"/>
            <a:r>
              <a:rPr lang="en-US" sz="1600" dirty="0">
                <a:solidFill>
                  <a:srgbClr val="3C5790"/>
                </a:solidFill>
              </a:rPr>
              <a:t>Simple process management</a:t>
            </a:r>
          </a:p>
          <a:p>
            <a:r>
              <a:rPr lang="en-US" sz="1600" dirty="0">
                <a:solidFill>
                  <a:srgbClr val="3C5790"/>
                </a:solidFill>
              </a:rPr>
              <a:t>2. Remote communication</a:t>
            </a:r>
          </a:p>
          <a:p>
            <a:pPr lvl="1"/>
            <a:r>
              <a:rPr lang="en-US" sz="1600" dirty="0">
                <a:solidFill>
                  <a:srgbClr val="3C5790"/>
                </a:solidFill>
              </a:rPr>
              <a:t>Use </a:t>
            </a:r>
            <a:r>
              <a:rPr lang="en-US" sz="1600" b="1" dirty="0">
                <a:solidFill>
                  <a:srgbClr val="3C5790"/>
                </a:solidFill>
              </a:rPr>
              <a:t>SSE</a:t>
            </a:r>
            <a:r>
              <a:rPr lang="en-US" sz="1600" dirty="0">
                <a:solidFill>
                  <a:srgbClr val="3C5790"/>
                </a:solidFill>
              </a:rPr>
              <a:t> for scenarios requiring HTTP compatibility</a:t>
            </a:r>
          </a:p>
          <a:p>
            <a:pPr lvl="1"/>
            <a:r>
              <a:rPr lang="en-US" sz="1600" dirty="0">
                <a:solidFill>
                  <a:srgbClr val="3C5790"/>
                </a:solidFill>
              </a:rPr>
              <a:t>Consider security implications including authentication and authorization</a:t>
            </a:r>
            <a:endParaRPr lang="fr-CA" sz="1600" dirty="0">
              <a:solidFill>
                <a:srgbClr val="3C5790"/>
              </a:solidFill>
            </a:endParaRPr>
          </a:p>
        </p:txBody>
      </p:sp>
    </p:spTree>
    <p:extLst>
      <p:ext uri="{BB962C8B-B14F-4D97-AF65-F5344CB8AC3E}">
        <p14:creationId xmlns:p14="http://schemas.microsoft.com/office/powerpoint/2010/main" val="3679894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57200"/>
          </a:xfrm>
        </p:spPr>
        <p:txBody>
          <a:bodyPr/>
          <a:lstStyle/>
          <a:p>
            <a:r>
              <a:rPr lang="en-US" sz="1400" dirty="0">
                <a:solidFill>
                  <a:srgbClr val="3C5790"/>
                </a:solidFill>
              </a:rPr>
              <a:t>Using Cursor Desktop we can configure local MCP servers</a:t>
            </a:r>
            <a:endParaRPr lang="fr-CA" sz="1400" dirty="0">
              <a:solidFill>
                <a:srgbClr val="3C5790"/>
              </a:solidFill>
            </a:endParaRPr>
          </a:p>
        </p:txBody>
      </p:sp>
      <p:pic>
        <p:nvPicPr>
          <p:cNvPr id="3" name="Picture 2">
            <a:extLst>
              <a:ext uri="{FF2B5EF4-FFF2-40B4-BE49-F238E27FC236}">
                <a16:creationId xmlns:a16="http://schemas.microsoft.com/office/drawing/2014/main" id="{8E9F6967-530A-4062-A5E3-DB30A187566F}"/>
              </a:ext>
            </a:extLst>
          </p:cNvPr>
          <p:cNvPicPr>
            <a:picLocks noChangeAspect="1"/>
          </p:cNvPicPr>
          <p:nvPr/>
        </p:nvPicPr>
        <p:blipFill>
          <a:blip r:embed="rId3"/>
          <a:stretch>
            <a:fillRect/>
          </a:stretch>
        </p:blipFill>
        <p:spPr>
          <a:xfrm>
            <a:off x="228600" y="2578814"/>
            <a:ext cx="8311393" cy="1597065"/>
          </a:xfrm>
          <a:prstGeom prst="rect">
            <a:avLst/>
          </a:prstGeom>
        </p:spPr>
      </p:pic>
      <p:pic>
        <p:nvPicPr>
          <p:cNvPr id="5" name="Picture 4">
            <a:extLst>
              <a:ext uri="{FF2B5EF4-FFF2-40B4-BE49-F238E27FC236}">
                <a16:creationId xmlns:a16="http://schemas.microsoft.com/office/drawing/2014/main" id="{1CB4CD03-F06C-472C-AF16-5ACEB157F757}"/>
              </a:ext>
            </a:extLst>
          </p:cNvPr>
          <p:cNvPicPr>
            <a:picLocks noChangeAspect="1"/>
          </p:cNvPicPr>
          <p:nvPr/>
        </p:nvPicPr>
        <p:blipFill>
          <a:blip r:embed="rId4"/>
          <a:stretch>
            <a:fillRect/>
          </a:stretch>
        </p:blipFill>
        <p:spPr>
          <a:xfrm>
            <a:off x="1828800" y="4419600"/>
            <a:ext cx="5934075" cy="1447800"/>
          </a:xfrm>
          <a:prstGeom prst="rect">
            <a:avLst/>
          </a:prstGeom>
        </p:spPr>
      </p:pic>
    </p:spTree>
    <p:extLst>
      <p:ext uri="{BB962C8B-B14F-4D97-AF65-F5344CB8AC3E}">
        <p14:creationId xmlns:p14="http://schemas.microsoft.com/office/powerpoint/2010/main" val="201407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MCP?</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Adoption</a:t>
            </a:r>
          </a:p>
          <a:p>
            <a:r>
              <a:rPr lang="fr-CA" sz="1600" dirty="0" err="1">
                <a:solidFill>
                  <a:srgbClr val="3C5790"/>
                </a:solidFill>
              </a:rPr>
              <a:t>Features</a:t>
            </a:r>
            <a:endParaRPr lang="fr-CA" sz="1600" dirty="0">
              <a:solidFill>
                <a:srgbClr val="3C5790"/>
              </a:solidFill>
            </a:endParaRPr>
          </a:p>
          <a:p>
            <a:r>
              <a:rPr lang="fr-CA" sz="1600" dirty="0">
                <a:solidFill>
                  <a:srgbClr val="3C5790"/>
                </a:solidFill>
              </a:rPr>
              <a:t>Architecture</a:t>
            </a:r>
          </a:p>
          <a:p>
            <a:r>
              <a:rPr lang="fr-CA" sz="1600" dirty="0">
                <a:solidFill>
                  <a:srgbClr val="3C5790"/>
                </a:solidFill>
              </a:rPr>
              <a:t>Concepts</a:t>
            </a:r>
          </a:p>
          <a:p>
            <a:r>
              <a:rPr lang="fr-CA" sz="1600" dirty="0" err="1">
                <a:solidFill>
                  <a:srgbClr val="3C5790"/>
                </a:solidFill>
              </a:rPr>
              <a:t>Evolution</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Security</a:t>
            </a:r>
          </a:p>
          <a:p>
            <a:r>
              <a:rPr lang="fr-CA" sz="1600" dirty="0">
                <a:solidFill>
                  <a:srgbClr val="3C5790"/>
                </a:solidFill>
              </a:rPr>
              <a:t>MCP vs A2A</a:t>
            </a:r>
          </a:p>
          <a:p>
            <a:r>
              <a:rPr lang="en-US" sz="1600" dirty="0">
                <a:solidFill>
                  <a:srgbClr val="3C5790"/>
                </a:solidFill>
              </a:rPr>
              <a:t>Conclusion</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1000"/>
          </a:xfrm>
        </p:spPr>
        <p:txBody>
          <a:bodyPr/>
          <a:lstStyle/>
          <a:p>
            <a:r>
              <a:rPr lang="en-US" sz="1400" dirty="0">
                <a:solidFill>
                  <a:srgbClr val="3C5790"/>
                </a:solidFill>
              </a:rPr>
              <a:t>MCP Servers can be developed in TypeScript, Python, Java, Kotlin, C#, Swift.</a:t>
            </a:r>
            <a:endParaRPr lang="fr-CA" sz="1400" dirty="0">
              <a:solidFill>
                <a:srgbClr val="3C5790"/>
              </a:solidFill>
            </a:endParaRPr>
          </a:p>
        </p:txBody>
      </p:sp>
      <p:pic>
        <p:nvPicPr>
          <p:cNvPr id="3" name="Picture 2">
            <a:extLst>
              <a:ext uri="{FF2B5EF4-FFF2-40B4-BE49-F238E27FC236}">
                <a16:creationId xmlns:a16="http://schemas.microsoft.com/office/drawing/2014/main" id="{65A6DAD9-2BB6-4F1F-9C23-37EE04F6FF19}"/>
              </a:ext>
            </a:extLst>
          </p:cNvPr>
          <p:cNvPicPr>
            <a:picLocks noChangeAspect="1"/>
          </p:cNvPicPr>
          <p:nvPr/>
        </p:nvPicPr>
        <p:blipFill>
          <a:blip r:embed="rId3"/>
          <a:stretch>
            <a:fillRect/>
          </a:stretch>
        </p:blipFill>
        <p:spPr>
          <a:xfrm>
            <a:off x="457200" y="2506211"/>
            <a:ext cx="3902794" cy="4324350"/>
          </a:xfrm>
          <a:prstGeom prst="rect">
            <a:avLst/>
          </a:prstGeom>
        </p:spPr>
      </p:pic>
      <p:pic>
        <p:nvPicPr>
          <p:cNvPr id="5" name="Picture 4">
            <a:extLst>
              <a:ext uri="{FF2B5EF4-FFF2-40B4-BE49-F238E27FC236}">
                <a16:creationId xmlns:a16="http://schemas.microsoft.com/office/drawing/2014/main" id="{3A9F2F94-47A6-415A-993F-15FE1FDE50D2}"/>
              </a:ext>
            </a:extLst>
          </p:cNvPr>
          <p:cNvPicPr>
            <a:picLocks noChangeAspect="1"/>
          </p:cNvPicPr>
          <p:nvPr/>
        </p:nvPicPr>
        <p:blipFill>
          <a:blip r:embed="rId4"/>
          <a:stretch>
            <a:fillRect/>
          </a:stretch>
        </p:blipFill>
        <p:spPr>
          <a:xfrm>
            <a:off x="4588594" y="2529980"/>
            <a:ext cx="4358834" cy="4324350"/>
          </a:xfrm>
          <a:prstGeom prst="rect">
            <a:avLst/>
          </a:prstGeom>
        </p:spPr>
      </p:pic>
    </p:spTree>
    <p:extLst>
      <p:ext uri="{BB962C8B-B14F-4D97-AF65-F5344CB8AC3E}">
        <p14:creationId xmlns:p14="http://schemas.microsoft.com/office/powerpoint/2010/main" val="284131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85800"/>
          </a:xfrm>
        </p:spPr>
        <p:txBody>
          <a:bodyPr/>
          <a:lstStyle/>
          <a:p>
            <a:r>
              <a:rPr lang="en-US" sz="1400" dirty="0">
                <a:solidFill>
                  <a:srgbClr val="3C5790"/>
                </a:solidFill>
              </a:rPr>
              <a:t>We’ll be asked by Cursor Desktop to gave permission to use the tools</a:t>
            </a:r>
            <a:endParaRPr lang="fr-CA" sz="1400" dirty="0">
              <a:solidFill>
                <a:srgbClr val="3C5790"/>
              </a:solidFill>
            </a:endParaRPr>
          </a:p>
        </p:txBody>
      </p:sp>
      <p:pic>
        <p:nvPicPr>
          <p:cNvPr id="3" name="Picture 2">
            <a:extLst>
              <a:ext uri="{FF2B5EF4-FFF2-40B4-BE49-F238E27FC236}">
                <a16:creationId xmlns:a16="http://schemas.microsoft.com/office/drawing/2014/main" id="{E851D7E7-9D85-4928-BAF4-22978F84216B}"/>
              </a:ext>
            </a:extLst>
          </p:cNvPr>
          <p:cNvPicPr>
            <a:picLocks noChangeAspect="1"/>
          </p:cNvPicPr>
          <p:nvPr/>
        </p:nvPicPr>
        <p:blipFill>
          <a:blip r:embed="rId3"/>
          <a:stretch>
            <a:fillRect/>
          </a:stretch>
        </p:blipFill>
        <p:spPr>
          <a:xfrm>
            <a:off x="549142" y="2645329"/>
            <a:ext cx="3337059" cy="1213476"/>
          </a:xfrm>
          <a:prstGeom prst="rect">
            <a:avLst/>
          </a:prstGeom>
        </p:spPr>
      </p:pic>
      <p:pic>
        <p:nvPicPr>
          <p:cNvPr id="5" name="Picture 4">
            <a:extLst>
              <a:ext uri="{FF2B5EF4-FFF2-40B4-BE49-F238E27FC236}">
                <a16:creationId xmlns:a16="http://schemas.microsoft.com/office/drawing/2014/main" id="{E46AE759-41AF-4E22-962C-140B056A429A}"/>
              </a:ext>
            </a:extLst>
          </p:cNvPr>
          <p:cNvPicPr>
            <a:picLocks noChangeAspect="1"/>
          </p:cNvPicPr>
          <p:nvPr/>
        </p:nvPicPr>
        <p:blipFill>
          <a:blip r:embed="rId4"/>
          <a:stretch>
            <a:fillRect/>
          </a:stretch>
        </p:blipFill>
        <p:spPr>
          <a:xfrm>
            <a:off x="584750" y="4114800"/>
            <a:ext cx="3301451" cy="2524125"/>
          </a:xfrm>
          <a:prstGeom prst="rect">
            <a:avLst/>
          </a:prstGeom>
        </p:spPr>
      </p:pic>
      <p:pic>
        <p:nvPicPr>
          <p:cNvPr id="7" name="Picture 6">
            <a:extLst>
              <a:ext uri="{FF2B5EF4-FFF2-40B4-BE49-F238E27FC236}">
                <a16:creationId xmlns:a16="http://schemas.microsoft.com/office/drawing/2014/main" id="{0F43F88A-A271-43A6-BF1A-65F9B4260D79}"/>
              </a:ext>
            </a:extLst>
          </p:cNvPr>
          <p:cNvPicPr>
            <a:picLocks noChangeAspect="1"/>
          </p:cNvPicPr>
          <p:nvPr/>
        </p:nvPicPr>
        <p:blipFill>
          <a:blip r:embed="rId5"/>
          <a:stretch>
            <a:fillRect/>
          </a:stretch>
        </p:blipFill>
        <p:spPr>
          <a:xfrm>
            <a:off x="5029200" y="2645329"/>
            <a:ext cx="2971800" cy="4109254"/>
          </a:xfrm>
          <a:prstGeom prst="rect">
            <a:avLst/>
          </a:prstGeom>
        </p:spPr>
      </p:pic>
    </p:spTree>
    <p:extLst>
      <p:ext uri="{BB962C8B-B14F-4D97-AF65-F5344CB8AC3E}">
        <p14:creationId xmlns:p14="http://schemas.microsoft.com/office/powerpoint/2010/main" val="2334066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Cloud Desktop can also be configured to use MCP servers File </a:t>
            </a:r>
            <a:r>
              <a:rPr lang="en-US" sz="1400" dirty="0">
                <a:solidFill>
                  <a:srgbClr val="3C5790"/>
                </a:solidFill>
                <a:sym typeface="Wingdings" panose="05000000000000000000" pitchFamily="2" charset="2"/>
              </a:rPr>
              <a:t> Settings</a:t>
            </a:r>
            <a:endParaRPr lang="fr-CA" sz="1400" dirty="0">
              <a:solidFill>
                <a:srgbClr val="3C5790"/>
              </a:solidFill>
            </a:endParaRPr>
          </a:p>
        </p:txBody>
      </p:sp>
      <p:pic>
        <p:nvPicPr>
          <p:cNvPr id="3" name="Picture 2">
            <a:extLst>
              <a:ext uri="{FF2B5EF4-FFF2-40B4-BE49-F238E27FC236}">
                <a16:creationId xmlns:a16="http://schemas.microsoft.com/office/drawing/2014/main" id="{DFA1AFB6-7D3B-413D-A1A3-6CC26F398F93}"/>
              </a:ext>
            </a:extLst>
          </p:cNvPr>
          <p:cNvPicPr>
            <a:picLocks noChangeAspect="1"/>
          </p:cNvPicPr>
          <p:nvPr/>
        </p:nvPicPr>
        <p:blipFill>
          <a:blip r:embed="rId3"/>
          <a:stretch>
            <a:fillRect/>
          </a:stretch>
        </p:blipFill>
        <p:spPr>
          <a:xfrm>
            <a:off x="2819400" y="2651919"/>
            <a:ext cx="3929907" cy="1554162"/>
          </a:xfrm>
          <a:prstGeom prst="rect">
            <a:avLst/>
          </a:prstGeom>
        </p:spPr>
      </p:pic>
      <p:pic>
        <p:nvPicPr>
          <p:cNvPr id="5" name="Picture 4">
            <a:extLst>
              <a:ext uri="{FF2B5EF4-FFF2-40B4-BE49-F238E27FC236}">
                <a16:creationId xmlns:a16="http://schemas.microsoft.com/office/drawing/2014/main" id="{E153A01F-3945-4C36-BFE2-B892FC0C9CDA}"/>
              </a:ext>
            </a:extLst>
          </p:cNvPr>
          <p:cNvPicPr>
            <a:picLocks noChangeAspect="1"/>
          </p:cNvPicPr>
          <p:nvPr/>
        </p:nvPicPr>
        <p:blipFill>
          <a:blip r:embed="rId4"/>
          <a:stretch>
            <a:fillRect/>
          </a:stretch>
        </p:blipFill>
        <p:spPr>
          <a:xfrm>
            <a:off x="2403103" y="4495800"/>
            <a:ext cx="4762500" cy="2238710"/>
          </a:xfrm>
          <a:prstGeom prst="rect">
            <a:avLst/>
          </a:prstGeom>
        </p:spPr>
      </p:pic>
    </p:spTree>
    <p:extLst>
      <p:ext uri="{BB962C8B-B14F-4D97-AF65-F5344CB8AC3E}">
        <p14:creationId xmlns:p14="http://schemas.microsoft.com/office/powerpoint/2010/main" val="809806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400" dirty="0">
                <a:solidFill>
                  <a:srgbClr val="3C5790"/>
                </a:solidFill>
              </a:rPr>
              <a:t>Claude can see the detected tools once we’ve setup the MCP servers</a:t>
            </a:r>
            <a:endParaRPr lang="fr-CA" sz="1400" dirty="0">
              <a:solidFill>
                <a:srgbClr val="3C5790"/>
              </a:solidFill>
            </a:endParaRPr>
          </a:p>
        </p:txBody>
      </p:sp>
      <p:pic>
        <p:nvPicPr>
          <p:cNvPr id="5" name="Picture 4">
            <a:extLst>
              <a:ext uri="{FF2B5EF4-FFF2-40B4-BE49-F238E27FC236}">
                <a16:creationId xmlns:a16="http://schemas.microsoft.com/office/drawing/2014/main" id="{13F551BA-E3DC-43F5-9576-41FA54D7801F}"/>
              </a:ext>
            </a:extLst>
          </p:cNvPr>
          <p:cNvPicPr>
            <a:picLocks noChangeAspect="1"/>
          </p:cNvPicPr>
          <p:nvPr/>
        </p:nvPicPr>
        <p:blipFill>
          <a:blip r:embed="rId3"/>
          <a:stretch>
            <a:fillRect/>
          </a:stretch>
        </p:blipFill>
        <p:spPr>
          <a:xfrm>
            <a:off x="2057400" y="2743200"/>
            <a:ext cx="5743575" cy="2801136"/>
          </a:xfrm>
          <a:prstGeom prst="rect">
            <a:avLst/>
          </a:prstGeom>
        </p:spPr>
      </p:pic>
    </p:spTree>
    <p:extLst>
      <p:ext uri="{BB962C8B-B14F-4D97-AF65-F5344CB8AC3E}">
        <p14:creationId xmlns:p14="http://schemas.microsoft.com/office/powerpoint/2010/main" val="1757340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57200"/>
          </a:xfrm>
        </p:spPr>
        <p:txBody>
          <a:bodyPr/>
          <a:lstStyle/>
          <a:p>
            <a:r>
              <a:rPr lang="en-US" sz="1400" dirty="0">
                <a:solidFill>
                  <a:srgbClr val="3C5790"/>
                </a:solidFill>
              </a:rPr>
              <a:t>Claude Desktop will ask for permission to run the tool.</a:t>
            </a:r>
            <a:endParaRPr lang="fr-CA" sz="1400" dirty="0">
              <a:solidFill>
                <a:srgbClr val="3C5790"/>
              </a:solidFill>
            </a:endParaRPr>
          </a:p>
        </p:txBody>
      </p:sp>
      <p:pic>
        <p:nvPicPr>
          <p:cNvPr id="3" name="Picture 2">
            <a:extLst>
              <a:ext uri="{FF2B5EF4-FFF2-40B4-BE49-F238E27FC236}">
                <a16:creationId xmlns:a16="http://schemas.microsoft.com/office/drawing/2014/main" id="{80BF684B-9D61-48DC-885A-5BFE07633A1C}"/>
              </a:ext>
            </a:extLst>
          </p:cNvPr>
          <p:cNvPicPr>
            <a:picLocks noChangeAspect="1"/>
          </p:cNvPicPr>
          <p:nvPr/>
        </p:nvPicPr>
        <p:blipFill>
          <a:blip r:embed="rId3"/>
          <a:stretch>
            <a:fillRect/>
          </a:stretch>
        </p:blipFill>
        <p:spPr>
          <a:xfrm>
            <a:off x="2286000" y="2633663"/>
            <a:ext cx="4900612" cy="3267075"/>
          </a:xfrm>
          <a:prstGeom prst="rect">
            <a:avLst/>
          </a:prstGeom>
        </p:spPr>
      </p:pic>
    </p:spTree>
    <p:extLst>
      <p:ext uri="{BB962C8B-B14F-4D97-AF65-F5344CB8AC3E}">
        <p14:creationId xmlns:p14="http://schemas.microsoft.com/office/powerpoint/2010/main" val="2064155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57200"/>
          </a:xfrm>
        </p:spPr>
        <p:txBody>
          <a:bodyPr/>
          <a:lstStyle/>
          <a:p>
            <a:r>
              <a:rPr lang="en-US" sz="1400" dirty="0">
                <a:solidFill>
                  <a:srgbClr val="3C5790"/>
                </a:solidFill>
              </a:rPr>
              <a:t>After we gave permission to Claude Desktop to make the MCP call we can receive the results</a:t>
            </a:r>
            <a:endParaRPr lang="fr-CA" sz="1400" dirty="0">
              <a:solidFill>
                <a:srgbClr val="3C5790"/>
              </a:solidFill>
            </a:endParaRPr>
          </a:p>
        </p:txBody>
      </p:sp>
      <p:pic>
        <p:nvPicPr>
          <p:cNvPr id="4" name="Picture 3">
            <a:extLst>
              <a:ext uri="{FF2B5EF4-FFF2-40B4-BE49-F238E27FC236}">
                <a16:creationId xmlns:a16="http://schemas.microsoft.com/office/drawing/2014/main" id="{F1B137A8-213A-464F-9E8C-6B3CCCEDB27C}"/>
              </a:ext>
            </a:extLst>
          </p:cNvPr>
          <p:cNvPicPr>
            <a:picLocks noChangeAspect="1"/>
          </p:cNvPicPr>
          <p:nvPr/>
        </p:nvPicPr>
        <p:blipFill>
          <a:blip r:embed="rId3"/>
          <a:stretch>
            <a:fillRect/>
          </a:stretch>
        </p:blipFill>
        <p:spPr>
          <a:xfrm>
            <a:off x="1828800" y="2804447"/>
            <a:ext cx="5181600" cy="3321715"/>
          </a:xfrm>
          <a:prstGeom prst="rect">
            <a:avLst/>
          </a:prstGeom>
        </p:spPr>
      </p:pic>
    </p:spTree>
    <p:extLst>
      <p:ext uri="{BB962C8B-B14F-4D97-AF65-F5344CB8AC3E}">
        <p14:creationId xmlns:p14="http://schemas.microsoft.com/office/powerpoint/2010/main" val="2608504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6" name="Picture 5">
            <a:extLst>
              <a:ext uri="{FF2B5EF4-FFF2-40B4-BE49-F238E27FC236}">
                <a16:creationId xmlns:a16="http://schemas.microsoft.com/office/drawing/2014/main" id="{A828FFBF-0A3D-4F3F-B235-4E27CA89C39D}"/>
              </a:ext>
            </a:extLst>
          </p:cNvPr>
          <p:cNvPicPr>
            <a:picLocks noChangeAspect="1"/>
          </p:cNvPicPr>
          <p:nvPr/>
        </p:nvPicPr>
        <p:blipFill>
          <a:blip r:embed="rId3"/>
          <a:stretch>
            <a:fillRect/>
          </a:stretch>
        </p:blipFill>
        <p:spPr>
          <a:xfrm>
            <a:off x="914400" y="1994899"/>
            <a:ext cx="7315200" cy="4624116"/>
          </a:xfrm>
          <a:prstGeom prst="rect">
            <a:avLst/>
          </a:prstGeom>
        </p:spPr>
      </p:pic>
    </p:spTree>
    <p:extLst>
      <p:ext uri="{BB962C8B-B14F-4D97-AF65-F5344CB8AC3E}">
        <p14:creationId xmlns:p14="http://schemas.microsoft.com/office/powerpoint/2010/main" val="3604521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In Java we can develop MCP client &amp; servers using Spring AI.</a:t>
            </a:r>
          </a:p>
        </p:txBody>
      </p:sp>
      <p:pic>
        <p:nvPicPr>
          <p:cNvPr id="3" name="Picture 2">
            <a:extLst>
              <a:ext uri="{FF2B5EF4-FFF2-40B4-BE49-F238E27FC236}">
                <a16:creationId xmlns:a16="http://schemas.microsoft.com/office/drawing/2014/main" id="{C1E740FE-748B-49C3-90CB-3CC41EDDE1C5}"/>
              </a:ext>
            </a:extLst>
          </p:cNvPr>
          <p:cNvPicPr>
            <a:picLocks noChangeAspect="1"/>
          </p:cNvPicPr>
          <p:nvPr/>
        </p:nvPicPr>
        <p:blipFill>
          <a:blip r:embed="rId3"/>
          <a:stretch>
            <a:fillRect/>
          </a:stretch>
        </p:blipFill>
        <p:spPr>
          <a:xfrm>
            <a:off x="37750" y="3581400"/>
            <a:ext cx="4329603" cy="2328862"/>
          </a:xfrm>
          <a:prstGeom prst="rect">
            <a:avLst/>
          </a:prstGeom>
        </p:spPr>
      </p:pic>
      <p:pic>
        <p:nvPicPr>
          <p:cNvPr id="5" name="Picture 4">
            <a:extLst>
              <a:ext uri="{FF2B5EF4-FFF2-40B4-BE49-F238E27FC236}">
                <a16:creationId xmlns:a16="http://schemas.microsoft.com/office/drawing/2014/main" id="{C6FAECB7-3B34-4D25-B41A-C66459781C4C}"/>
              </a:ext>
            </a:extLst>
          </p:cNvPr>
          <p:cNvPicPr>
            <a:picLocks noChangeAspect="1"/>
          </p:cNvPicPr>
          <p:nvPr/>
        </p:nvPicPr>
        <p:blipFill>
          <a:blip r:embed="rId4"/>
          <a:stretch>
            <a:fillRect/>
          </a:stretch>
        </p:blipFill>
        <p:spPr>
          <a:xfrm>
            <a:off x="4876800" y="3490912"/>
            <a:ext cx="3741928" cy="2419350"/>
          </a:xfrm>
          <a:prstGeom prst="rect">
            <a:avLst/>
          </a:prstGeom>
        </p:spPr>
      </p:pic>
    </p:spTree>
    <p:extLst>
      <p:ext uri="{BB962C8B-B14F-4D97-AF65-F5344CB8AC3E}">
        <p14:creationId xmlns:p14="http://schemas.microsoft.com/office/powerpoint/2010/main" val="2373970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85800"/>
          </a:xfrm>
        </p:spPr>
        <p:txBody>
          <a:bodyPr/>
          <a:lstStyle/>
          <a:p>
            <a:r>
              <a:rPr lang="en-US" sz="1400" dirty="0">
                <a:solidFill>
                  <a:srgbClr val="3C5790"/>
                </a:solidFill>
              </a:rPr>
              <a:t>We need to define the Spring Boot Application</a:t>
            </a:r>
            <a:endParaRPr lang="fr-CA" sz="1400" dirty="0">
              <a:solidFill>
                <a:srgbClr val="3C5790"/>
              </a:solidFill>
            </a:endParaRPr>
          </a:p>
        </p:txBody>
      </p:sp>
      <p:pic>
        <p:nvPicPr>
          <p:cNvPr id="5" name="Picture 4">
            <a:extLst>
              <a:ext uri="{FF2B5EF4-FFF2-40B4-BE49-F238E27FC236}">
                <a16:creationId xmlns:a16="http://schemas.microsoft.com/office/drawing/2014/main" id="{5F237E43-D7F4-404E-99BA-1EA15B405A66}"/>
              </a:ext>
            </a:extLst>
          </p:cNvPr>
          <p:cNvPicPr>
            <a:picLocks noChangeAspect="1"/>
          </p:cNvPicPr>
          <p:nvPr/>
        </p:nvPicPr>
        <p:blipFill>
          <a:blip r:embed="rId3"/>
          <a:stretch>
            <a:fillRect/>
          </a:stretch>
        </p:blipFill>
        <p:spPr>
          <a:xfrm>
            <a:off x="1566862" y="2895600"/>
            <a:ext cx="6010275" cy="2819400"/>
          </a:xfrm>
          <a:prstGeom prst="rect">
            <a:avLst/>
          </a:prstGeom>
        </p:spPr>
      </p:pic>
    </p:spTree>
    <p:extLst>
      <p:ext uri="{BB962C8B-B14F-4D97-AF65-F5344CB8AC3E}">
        <p14:creationId xmlns:p14="http://schemas.microsoft.com/office/powerpoint/2010/main" val="595615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685800"/>
          </a:xfrm>
        </p:spPr>
        <p:txBody>
          <a:bodyPr/>
          <a:lstStyle/>
          <a:p>
            <a:r>
              <a:rPr lang="en-US" sz="1400" dirty="0">
                <a:solidFill>
                  <a:srgbClr val="3C5790"/>
                </a:solidFill>
              </a:rPr>
              <a:t>For the Weather service, we use the define a @Service bean class and use the @Tool annotation to define the exposed methods.</a:t>
            </a:r>
            <a:endParaRPr lang="fr-CA" sz="1400" dirty="0">
              <a:solidFill>
                <a:srgbClr val="3C5790"/>
              </a:solidFill>
            </a:endParaRPr>
          </a:p>
        </p:txBody>
      </p:sp>
      <p:pic>
        <p:nvPicPr>
          <p:cNvPr id="3" name="Picture 2">
            <a:extLst>
              <a:ext uri="{FF2B5EF4-FFF2-40B4-BE49-F238E27FC236}">
                <a16:creationId xmlns:a16="http://schemas.microsoft.com/office/drawing/2014/main" id="{7D6C223F-EFBE-45ED-BBF3-4C19141FE38C}"/>
              </a:ext>
            </a:extLst>
          </p:cNvPr>
          <p:cNvPicPr>
            <a:picLocks noChangeAspect="1"/>
          </p:cNvPicPr>
          <p:nvPr/>
        </p:nvPicPr>
        <p:blipFill>
          <a:blip r:embed="rId3"/>
          <a:stretch>
            <a:fillRect/>
          </a:stretch>
        </p:blipFill>
        <p:spPr>
          <a:xfrm>
            <a:off x="1447800" y="2743200"/>
            <a:ext cx="6724650" cy="3718127"/>
          </a:xfrm>
          <a:prstGeom prst="rect">
            <a:avLst/>
          </a:prstGeom>
        </p:spPr>
      </p:pic>
    </p:spTree>
    <p:extLst>
      <p:ext uri="{BB962C8B-B14F-4D97-AF65-F5344CB8AC3E}">
        <p14:creationId xmlns:p14="http://schemas.microsoft.com/office/powerpoint/2010/main" val="41803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MCP?</a:t>
            </a:r>
          </a:p>
        </p:txBody>
      </p:sp>
      <p:sp>
        <p:nvSpPr>
          <p:cNvPr id="4099" name="Espace réservé du contenu 4"/>
          <p:cNvSpPr>
            <a:spLocks noGrp="1"/>
          </p:cNvSpPr>
          <p:nvPr>
            <p:ph idx="1"/>
          </p:nvPr>
        </p:nvSpPr>
        <p:spPr>
          <a:xfrm>
            <a:off x="228600" y="2133600"/>
            <a:ext cx="8686800" cy="4419600"/>
          </a:xfrm>
        </p:spPr>
        <p:txBody>
          <a:bodyPr/>
          <a:lstStyle/>
          <a:p>
            <a:r>
              <a:rPr lang="en-US" sz="1600" dirty="0">
                <a:solidFill>
                  <a:srgbClr val="3C5790"/>
                </a:solidFill>
              </a:rPr>
              <a:t>The Model Context Protocol (MCP) is an open standard, open-source framework introduced by Anthropic to standardize the way artificial intelligence (AI) models like large language models (LLMs) integrate and share data with external tools, systems, and data sources.</a:t>
            </a:r>
          </a:p>
          <a:p>
            <a:r>
              <a:rPr lang="en-US" sz="1600" dirty="0">
                <a:solidFill>
                  <a:srgbClr val="3C5790"/>
                </a:solidFill>
              </a:rPr>
              <a:t>MCP provides a model-agnostic universal interface for reading files, executing functions, and handling contextual prompts.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a:extLst>
              <a:ext uri="{FF2B5EF4-FFF2-40B4-BE49-F238E27FC236}">
                <a16:creationId xmlns:a16="http://schemas.microsoft.com/office/drawing/2014/main" id="{1D3DF82B-4312-4D8C-B305-BA75B14866C7}"/>
              </a:ext>
            </a:extLst>
          </p:cNvPr>
          <p:cNvPicPr>
            <a:picLocks noChangeAspect="1"/>
          </p:cNvPicPr>
          <p:nvPr/>
        </p:nvPicPr>
        <p:blipFill>
          <a:blip r:embed="rId3"/>
          <a:stretch>
            <a:fillRect/>
          </a:stretch>
        </p:blipFill>
        <p:spPr>
          <a:xfrm>
            <a:off x="1219200" y="2179638"/>
            <a:ext cx="6543220" cy="4678362"/>
          </a:xfrm>
          <a:prstGeom prst="rect">
            <a:avLst/>
          </a:prstGeom>
        </p:spPr>
      </p:pic>
    </p:spTree>
    <p:extLst>
      <p:ext uri="{BB962C8B-B14F-4D97-AF65-F5344CB8AC3E}">
        <p14:creationId xmlns:p14="http://schemas.microsoft.com/office/powerpoint/2010/main" val="864877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D28E3EE4-CCB7-46CE-A64D-72A1C282404E}"/>
              </a:ext>
            </a:extLst>
          </p:cNvPr>
          <p:cNvPicPr>
            <a:picLocks noChangeAspect="1"/>
          </p:cNvPicPr>
          <p:nvPr/>
        </p:nvPicPr>
        <p:blipFill>
          <a:blip r:embed="rId3"/>
          <a:stretch>
            <a:fillRect/>
          </a:stretch>
        </p:blipFill>
        <p:spPr>
          <a:xfrm>
            <a:off x="1066800" y="3429000"/>
            <a:ext cx="6067425" cy="3240738"/>
          </a:xfrm>
          <a:prstGeom prst="rect">
            <a:avLst/>
          </a:prstGeom>
        </p:spPr>
      </p:pic>
      <p:pic>
        <p:nvPicPr>
          <p:cNvPr id="6" name="Picture 5">
            <a:extLst>
              <a:ext uri="{FF2B5EF4-FFF2-40B4-BE49-F238E27FC236}">
                <a16:creationId xmlns:a16="http://schemas.microsoft.com/office/drawing/2014/main" id="{04FDE64B-717C-4DD1-A93F-9919005073C3}"/>
              </a:ext>
            </a:extLst>
          </p:cNvPr>
          <p:cNvPicPr>
            <a:picLocks noChangeAspect="1"/>
          </p:cNvPicPr>
          <p:nvPr/>
        </p:nvPicPr>
        <p:blipFill>
          <a:blip r:embed="rId4"/>
          <a:stretch>
            <a:fillRect/>
          </a:stretch>
        </p:blipFill>
        <p:spPr>
          <a:xfrm>
            <a:off x="1066800" y="1828800"/>
            <a:ext cx="6353175" cy="1814020"/>
          </a:xfrm>
          <a:prstGeom prst="rect">
            <a:avLst/>
          </a:prstGeom>
        </p:spPr>
      </p:pic>
    </p:spTree>
    <p:extLst>
      <p:ext uri="{BB962C8B-B14F-4D97-AF65-F5344CB8AC3E}">
        <p14:creationId xmlns:p14="http://schemas.microsoft.com/office/powerpoint/2010/main" val="1720020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05000"/>
          </a:xfrm>
        </p:spPr>
        <p:txBody>
          <a:bodyPr/>
          <a:lstStyle/>
          <a:p>
            <a:r>
              <a:rPr lang="en-US" sz="1400" dirty="0">
                <a:solidFill>
                  <a:srgbClr val="3C5790"/>
                </a:solidFill>
              </a:rPr>
              <a:t>To start the MCP Server developed with Spring AI we need to use the following command::</a:t>
            </a:r>
          </a:p>
          <a:p>
            <a:r>
              <a:rPr lang="en-US" sz="1400" i="1" dirty="0">
                <a:solidFill>
                  <a:srgbClr val="3C5790"/>
                </a:solidFill>
              </a:rPr>
              <a:t>java -</a:t>
            </a:r>
            <a:r>
              <a:rPr lang="en-US" sz="1400" i="1" dirty="0" err="1">
                <a:solidFill>
                  <a:srgbClr val="3C5790"/>
                </a:solidFill>
              </a:rPr>
              <a:t>Dspring.ai.mcp.server.stdio</a:t>
            </a:r>
            <a:r>
              <a:rPr lang="en-US" sz="1400" i="1" dirty="0">
                <a:solidFill>
                  <a:srgbClr val="3C5790"/>
                </a:solidFill>
              </a:rPr>
              <a:t>=true </a:t>
            </a:r>
            <a:r>
              <a:rPr lang="en-US" sz="1400" i="1" dirty="0" err="1">
                <a:solidFill>
                  <a:srgbClr val="3C5790"/>
                </a:solidFill>
              </a:rPr>
              <a:t>Dspring.main.web</a:t>
            </a:r>
            <a:r>
              <a:rPr lang="en-US" sz="1400" i="1" dirty="0">
                <a:solidFill>
                  <a:srgbClr val="3C5790"/>
                </a:solidFill>
              </a:rPr>
              <a:t>-application-type=none -</a:t>
            </a:r>
            <a:r>
              <a:rPr lang="en-US" sz="1400" i="1" dirty="0" err="1">
                <a:solidFill>
                  <a:srgbClr val="3C5790"/>
                </a:solidFill>
              </a:rPr>
              <a:t>Dspring.main.banner</a:t>
            </a:r>
            <a:r>
              <a:rPr lang="en-US" sz="1400" i="1" dirty="0">
                <a:solidFill>
                  <a:srgbClr val="3C5790"/>
                </a:solidFill>
              </a:rPr>
              <a:t>-mode=off -</a:t>
            </a:r>
            <a:r>
              <a:rPr lang="en-US" sz="1400" i="1" dirty="0" err="1">
                <a:solidFill>
                  <a:srgbClr val="3C5790"/>
                </a:solidFill>
              </a:rPr>
              <a:t>Dlogging.level.root</a:t>
            </a:r>
            <a:r>
              <a:rPr lang="en-US" sz="1400" i="1" dirty="0">
                <a:solidFill>
                  <a:srgbClr val="3C5790"/>
                </a:solidFill>
              </a:rPr>
              <a:t>=OFF -jar target/weather-mcp-server-0.0.1-SNAPSHOT.jar</a:t>
            </a:r>
          </a:p>
          <a:p>
            <a:r>
              <a:rPr lang="en-US" sz="1400" dirty="0">
                <a:solidFill>
                  <a:srgbClr val="3C5790"/>
                </a:solidFill>
              </a:rPr>
              <a:t>This will start the Weather Spring application in </a:t>
            </a:r>
            <a:r>
              <a:rPr lang="en-US" sz="1400" b="1" dirty="0">
                <a:solidFill>
                  <a:srgbClr val="3C5790"/>
                </a:solidFill>
              </a:rPr>
              <a:t>STDIO</a:t>
            </a:r>
            <a:r>
              <a:rPr lang="en-US" sz="1400" dirty="0">
                <a:solidFill>
                  <a:srgbClr val="3C5790"/>
                </a:solidFill>
              </a:rPr>
              <a:t> mode. </a:t>
            </a:r>
          </a:p>
          <a:p>
            <a:r>
              <a:rPr lang="en-US" sz="1400" dirty="0">
                <a:solidFill>
                  <a:srgbClr val="3C5790"/>
                </a:solidFill>
              </a:rPr>
              <a:t>By default the microservice starts in </a:t>
            </a:r>
            <a:r>
              <a:rPr lang="en-US" sz="1400" b="1" dirty="0" err="1">
                <a:solidFill>
                  <a:srgbClr val="3C5790"/>
                </a:solidFill>
              </a:rPr>
              <a:t>WebMVC</a:t>
            </a:r>
            <a:r>
              <a:rPr lang="en-US" sz="1400" dirty="0">
                <a:solidFill>
                  <a:srgbClr val="3C5790"/>
                </a:solidFill>
              </a:rPr>
              <a:t> </a:t>
            </a:r>
            <a:r>
              <a:rPr lang="en-US" sz="1400" b="1" dirty="0">
                <a:solidFill>
                  <a:srgbClr val="3C5790"/>
                </a:solidFill>
              </a:rPr>
              <a:t>SSE</a:t>
            </a:r>
            <a:r>
              <a:rPr lang="en-US" sz="1400" dirty="0">
                <a:solidFill>
                  <a:srgbClr val="3C5790"/>
                </a:solidFill>
              </a:rPr>
              <a:t> mode.</a:t>
            </a:r>
          </a:p>
        </p:txBody>
      </p:sp>
    </p:spTree>
    <p:extLst>
      <p:ext uri="{BB962C8B-B14F-4D97-AF65-F5344CB8AC3E}">
        <p14:creationId xmlns:p14="http://schemas.microsoft.com/office/powerpoint/2010/main" val="2566279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1000"/>
          </a:xfrm>
        </p:spPr>
        <p:txBody>
          <a:bodyPr/>
          <a:lstStyle/>
          <a:p>
            <a:r>
              <a:rPr lang="en-US" sz="1400" dirty="0">
                <a:solidFill>
                  <a:srgbClr val="3C5790"/>
                </a:solidFill>
              </a:rPr>
              <a:t>We can test the MCP server by using a MCP client</a:t>
            </a:r>
            <a:endParaRPr lang="fr-CA" sz="1400" dirty="0">
              <a:solidFill>
                <a:srgbClr val="3C5790"/>
              </a:solidFill>
            </a:endParaRPr>
          </a:p>
        </p:txBody>
      </p:sp>
      <p:pic>
        <p:nvPicPr>
          <p:cNvPr id="3" name="Picture 2">
            <a:extLst>
              <a:ext uri="{FF2B5EF4-FFF2-40B4-BE49-F238E27FC236}">
                <a16:creationId xmlns:a16="http://schemas.microsoft.com/office/drawing/2014/main" id="{997EE683-5625-4D39-AAB0-D26AF6647844}"/>
              </a:ext>
            </a:extLst>
          </p:cNvPr>
          <p:cNvPicPr>
            <a:picLocks noChangeAspect="1"/>
          </p:cNvPicPr>
          <p:nvPr/>
        </p:nvPicPr>
        <p:blipFill>
          <a:blip r:embed="rId3"/>
          <a:stretch>
            <a:fillRect/>
          </a:stretch>
        </p:blipFill>
        <p:spPr>
          <a:xfrm>
            <a:off x="990600" y="2514600"/>
            <a:ext cx="7267575" cy="3886200"/>
          </a:xfrm>
          <a:prstGeom prst="rect">
            <a:avLst/>
          </a:prstGeom>
        </p:spPr>
      </p:pic>
    </p:spTree>
    <p:extLst>
      <p:ext uri="{BB962C8B-B14F-4D97-AF65-F5344CB8AC3E}">
        <p14:creationId xmlns:p14="http://schemas.microsoft.com/office/powerpoint/2010/main" val="3111881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752600"/>
          </a:xfrm>
        </p:spPr>
        <p:txBody>
          <a:bodyPr/>
          <a:lstStyle/>
          <a:p>
            <a:r>
              <a:rPr lang="en-US" sz="1600" dirty="0">
                <a:solidFill>
                  <a:srgbClr val="3C5790"/>
                </a:solidFill>
              </a:rPr>
              <a:t>We can inspect MCP servers using MCP inspector.</a:t>
            </a:r>
          </a:p>
          <a:p>
            <a:r>
              <a:rPr lang="en-US" sz="1600" dirty="0">
                <a:solidFill>
                  <a:srgbClr val="3C5790"/>
                </a:solidFill>
              </a:rPr>
              <a:t>As example we start the typescript weather MCP Server : node E:\Softuri\mcp-servers\weather-server-typescript\build\index.js</a:t>
            </a:r>
          </a:p>
          <a:p>
            <a:r>
              <a:rPr lang="en-US" sz="1600" dirty="0">
                <a:solidFill>
                  <a:srgbClr val="3C5790"/>
                </a:solidFill>
              </a:rPr>
              <a:t>We start MCP inspector: </a:t>
            </a:r>
            <a:r>
              <a:rPr lang="en-US" sz="1600" dirty="0" err="1">
                <a:solidFill>
                  <a:srgbClr val="3C5790"/>
                </a:solidFill>
              </a:rPr>
              <a:t>npx</a:t>
            </a:r>
            <a:r>
              <a:rPr lang="en-US" sz="1600" dirty="0">
                <a:solidFill>
                  <a:srgbClr val="3C5790"/>
                </a:solidFill>
              </a:rPr>
              <a:t> @modelcontextprotocol/inspector  E:\Softuri\mcp-servers\weather-server-typescript\build\index.js</a:t>
            </a:r>
          </a:p>
          <a:p>
            <a:endParaRPr lang="en-US" sz="1600" dirty="0">
              <a:solidFill>
                <a:srgbClr val="3C5790"/>
              </a:solidFill>
            </a:endParaRPr>
          </a:p>
        </p:txBody>
      </p:sp>
      <p:pic>
        <p:nvPicPr>
          <p:cNvPr id="3" name="Picture 2">
            <a:extLst>
              <a:ext uri="{FF2B5EF4-FFF2-40B4-BE49-F238E27FC236}">
                <a16:creationId xmlns:a16="http://schemas.microsoft.com/office/drawing/2014/main" id="{11F0D384-1887-4A2D-8ACB-E6683DF78430}"/>
              </a:ext>
            </a:extLst>
          </p:cNvPr>
          <p:cNvPicPr>
            <a:picLocks noChangeAspect="1"/>
          </p:cNvPicPr>
          <p:nvPr/>
        </p:nvPicPr>
        <p:blipFill>
          <a:blip r:embed="rId3"/>
          <a:stretch>
            <a:fillRect/>
          </a:stretch>
        </p:blipFill>
        <p:spPr>
          <a:xfrm>
            <a:off x="2362200" y="4043333"/>
            <a:ext cx="4714875" cy="523875"/>
          </a:xfrm>
          <a:prstGeom prst="rect">
            <a:avLst/>
          </a:prstGeom>
        </p:spPr>
      </p:pic>
    </p:spTree>
    <p:extLst>
      <p:ext uri="{BB962C8B-B14F-4D97-AF65-F5344CB8AC3E}">
        <p14:creationId xmlns:p14="http://schemas.microsoft.com/office/powerpoint/2010/main" val="109314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600" dirty="0">
                <a:solidFill>
                  <a:srgbClr val="3C5790"/>
                </a:solidFill>
              </a:rPr>
              <a:t>We can access the MCP inspector using a browser </a:t>
            </a:r>
            <a:r>
              <a:rPr lang="en-US" sz="1600" dirty="0">
                <a:solidFill>
                  <a:srgbClr val="3C5790"/>
                </a:solidFill>
                <a:hlinkClick r:id="rId3"/>
              </a:rPr>
              <a:t>http://localhost:6274</a:t>
            </a:r>
            <a:endParaRPr lang="en-US" sz="1600" dirty="0">
              <a:solidFill>
                <a:srgbClr val="3C5790"/>
              </a:solidFill>
            </a:endParaRPr>
          </a:p>
          <a:p>
            <a:endParaRPr lang="en-US" sz="1600" dirty="0">
              <a:solidFill>
                <a:srgbClr val="3C5790"/>
              </a:solidFill>
            </a:endParaRPr>
          </a:p>
          <a:p>
            <a:endParaRPr lang="en-US" sz="1600" dirty="0">
              <a:solidFill>
                <a:srgbClr val="3C5790"/>
              </a:solidFill>
            </a:endParaRPr>
          </a:p>
        </p:txBody>
      </p:sp>
      <p:pic>
        <p:nvPicPr>
          <p:cNvPr id="4" name="Picture 3">
            <a:extLst>
              <a:ext uri="{FF2B5EF4-FFF2-40B4-BE49-F238E27FC236}">
                <a16:creationId xmlns:a16="http://schemas.microsoft.com/office/drawing/2014/main" id="{295077D1-63BD-44E3-AA7D-1CED145371AD}"/>
              </a:ext>
            </a:extLst>
          </p:cNvPr>
          <p:cNvPicPr>
            <a:picLocks noChangeAspect="1"/>
          </p:cNvPicPr>
          <p:nvPr/>
        </p:nvPicPr>
        <p:blipFill>
          <a:blip r:embed="rId4"/>
          <a:stretch>
            <a:fillRect/>
          </a:stretch>
        </p:blipFill>
        <p:spPr>
          <a:xfrm>
            <a:off x="1219200" y="2514600"/>
            <a:ext cx="6858000" cy="4316969"/>
          </a:xfrm>
          <a:prstGeom prst="rect">
            <a:avLst/>
          </a:prstGeom>
        </p:spPr>
      </p:pic>
    </p:spTree>
    <p:extLst>
      <p:ext uri="{BB962C8B-B14F-4D97-AF65-F5344CB8AC3E}">
        <p14:creationId xmlns:p14="http://schemas.microsoft.com/office/powerpoint/2010/main" val="4115472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600" dirty="0">
                <a:solidFill>
                  <a:srgbClr val="3C5790"/>
                </a:solidFill>
              </a:rPr>
              <a:t>We can run the </a:t>
            </a:r>
            <a:r>
              <a:rPr lang="en-US" sz="1600" b="1" dirty="0">
                <a:solidFill>
                  <a:srgbClr val="3C5790"/>
                </a:solidFill>
              </a:rPr>
              <a:t>get-alert</a:t>
            </a:r>
            <a:r>
              <a:rPr lang="en-US" sz="1600" dirty="0">
                <a:solidFill>
                  <a:srgbClr val="3C5790"/>
                </a:solidFill>
              </a:rPr>
              <a:t> tool</a:t>
            </a:r>
          </a:p>
          <a:p>
            <a:endParaRPr lang="en-US" sz="1600" dirty="0">
              <a:solidFill>
                <a:srgbClr val="3C5790"/>
              </a:solidFill>
            </a:endParaRPr>
          </a:p>
          <a:p>
            <a:endParaRPr lang="en-US" sz="1600" dirty="0">
              <a:solidFill>
                <a:srgbClr val="3C5790"/>
              </a:solidFill>
            </a:endParaRPr>
          </a:p>
        </p:txBody>
      </p:sp>
      <p:pic>
        <p:nvPicPr>
          <p:cNvPr id="3" name="Picture 2">
            <a:extLst>
              <a:ext uri="{FF2B5EF4-FFF2-40B4-BE49-F238E27FC236}">
                <a16:creationId xmlns:a16="http://schemas.microsoft.com/office/drawing/2014/main" id="{0FD426C7-6567-4B83-88AF-30A68144B8DB}"/>
              </a:ext>
            </a:extLst>
          </p:cNvPr>
          <p:cNvPicPr>
            <a:picLocks noChangeAspect="1"/>
          </p:cNvPicPr>
          <p:nvPr/>
        </p:nvPicPr>
        <p:blipFill>
          <a:blip r:embed="rId3"/>
          <a:stretch>
            <a:fillRect/>
          </a:stretch>
        </p:blipFill>
        <p:spPr>
          <a:xfrm>
            <a:off x="533400" y="3185269"/>
            <a:ext cx="8077200" cy="2011463"/>
          </a:xfrm>
          <a:prstGeom prst="rect">
            <a:avLst/>
          </a:prstGeom>
        </p:spPr>
      </p:pic>
    </p:spTree>
    <p:extLst>
      <p:ext uri="{BB962C8B-B14F-4D97-AF65-F5344CB8AC3E}">
        <p14:creationId xmlns:p14="http://schemas.microsoft.com/office/powerpoint/2010/main" val="2812723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10" name="Picture 9">
            <a:extLst>
              <a:ext uri="{FF2B5EF4-FFF2-40B4-BE49-F238E27FC236}">
                <a16:creationId xmlns:a16="http://schemas.microsoft.com/office/drawing/2014/main" id="{59391FAD-5558-4178-8D58-BBDFA5C3717A}"/>
              </a:ext>
            </a:extLst>
          </p:cNvPr>
          <p:cNvPicPr>
            <a:picLocks noChangeAspect="1"/>
          </p:cNvPicPr>
          <p:nvPr/>
        </p:nvPicPr>
        <p:blipFill>
          <a:blip r:embed="rId3"/>
          <a:stretch>
            <a:fillRect/>
          </a:stretch>
        </p:blipFill>
        <p:spPr>
          <a:xfrm>
            <a:off x="876300" y="2133600"/>
            <a:ext cx="7391400" cy="4137719"/>
          </a:xfrm>
          <a:prstGeom prst="rect">
            <a:avLst/>
          </a:prstGeom>
        </p:spPr>
      </p:pic>
    </p:spTree>
    <p:extLst>
      <p:ext uri="{BB962C8B-B14F-4D97-AF65-F5344CB8AC3E}">
        <p14:creationId xmlns:p14="http://schemas.microsoft.com/office/powerpoint/2010/main" val="663946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667000"/>
          </a:xfrm>
        </p:spPr>
        <p:txBody>
          <a:bodyPr/>
          <a:lstStyle/>
          <a:p>
            <a:r>
              <a:rPr lang="en-US" sz="1600" b="1" dirty="0">
                <a:solidFill>
                  <a:srgbClr val="3C5790"/>
                </a:solidFill>
              </a:rPr>
              <a:t>Resources</a:t>
            </a:r>
            <a:r>
              <a:rPr lang="en-US" sz="1600" dirty="0">
                <a:solidFill>
                  <a:srgbClr val="3C5790"/>
                </a:solidFill>
              </a:rPr>
              <a:t> expose data and content from your servers to LLMs</a:t>
            </a:r>
          </a:p>
          <a:p>
            <a:r>
              <a:rPr lang="en-US" sz="1600" dirty="0">
                <a:solidFill>
                  <a:srgbClr val="3C5790"/>
                </a:solidFill>
              </a:rPr>
              <a:t>Resources represent any kind of data that an MCP server wants to make available to clients. </a:t>
            </a:r>
          </a:p>
          <a:p>
            <a:pPr lvl="1"/>
            <a:r>
              <a:rPr lang="en-US" sz="1600" dirty="0">
                <a:solidFill>
                  <a:srgbClr val="3C5790"/>
                </a:solidFill>
              </a:rPr>
              <a:t>File contents</a:t>
            </a:r>
          </a:p>
          <a:p>
            <a:pPr lvl="1"/>
            <a:r>
              <a:rPr lang="en-US" sz="1600" dirty="0">
                <a:solidFill>
                  <a:srgbClr val="3C5790"/>
                </a:solidFill>
              </a:rPr>
              <a:t>Database records</a:t>
            </a:r>
          </a:p>
          <a:p>
            <a:pPr lvl="1"/>
            <a:r>
              <a:rPr lang="en-US" sz="1600" dirty="0">
                <a:solidFill>
                  <a:srgbClr val="3C5790"/>
                </a:solidFill>
              </a:rPr>
              <a:t>API responses</a:t>
            </a:r>
          </a:p>
          <a:p>
            <a:pPr lvl="1"/>
            <a:r>
              <a:rPr lang="en-US" sz="1600" dirty="0">
                <a:solidFill>
                  <a:srgbClr val="3C5790"/>
                </a:solidFill>
              </a:rPr>
              <a:t>Live system data</a:t>
            </a:r>
          </a:p>
          <a:p>
            <a:pPr lvl="1"/>
            <a:r>
              <a:rPr lang="en-US" sz="1600" dirty="0">
                <a:solidFill>
                  <a:srgbClr val="3C5790"/>
                </a:solidFill>
              </a:rPr>
              <a:t>Screenshots and images</a:t>
            </a:r>
          </a:p>
          <a:p>
            <a:pPr lvl="1"/>
            <a:r>
              <a:rPr lang="en-US" sz="1600" dirty="0">
                <a:solidFill>
                  <a:srgbClr val="3C5790"/>
                </a:solidFill>
              </a:rPr>
              <a:t>Log files</a:t>
            </a:r>
          </a:p>
          <a:p>
            <a:endParaRPr lang="en-US" sz="1600" dirty="0">
              <a:solidFill>
                <a:srgbClr val="3C5790"/>
              </a:solidFill>
            </a:endParaRPr>
          </a:p>
        </p:txBody>
      </p:sp>
    </p:spTree>
    <p:extLst>
      <p:ext uri="{BB962C8B-B14F-4D97-AF65-F5344CB8AC3E}">
        <p14:creationId xmlns:p14="http://schemas.microsoft.com/office/powerpoint/2010/main" val="1554232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828800"/>
          </a:xfrm>
        </p:spPr>
        <p:txBody>
          <a:bodyPr/>
          <a:lstStyle/>
          <a:p>
            <a:r>
              <a:rPr lang="en-US" sz="1400" dirty="0">
                <a:solidFill>
                  <a:srgbClr val="3C5790"/>
                </a:solidFill>
              </a:rPr>
              <a:t>Each resource is identified by a unique URI and can contain either text or binary data.</a:t>
            </a:r>
          </a:p>
          <a:p>
            <a:r>
              <a:rPr lang="en-US" sz="1400" b="1" dirty="0">
                <a:solidFill>
                  <a:srgbClr val="3C5790"/>
                </a:solidFill>
              </a:rPr>
              <a:t>[protocol]://[host]/[path]</a:t>
            </a:r>
          </a:p>
          <a:p>
            <a:r>
              <a:rPr lang="en-US" sz="1400" dirty="0">
                <a:solidFill>
                  <a:srgbClr val="3C5790"/>
                </a:solidFill>
              </a:rPr>
              <a:t>Example:</a:t>
            </a:r>
          </a:p>
          <a:p>
            <a:r>
              <a:rPr lang="en-US" sz="1400" dirty="0">
                <a:solidFill>
                  <a:srgbClr val="3C5790"/>
                </a:solidFill>
              </a:rPr>
              <a:t>file:///home/user/documents/report.pdf</a:t>
            </a:r>
          </a:p>
          <a:p>
            <a:r>
              <a:rPr lang="en-US" sz="1400" dirty="0">
                <a:solidFill>
                  <a:srgbClr val="3C5790"/>
                </a:solidFill>
              </a:rPr>
              <a:t>postgres://database/customers/schema</a:t>
            </a:r>
          </a:p>
          <a:p>
            <a:r>
              <a:rPr lang="en-US" sz="1400" dirty="0">
                <a:solidFill>
                  <a:srgbClr val="3C5790"/>
                </a:solidFill>
              </a:rPr>
              <a:t>screen://localhost/display1</a:t>
            </a:r>
            <a:endParaRPr lang="fr-CA" sz="1400" dirty="0">
              <a:solidFill>
                <a:srgbClr val="3C5790"/>
              </a:solidFill>
            </a:endParaRPr>
          </a:p>
        </p:txBody>
      </p:sp>
    </p:spTree>
    <p:extLst>
      <p:ext uri="{BB962C8B-B14F-4D97-AF65-F5344CB8AC3E}">
        <p14:creationId xmlns:p14="http://schemas.microsoft.com/office/powerpoint/2010/main" val="409545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2743200"/>
          </a:xfrm>
        </p:spPr>
        <p:txBody>
          <a:bodyPr/>
          <a:lstStyle/>
          <a:p>
            <a:r>
              <a:rPr lang="en-US" sz="1600" dirty="0">
                <a:solidFill>
                  <a:srgbClr val="3C5790"/>
                </a:solidFill>
              </a:rPr>
              <a:t>The protocol was announced in November 2024 as an open standard for connecting AI assistants to data systems such as content repositories, business management tools, and development environments.</a:t>
            </a:r>
          </a:p>
          <a:p>
            <a:r>
              <a:rPr lang="en-US" sz="1600" dirty="0">
                <a:solidFill>
                  <a:srgbClr val="3C5790"/>
                </a:solidFill>
              </a:rPr>
              <a:t>MCP was designed as a response to this challenge, offering a universal protocol for interfacing any AI assistant with any structured tool or data layer. </a:t>
            </a:r>
          </a:p>
          <a:p>
            <a:r>
              <a:rPr lang="en-US" sz="1600" dirty="0">
                <a:solidFill>
                  <a:srgbClr val="3C5790"/>
                </a:solidFill>
              </a:rPr>
              <a:t>The protocol was released with software development kits (SDK) in multiple programming languages, including Python, TypeScript, Java, and 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667000"/>
          </a:xfrm>
        </p:spPr>
        <p:txBody>
          <a:bodyPr/>
          <a:lstStyle/>
          <a:p>
            <a:r>
              <a:rPr lang="en-US" sz="1600" dirty="0">
                <a:solidFill>
                  <a:srgbClr val="3C5790"/>
                </a:solidFill>
              </a:rPr>
              <a:t>Tools enable LLMs to perform actions through your server.</a:t>
            </a:r>
          </a:p>
          <a:p>
            <a:r>
              <a:rPr lang="en-US" sz="1600" dirty="0">
                <a:solidFill>
                  <a:srgbClr val="3C5790"/>
                </a:solidFill>
              </a:rPr>
              <a:t>Tools are a powerful primitive in the MCP that enable servers to expose executable functionality to clients. Key aspects of tools include:</a:t>
            </a:r>
          </a:p>
          <a:p>
            <a:pPr lvl="1"/>
            <a:r>
              <a:rPr lang="en-US" sz="1600" b="1" dirty="0">
                <a:solidFill>
                  <a:srgbClr val="3C5790"/>
                </a:solidFill>
              </a:rPr>
              <a:t>Discovery</a:t>
            </a:r>
            <a:r>
              <a:rPr lang="en-US" sz="1600" dirty="0">
                <a:solidFill>
                  <a:srgbClr val="3C5790"/>
                </a:solidFill>
              </a:rPr>
              <a:t>: Clients can list available tools through the tools/list endpoint</a:t>
            </a:r>
          </a:p>
          <a:p>
            <a:pPr lvl="1"/>
            <a:r>
              <a:rPr lang="en-US" sz="1600" b="1" dirty="0">
                <a:solidFill>
                  <a:srgbClr val="3C5790"/>
                </a:solidFill>
              </a:rPr>
              <a:t>Invocation</a:t>
            </a:r>
            <a:r>
              <a:rPr lang="en-US" sz="1600" dirty="0">
                <a:solidFill>
                  <a:srgbClr val="3C5790"/>
                </a:solidFill>
              </a:rPr>
              <a:t>: Tools are called using the tools/call endpoint, where servers perform the requested operation and return results</a:t>
            </a:r>
          </a:p>
          <a:p>
            <a:pPr lvl="1"/>
            <a:r>
              <a:rPr lang="en-US" sz="1600" b="1" dirty="0">
                <a:solidFill>
                  <a:srgbClr val="3C5790"/>
                </a:solidFill>
              </a:rPr>
              <a:t>Flexibility</a:t>
            </a:r>
            <a:r>
              <a:rPr lang="en-US" sz="1600" dirty="0">
                <a:solidFill>
                  <a:srgbClr val="3C5790"/>
                </a:solidFill>
              </a:rPr>
              <a:t>: Tools can range from simple calculations to complex API interactions</a:t>
            </a:r>
            <a:endParaRPr lang="fr-CA" sz="1600" dirty="0">
              <a:solidFill>
                <a:srgbClr val="3C5790"/>
              </a:solidFill>
            </a:endParaRPr>
          </a:p>
        </p:txBody>
      </p:sp>
    </p:spTree>
    <p:extLst>
      <p:ext uri="{BB962C8B-B14F-4D97-AF65-F5344CB8AC3E}">
        <p14:creationId xmlns:p14="http://schemas.microsoft.com/office/powerpoint/2010/main" val="3280763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048000"/>
          </a:xfrm>
        </p:spPr>
        <p:txBody>
          <a:bodyPr/>
          <a:lstStyle/>
          <a:p>
            <a:r>
              <a:rPr lang="en-US" sz="1600" b="1" dirty="0">
                <a:solidFill>
                  <a:srgbClr val="3C5790"/>
                </a:solidFill>
              </a:rPr>
              <a:t>Prompts</a:t>
            </a:r>
            <a:r>
              <a:rPr lang="en-US" sz="1600" dirty="0">
                <a:solidFill>
                  <a:srgbClr val="3C5790"/>
                </a:solidFill>
              </a:rPr>
              <a:t> create reusable prompt templates and workflows</a:t>
            </a:r>
          </a:p>
          <a:p>
            <a:r>
              <a:rPr lang="en-US" sz="1600" dirty="0">
                <a:solidFill>
                  <a:srgbClr val="3C5790"/>
                </a:solidFill>
              </a:rPr>
              <a:t>Prompts enable servers to define reusable prompt templates and workflows that clients can easily surface to users and LLMs. </a:t>
            </a:r>
          </a:p>
          <a:p>
            <a:r>
              <a:rPr lang="en-US" sz="1600" dirty="0">
                <a:solidFill>
                  <a:srgbClr val="3C5790"/>
                </a:solidFill>
              </a:rPr>
              <a:t>They provide a powerful way to standardize and share common LLM interactions.</a:t>
            </a:r>
          </a:p>
          <a:p>
            <a:r>
              <a:rPr lang="en-US" sz="1600" dirty="0">
                <a:solidFill>
                  <a:srgbClr val="3C5790"/>
                </a:solidFill>
              </a:rPr>
              <a:t>Prompts in MCP are predefined templates that can:</a:t>
            </a:r>
          </a:p>
          <a:p>
            <a:pPr lvl="1"/>
            <a:r>
              <a:rPr lang="en-US" sz="1600" dirty="0">
                <a:solidFill>
                  <a:srgbClr val="3C5790"/>
                </a:solidFill>
              </a:rPr>
              <a:t>Accept dynamic arguments</a:t>
            </a:r>
          </a:p>
          <a:p>
            <a:pPr lvl="1"/>
            <a:r>
              <a:rPr lang="en-US" sz="1600" dirty="0">
                <a:solidFill>
                  <a:srgbClr val="3C5790"/>
                </a:solidFill>
              </a:rPr>
              <a:t>Include context from resources</a:t>
            </a:r>
          </a:p>
          <a:p>
            <a:pPr lvl="1"/>
            <a:r>
              <a:rPr lang="en-US" sz="1600" dirty="0">
                <a:solidFill>
                  <a:srgbClr val="3C5790"/>
                </a:solidFill>
              </a:rPr>
              <a:t>Chain multiple interactions</a:t>
            </a:r>
          </a:p>
          <a:p>
            <a:pPr lvl="1"/>
            <a:r>
              <a:rPr lang="en-US" sz="1600" dirty="0">
                <a:solidFill>
                  <a:srgbClr val="3C5790"/>
                </a:solidFill>
              </a:rPr>
              <a:t>Guide specific workflows</a:t>
            </a:r>
          </a:p>
          <a:p>
            <a:pPr lvl="1"/>
            <a:r>
              <a:rPr lang="en-US" sz="1600" dirty="0">
                <a:solidFill>
                  <a:srgbClr val="3C5790"/>
                </a:solidFill>
              </a:rPr>
              <a:t>Surface as UI elements (like slash commands)</a:t>
            </a:r>
            <a:endParaRPr lang="fr-CA" sz="1600" dirty="0">
              <a:solidFill>
                <a:srgbClr val="3C5790"/>
              </a:solidFill>
            </a:endParaRPr>
          </a:p>
        </p:txBody>
      </p:sp>
    </p:spTree>
    <p:extLst>
      <p:ext uri="{BB962C8B-B14F-4D97-AF65-F5344CB8AC3E}">
        <p14:creationId xmlns:p14="http://schemas.microsoft.com/office/powerpoint/2010/main" val="1949168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971800"/>
          </a:xfrm>
        </p:spPr>
        <p:txBody>
          <a:bodyPr/>
          <a:lstStyle/>
          <a:p>
            <a:r>
              <a:rPr lang="en-US" sz="1600" b="1" dirty="0">
                <a:solidFill>
                  <a:srgbClr val="3C5790"/>
                </a:solidFill>
              </a:rPr>
              <a:t>Sampling</a:t>
            </a:r>
            <a:r>
              <a:rPr lang="en-US" sz="1600" dirty="0">
                <a:solidFill>
                  <a:srgbClr val="3C5790"/>
                </a:solidFill>
              </a:rPr>
              <a:t> let your servers request completions from LLMs</a:t>
            </a:r>
          </a:p>
          <a:p>
            <a:r>
              <a:rPr lang="en-US" sz="1600" dirty="0">
                <a:solidFill>
                  <a:srgbClr val="3C5790"/>
                </a:solidFill>
              </a:rPr>
              <a:t>Sampling is a powerful MCP feature that allows servers to request LLM completions through the client, enabling sophisticated agentic behaviors while maintaining security and privacy.</a:t>
            </a:r>
          </a:p>
          <a:p>
            <a:r>
              <a:rPr lang="en-US" sz="1600" dirty="0">
                <a:solidFill>
                  <a:srgbClr val="3C5790"/>
                </a:solidFill>
              </a:rPr>
              <a:t>The sampling flow follows these steps:</a:t>
            </a:r>
          </a:p>
          <a:p>
            <a:r>
              <a:rPr lang="en-US" sz="1600" dirty="0">
                <a:solidFill>
                  <a:srgbClr val="3C5790"/>
                </a:solidFill>
              </a:rPr>
              <a:t>Server sends a </a:t>
            </a:r>
            <a:r>
              <a:rPr lang="en-US" sz="1600" b="1" dirty="0">
                <a:solidFill>
                  <a:srgbClr val="3C5790"/>
                </a:solidFill>
              </a:rPr>
              <a:t>sampling/</a:t>
            </a:r>
            <a:r>
              <a:rPr lang="en-US" sz="1600" b="1" dirty="0" err="1">
                <a:solidFill>
                  <a:srgbClr val="3C5790"/>
                </a:solidFill>
              </a:rPr>
              <a:t>createMessage</a:t>
            </a:r>
            <a:r>
              <a:rPr lang="en-US" sz="1600" b="1" dirty="0">
                <a:solidFill>
                  <a:srgbClr val="3C5790"/>
                </a:solidFill>
              </a:rPr>
              <a:t> </a:t>
            </a:r>
            <a:r>
              <a:rPr lang="en-US" sz="1600" dirty="0">
                <a:solidFill>
                  <a:srgbClr val="3C5790"/>
                </a:solidFill>
              </a:rPr>
              <a:t>request to the client</a:t>
            </a:r>
          </a:p>
          <a:p>
            <a:pPr lvl="1"/>
            <a:r>
              <a:rPr lang="en-US" sz="1600" dirty="0">
                <a:solidFill>
                  <a:srgbClr val="3C5790"/>
                </a:solidFill>
              </a:rPr>
              <a:t>Client reviews the request and can modify it</a:t>
            </a:r>
          </a:p>
          <a:p>
            <a:pPr lvl="1"/>
            <a:r>
              <a:rPr lang="en-US" sz="1600" dirty="0">
                <a:solidFill>
                  <a:srgbClr val="3C5790"/>
                </a:solidFill>
              </a:rPr>
              <a:t>Client samples from an LLM</a:t>
            </a:r>
          </a:p>
          <a:p>
            <a:pPr lvl="1"/>
            <a:r>
              <a:rPr lang="en-US" sz="1600" dirty="0">
                <a:solidFill>
                  <a:srgbClr val="3C5790"/>
                </a:solidFill>
              </a:rPr>
              <a:t>Client reviews the completion</a:t>
            </a:r>
          </a:p>
          <a:p>
            <a:pPr lvl="1"/>
            <a:r>
              <a:rPr lang="en-US" sz="1600" dirty="0">
                <a:solidFill>
                  <a:srgbClr val="3C5790"/>
                </a:solidFill>
              </a:rPr>
              <a:t>Client returns the result to the server</a:t>
            </a:r>
            <a:endParaRPr lang="fr-CA" sz="1600" dirty="0">
              <a:solidFill>
                <a:srgbClr val="3C5790"/>
              </a:solidFill>
            </a:endParaRPr>
          </a:p>
        </p:txBody>
      </p:sp>
    </p:spTree>
    <p:extLst>
      <p:ext uri="{BB962C8B-B14F-4D97-AF65-F5344CB8AC3E}">
        <p14:creationId xmlns:p14="http://schemas.microsoft.com/office/powerpoint/2010/main" val="4209980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971800"/>
          </a:xfrm>
        </p:spPr>
        <p:txBody>
          <a:bodyPr/>
          <a:lstStyle/>
          <a:p>
            <a:r>
              <a:rPr lang="en-US" sz="1400" b="1" dirty="0">
                <a:solidFill>
                  <a:srgbClr val="3C5790"/>
                </a:solidFill>
              </a:rPr>
              <a:t>Roots</a:t>
            </a:r>
            <a:r>
              <a:rPr lang="en-US" sz="1400" dirty="0">
                <a:solidFill>
                  <a:srgbClr val="3C5790"/>
                </a:solidFill>
              </a:rPr>
              <a:t> are a concept in MCP that define the boundaries where servers can operate. </a:t>
            </a:r>
          </a:p>
          <a:p>
            <a:r>
              <a:rPr lang="en-US" sz="1400" dirty="0">
                <a:solidFill>
                  <a:srgbClr val="3C5790"/>
                </a:solidFill>
              </a:rPr>
              <a:t>They provide a way for clients to inform servers about relevant resources and their locations.</a:t>
            </a:r>
          </a:p>
          <a:p>
            <a:r>
              <a:rPr lang="en-US" sz="1400" dirty="0">
                <a:solidFill>
                  <a:srgbClr val="3C5790"/>
                </a:solidFill>
              </a:rPr>
              <a:t>A root is a URI that a client suggests a server should focus on. </a:t>
            </a:r>
          </a:p>
          <a:p>
            <a:r>
              <a:rPr lang="en-US" sz="1400" dirty="0">
                <a:solidFill>
                  <a:srgbClr val="3C5790"/>
                </a:solidFill>
              </a:rPr>
              <a:t>When a client connects to a server, it declares which roots the server should work with. </a:t>
            </a:r>
          </a:p>
          <a:p>
            <a:r>
              <a:rPr lang="en-US" sz="1400" dirty="0">
                <a:solidFill>
                  <a:srgbClr val="3C5790"/>
                </a:solidFill>
              </a:rPr>
              <a:t>While primarily used for filesystem paths, roots can be any valid URI including HTTP URLs.</a:t>
            </a:r>
          </a:p>
          <a:p>
            <a:r>
              <a:rPr lang="en-US" sz="1400" dirty="0">
                <a:solidFill>
                  <a:srgbClr val="3C5790"/>
                </a:solidFill>
              </a:rPr>
              <a:t>Example:</a:t>
            </a:r>
          </a:p>
          <a:p>
            <a:r>
              <a:rPr lang="en-US" sz="1400" dirty="0">
                <a:solidFill>
                  <a:srgbClr val="3C5790"/>
                </a:solidFill>
              </a:rPr>
              <a:t>file:///home/user/projects/myapp</a:t>
            </a:r>
          </a:p>
          <a:p>
            <a:r>
              <a:rPr lang="en-US" sz="1400" dirty="0">
                <a:solidFill>
                  <a:srgbClr val="3C5790"/>
                </a:solidFill>
              </a:rPr>
              <a:t>https://api.example.com/v1</a:t>
            </a:r>
            <a:endParaRPr lang="fr-CA" sz="1400" dirty="0">
              <a:solidFill>
                <a:srgbClr val="3C5790"/>
              </a:solidFill>
            </a:endParaRPr>
          </a:p>
        </p:txBody>
      </p:sp>
    </p:spTree>
    <p:extLst>
      <p:ext uri="{BB962C8B-B14F-4D97-AF65-F5344CB8AC3E}">
        <p14:creationId xmlns:p14="http://schemas.microsoft.com/office/powerpoint/2010/main" val="234009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Security</a:t>
            </a:r>
          </a:p>
        </p:txBody>
      </p:sp>
      <p:sp>
        <p:nvSpPr>
          <p:cNvPr id="4099" name="Espace réservé du contenu 4"/>
          <p:cNvSpPr>
            <a:spLocks noGrp="1"/>
          </p:cNvSpPr>
          <p:nvPr>
            <p:ph idx="1"/>
          </p:nvPr>
        </p:nvSpPr>
        <p:spPr>
          <a:xfrm>
            <a:off x="228600" y="2133600"/>
            <a:ext cx="8686800" cy="3505200"/>
          </a:xfrm>
        </p:spPr>
        <p:txBody>
          <a:bodyPr/>
          <a:lstStyle/>
          <a:p>
            <a:r>
              <a:rPr lang="en-US" sz="1600" dirty="0">
                <a:solidFill>
                  <a:srgbClr val="3C5790"/>
                </a:solidFill>
              </a:rPr>
              <a:t>Security considerations for MCP servers:</a:t>
            </a:r>
          </a:p>
          <a:p>
            <a:r>
              <a:rPr lang="en-US" sz="1600" dirty="0">
                <a:solidFill>
                  <a:srgbClr val="3C5790"/>
                </a:solidFill>
              </a:rPr>
              <a:t>MCP’s OAuth implementation using HTTP+SSE transport servers exhibits the same risks as standard OAuth flows. </a:t>
            </a:r>
          </a:p>
          <a:p>
            <a:r>
              <a:rPr lang="en-US" sz="1600" dirty="0">
                <a:solidFill>
                  <a:srgbClr val="3C5790"/>
                </a:solidFill>
              </a:rPr>
              <a:t>Developers should be vigilant about open redirect vulnerabilities, properly secure tokens, and implement PKCE for all authorization code flows. </a:t>
            </a:r>
          </a:p>
          <a:p>
            <a:r>
              <a:rPr lang="en-US" sz="1600" dirty="0">
                <a:solidFill>
                  <a:srgbClr val="3C5790"/>
                </a:solidFill>
              </a:rPr>
              <a:t>Vulnerability Distribution</a:t>
            </a:r>
          </a:p>
          <a:p>
            <a:pPr lvl="1"/>
            <a:r>
              <a:rPr lang="en-US" sz="1600" b="1" dirty="0">
                <a:solidFill>
                  <a:srgbClr val="3C5790"/>
                </a:solidFill>
              </a:rPr>
              <a:t>Command Injection Vulnerabilities</a:t>
            </a:r>
            <a:r>
              <a:rPr lang="en-US" sz="1600" dirty="0">
                <a:solidFill>
                  <a:srgbClr val="3C5790"/>
                </a:solidFill>
              </a:rPr>
              <a:t>: 43% of tested implementations contained command injection flaws</a:t>
            </a:r>
          </a:p>
          <a:p>
            <a:pPr lvl="1"/>
            <a:r>
              <a:rPr lang="en-US" sz="1600" b="1" dirty="0">
                <a:solidFill>
                  <a:srgbClr val="3C5790"/>
                </a:solidFill>
              </a:rPr>
              <a:t>Path Traversal/Arbitrary File Read</a:t>
            </a:r>
            <a:r>
              <a:rPr lang="en-US" sz="1600" dirty="0">
                <a:solidFill>
                  <a:srgbClr val="3C5790"/>
                </a:solidFill>
              </a:rPr>
              <a:t>: 22% allowed accessing files outside intended directories</a:t>
            </a:r>
          </a:p>
          <a:p>
            <a:pPr lvl="1"/>
            <a:r>
              <a:rPr lang="en-US" sz="1600" b="1" dirty="0">
                <a:solidFill>
                  <a:srgbClr val="3C5790"/>
                </a:solidFill>
              </a:rPr>
              <a:t>SSRF</a:t>
            </a:r>
            <a:r>
              <a:rPr lang="en-US" sz="1600" dirty="0">
                <a:solidFill>
                  <a:srgbClr val="3C5790"/>
                </a:solidFill>
              </a:rPr>
              <a:t> </a:t>
            </a:r>
            <a:r>
              <a:rPr lang="en-US" sz="1600" b="1" dirty="0">
                <a:solidFill>
                  <a:srgbClr val="3C5790"/>
                </a:solidFill>
              </a:rPr>
              <a:t>Vulnerabilities</a:t>
            </a:r>
            <a:r>
              <a:rPr lang="en-US" sz="1600" dirty="0">
                <a:solidFill>
                  <a:srgbClr val="3C5790"/>
                </a:solidFill>
              </a:rPr>
              <a:t>: 30% permitted unrestricted URL fetching</a:t>
            </a:r>
          </a:p>
          <a:p>
            <a:pPr lvl="1"/>
            <a:r>
              <a:rPr lang="en-US" sz="1600" b="1" dirty="0">
                <a:solidFill>
                  <a:srgbClr val="3C5790"/>
                </a:solidFill>
              </a:rPr>
              <a:t>Other</a:t>
            </a:r>
            <a:r>
              <a:rPr lang="en-US" sz="1600" dirty="0">
                <a:solidFill>
                  <a:srgbClr val="3C5790"/>
                </a:solidFill>
              </a:rPr>
              <a:t> </a:t>
            </a:r>
            <a:r>
              <a:rPr lang="en-US" sz="1600" b="1" dirty="0">
                <a:solidFill>
                  <a:srgbClr val="3C5790"/>
                </a:solidFill>
              </a:rPr>
              <a:t>Security</a:t>
            </a:r>
            <a:r>
              <a:rPr lang="en-US" sz="1600" dirty="0">
                <a:solidFill>
                  <a:srgbClr val="3C5790"/>
                </a:solidFill>
              </a:rPr>
              <a:t> </a:t>
            </a:r>
            <a:r>
              <a:rPr lang="en-US" sz="1600" b="1" dirty="0">
                <a:solidFill>
                  <a:srgbClr val="3C5790"/>
                </a:solidFill>
              </a:rPr>
              <a:t>Issues</a:t>
            </a:r>
            <a:r>
              <a:rPr lang="en-US" sz="1600" dirty="0">
                <a:solidFill>
                  <a:srgbClr val="3C5790"/>
                </a:solidFill>
              </a:rPr>
              <a:t>: 5% had miscellaneous security concerns</a:t>
            </a:r>
            <a:endParaRPr lang="fr-CA" sz="1600" dirty="0">
              <a:solidFill>
                <a:srgbClr val="3C5790"/>
              </a:solidFill>
            </a:endParaRPr>
          </a:p>
        </p:txBody>
      </p:sp>
    </p:spTree>
    <p:extLst>
      <p:ext uri="{BB962C8B-B14F-4D97-AF65-F5344CB8AC3E}">
        <p14:creationId xmlns:p14="http://schemas.microsoft.com/office/powerpoint/2010/main" val="432739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524000"/>
          </a:xfrm>
        </p:spPr>
        <p:txBody>
          <a:bodyPr/>
          <a:lstStyle/>
          <a:p>
            <a:r>
              <a:rPr lang="en-US" sz="1400" dirty="0">
                <a:solidFill>
                  <a:srgbClr val="3C5790"/>
                </a:solidFill>
              </a:rPr>
              <a:t>The Universal Attack Surface</a:t>
            </a:r>
          </a:p>
          <a:p>
            <a:r>
              <a:rPr lang="en-US" sz="1400" dirty="0">
                <a:solidFill>
                  <a:srgbClr val="3C5790"/>
                </a:solidFill>
              </a:rPr>
              <a:t>MCP servers can be called by anyone, not just LLMs. </a:t>
            </a:r>
          </a:p>
          <a:p>
            <a:r>
              <a:rPr lang="en-US" sz="1400" dirty="0">
                <a:solidFill>
                  <a:srgbClr val="3C5790"/>
                </a:solidFill>
              </a:rPr>
              <a:t>While LLMs typically show what they’re going to do with “plan“ and “act“ phases, a malicious attacker has no such transparency. </a:t>
            </a:r>
          </a:p>
          <a:p>
            <a:r>
              <a:rPr lang="en-US" sz="1400" dirty="0">
                <a:solidFill>
                  <a:srgbClr val="3C5790"/>
                </a:solidFill>
              </a:rPr>
              <a:t>This creates an expanded attack surface that many developers haven’t properly secured.</a:t>
            </a:r>
            <a:endParaRPr lang="fr-CA" sz="1400" dirty="0">
              <a:solidFill>
                <a:srgbClr val="3C5790"/>
              </a:solidFill>
            </a:endParaRPr>
          </a:p>
        </p:txBody>
      </p:sp>
    </p:spTree>
    <p:extLst>
      <p:ext uri="{BB962C8B-B14F-4D97-AF65-F5344CB8AC3E}">
        <p14:creationId xmlns:p14="http://schemas.microsoft.com/office/powerpoint/2010/main" val="703856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819400"/>
          </a:xfrm>
        </p:spPr>
        <p:txBody>
          <a:bodyPr/>
          <a:lstStyle/>
          <a:p>
            <a:r>
              <a:rPr lang="en-US" sz="1400" dirty="0">
                <a:solidFill>
                  <a:srgbClr val="3C5790"/>
                </a:solidFill>
              </a:rPr>
              <a:t>Missing Secure by Design: Protocol Fundamentals</a:t>
            </a:r>
          </a:p>
          <a:p>
            <a:r>
              <a:rPr lang="en-US" sz="1400" dirty="0">
                <a:solidFill>
                  <a:srgbClr val="3C5790"/>
                </a:solidFill>
              </a:rPr>
              <a:t>The Model Context Protocol (MCP) was designed primarily for functionality rather than security, creating fundamental vulnerabilities that cannot be easily patched in implementations.</a:t>
            </a:r>
          </a:p>
          <a:p>
            <a:pPr lvl="1"/>
            <a:r>
              <a:rPr lang="en-US" sz="1600" b="1" dirty="0">
                <a:solidFill>
                  <a:srgbClr val="3C5790"/>
                </a:solidFill>
              </a:rPr>
              <a:t>Session IDs in URLs</a:t>
            </a:r>
            <a:r>
              <a:rPr lang="en-US" sz="1600" dirty="0">
                <a:solidFill>
                  <a:srgbClr val="3C5790"/>
                </a:solidFill>
              </a:rPr>
              <a:t>: The protocol specification mandates session identifiers in URLs (GET /messages/?</a:t>
            </a:r>
            <a:r>
              <a:rPr lang="en-US" sz="1600" dirty="0" err="1">
                <a:solidFill>
                  <a:srgbClr val="3C5790"/>
                </a:solidFill>
              </a:rPr>
              <a:t>sessionId</a:t>
            </a:r>
            <a:r>
              <a:rPr lang="en-US" sz="1600" dirty="0">
                <a:solidFill>
                  <a:srgbClr val="3C5790"/>
                </a:solidFill>
              </a:rPr>
              <a:t>=UUID), which fundamentally violates security best practices. This design exposes sensitive identifiers in logs and a session could be hijacked by an attacker.</a:t>
            </a:r>
          </a:p>
          <a:p>
            <a:pPr lvl="1"/>
            <a:r>
              <a:rPr lang="en-US" sz="1600" b="1" dirty="0">
                <a:solidFill>
                  <a:srgbClr val="3C5790"/>
                </a:solidFill>
              </a:rPr>
              <a:t>Lack of Authentication Standards</a:t>
            </a:r>
            <a:r>
              <a:rPr lang="en-US" sz="1600" dirty="0">
                <a:solidFill>
                  <a:srgbClr val="3C5790"/>
                </a:solidFill>
              </a:rPr>
              <a:t>: The protocol provides minimal guidance on authentication, leading to inconsistent and often weak security implementations.</a:t>
            </a:r>
          </a:p>
          <a:p>
            <a:pPr lvl="1"/>
            <a:r>
              <a:rPr lang="en-US" sz="1600" b="1" dirty="0">
                <a:solidFill>
                  <a:srgbClr val="3C5790"/>
                </a:solidFill>
              </a:rPr>
              <a:t>Missing Integrity Controls</a:t>
            </a:r>
            <a:r>
              <a:rPr lang="en-US" sz="1600" dirty="0">
                <a:solidFill>
                  <a:srgbClr val="3C5790"/>
                </a:solidFill>
              </a:rPr>
              <a:t>: The protocol lacks required message signing or verification mechanisms, allowing message tampering.</a:t>
            </a:r>
          </a:p>
          <a:p>
            <a:endParaRPr lang="fr-CA" sz="1400" dirty="0">
              <a:solidFill>
                <a:srgbClr val="3C5790"/>
              </a:solidFill>
            </a:endParaRPr>
          </a:p>
        </p:txBody>
      </p:sp>
    </p:spTree>
    <p:extLst>
      <p:ext uri="{BB962C8B-B14F-4D97-AF65-F5344CB8AC3E}">
        <p14:creationId xmlns:p14="http://schemas.microsoft.com/office/powerpoint/2010/main" val="4214316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vs A2A </a:t>
            </a:r>
          </a:p>
        </p:txBody>
      </p:sp>
      <p:sp>
        <p:nvSpPr>
          <p:cNvPr id="4099" name="Espace réservé du contenu 4"/>
          <p:cNvSpPr>
            <a:spLocks noGrp="1"/>
          </p:cNvSpPr>
          <p:nvPr>
            <p:ph idx="1"/>
          </p:nvPr>
        </p:nvSpPr>
        <p:spPr>
          <a:xfrm>
            <a:off x="228600" y="2133600"/>
            <a:ext cx="8686800" cy="1600200"/>
          </a:xfrm>
        </p:spPr>
        <p:txBody>
          <a:bodyPr/>
          <a:lstStyle/>
          <a:p>
            <a:r>
              <a:rPr lang="en-US" sz="1600" dirty="0">
                <a:solidFill>
                  <a:srgbClr val="3C5790"/>
                </a:solidFill>
              </a:rPr>
              <a:t>MCP (Model Context Protocol) and A2A (Agent-to-Agent) are two distinct protocols that enable AI agents to interact and collaborate.</a:t>
            </a:r>
          </a:p>
          <a:p>
            <a:r>
              <a:rPr lang="en-US" sz="1600" dirty="0">
                <a:solidFill>
                  <a:srgbClr val="3C5790"/>
                </a:solidFill>
              </a:rPr>
              <a:t>MCP facilitates an agent's interaction with external tools, data, and context.</a:t>
            </a:r>
          </a:p>
          <a:p>
            <a:r>
              <a:rPr lang="en-US" sz="1600" dirty="0">
                <a:solidFill>
                  <a:srgbClr val="3C5790"/>
                </a:solidFill>
              </a:rPr>
              <a:t>A2A focuses on enabling agents to communicate, share information, and coordinate actions with each other.</a:t>
            </a:r>
            <a:endParaRPr lang="fr-CA" sz="1600" dirty="0">
              <a:solidFill>
                <a:srgbClr val="3C5790"/>
              </a:solidFill>
            </a:endParaRPr>
          </a:p>
        </p:txBody>
      </p:sp>
      <p:pic>
        <p:nvPicPr>
          <p:cNvPr id="3" name="Picture 2">
            <a:extLst>
              <a:ext uri="{FF2B5EF4-FFF2-40B4-BE49-F238E27FC236}">
                <a16:creationId xmlns:a16="http://schemas.microsoft.com/office/drawing/2014/main" id="{8A572972-53E5-4CA5-A2BF-70188E4EE81B}"/>
              </a:ext>
            </a:extLst>
          </p:cNvPr>
          <p:cNvPicPr>
            <a:picLocks noChangeAspect="1"/>
          </p:cNvPicPr>
          <p:nvPr/>
        </p:nvPicPr>
        <p:blipFill>
          <a:blip r:embed="rId3"/>
          <a:stretch>
            <a:fillRect/>
          </a:stretch>
        </p:blipFill>
        <p:spPr>
          <a:xfrm>
            <a:off x="2362200" y="3886200"/>
            <a:ext cx="4714875" cy="2297604"/>
          </a:xfrm>
          <a:prstGeom prst="rect">
            <a:avLst/>
          </a:prstGeom>
        </p:spPr>
      </p:pic>
    </p:spTree>
    <p:extLst>
      <p:ext uri="{BB962C8B-B14F-4D97-AF65-F5344CB8AC3E}">
        <p14:creationId xmlns:p14="http://schemas.microsoft.com/office/powerpoint/2010/main" val="1320091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vs A2A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819400"/>
          </a:xfrm>
        </p:spPr>
        <p:txBody>
          <a:bodyPr/>
          <a:lstStyle/>
          <a:p>
            <a:r>
              <a:rPr lang="en-US" sz="1400" b="1" dirty="0">
                <a:solidFill>
                  <a:srgbClr val="3C5790"/>
                </a:solidFill>
              </a:rPr>
              <a:t>A2A</a:t>
            </a:r>
            <a:r>
              <a:rPr lang="en-US" sz="1400" dirty="0">
                <a:solidFill>
                  <a:srgbClr val="3C5790"/>
                </a:solidFill>
              </a:rPr>
              <a:t> is a new open protocol (introduced by Google in 2025) for allowing multiple AI agents to find each other, talk, and work together. </a:t>
            </a:r>
          </a:p>
          <a:p>
            <a:r>
              <a:rPr lang="en-US" sz="1400" dirty="0">
                <a:solidFill>
                  <a:srgbClr val="3C5790"/>
                </a:solidFill>
              </a:rPr>
              <a:t>In an A2A system, each agent is an independent service with its own capabilities.</a:t>
            </a:r>
          </a:p>
          <a:p>
            <a:r>
              <a:rPr lang="en-US" sz="1400" dirty="0">
                <a:solidFill>
                  <a:srgbClr val="3C5790"/>
                </a:solidFill>
              </a:rPr>
              <a:t>Agents expose a network endpoint implementing A2A and a public “Agent Card” (JSON metadata at /.well-known/</a:t>
            </a:r>
            <a:r>
              <a:rPr lang="en-US" sz="1400" dirty="0" err="1">
                <a:solidFill>
                  <a:srgbClr val="3C5790"/>
                </a:solidFill>
              </a:rPr>
              <a:t>agent.json</a:t>
            </a:r>
            <a:r>
              <a:rPr lang="en-US" sz="1400" dirty="0">
                <a:solidFill>
                  <a:srgbClr val="3C5790"/>
                </a:solidFill>
              </a:rPr>
              <a:t>) describing their name, skills, endpoint URL, and auth info.</a:t>
            </a:r>
          </a:p>
          <a:p>
            <a:r>
              <a:rPr lang="en-US" sz="1400" dirty="0">
                <a:solidFill>
                  <a:srgbClr val="3C5790"/>
                </a:solidFill>
              </a:rPr>
              <a:t>When one agent needs something, it can discover another by fetching its Agent Card, then send it a “task” request via HTTP/JSON-RPC.</a:t>
            </a:r>
            <a:endParaRPr lang="fr-CA" sz="1400" dirty="0">
              <a:solidFill>
                <a:srgbClr val="3C5790"/>
              </a:solidFill>
            </a:endParaRPr>
          </a:p>
        </p:txBody>
      </p:sp>
    </p:spTree>
    <p:extLst>
      <p:ext uri="{BB962C8B-B14F-4D97-AF65-F5344CB8AC3E}">
        <p14:creationId xmlns:p14="http://schemas.microsoft.com/office/powerpoint/2010/main" val="327691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vs A2A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819400"/>
          </a:xfrm>
        </p:spPr>
        <p:txBody>
          <a:bodyPr/>
          <a:lstStyle/>
          <a:p>
            <a:r>
              <a:rPr lang="en-US" sz="1600" dirty="0">
                <a:solidFill>
                  <a:srgbClr val="3C5790"/>
                </a:solidFill>
              </a:rPr>
              <a:t>A2A (Agent-to-Agent):</a:t>
            </a:r>
          </a:p>
          <a:p>
            <a:pPr lvl="1"/>
            <a:r>
              <a:rPr lang="en-US" sz="1600" b="1" dirty="0">
                <a:solidFill>
                  <a:srgbClr val="3C5790"/>
                </a:solidFill>
              </a:rPr>
              <a:t>Focus</a:t>
            </a:r>
            <a:r>
              <a:rPr lang="en-US" sz="1600" dirty="0">
                <a:solidFill>
                  <a:srgbClr val="3C5790"/>
                </a:solidFill>
              </a:rPr>
              <a:t>: Inter-agent communication and collaboration. </a:t>
            </a:r>
          </a:p>
          <a:p>
            <a:pPr lvl="1"/>
            <a:r>
              <a:rPr lang="en-US" sz="1600" b="1" dirty="0">
                <a:solidFill>
                  <a:srgbClr val="3C5790"/>
                </a:solidFill>
              </a:rPr>
              <a:t>Purpose</a:t>
            </a:r>
            <a:r>
              <a:rPr lang="en-US" sz="1600" dirty="0">
                <a:solidFill>
                  <a:srgbClr val="3C5790"/>
                </a:solidFill>
              </a:rPr>
              <a:t>: Enables agents to discover each other, delegate tasks, and coordinate actions as peers. </a:t>
            </a:r>
          </a:p>
          <a:p>
            <a:pPr lvl="1"/>
            <a:r>
              <a:rPr lang="en-US" sz="1600" b="1" dirty="0">
                <a:solidFill>
                  <a:srgbClr val="3C5790"/>
                </a:solidFill>
              </a:rPr>
              <a:t>Example</a:t>
            </a:r>
            <a:r>
              <a:rPr lang="en-US" sz="1600" dirty="0">
                <a:solidFill>
                  <a:srgbClr val="3C5790"/>
                </a:solidFill>
              </a:rPr>
              <a:t>: An agent specializing in email copywriting can collaborate with another agent managing calendar scheduling to create a personalized outreach strategy. </a:t>
            </a:r>
          </a:p>
          <a:p>
            <a:pPr lvl="1"/>
            <a:r>
              <a:rPr lang="en-US" sz="1600" b="1" dirty="0">
                <a:solidFill>
                  <a:srgbClr val="3C5790"/>
                </a:solidFill>
              </a:rPr>
              <a:t>Design</a:t>
            </a:r>
            <a:r>
              <a:rPr lang="en-US" sz="1600" dirty="0">
                <a:solidFill>
                  <a:srgbClr val="3C5790"/>
                </a:solidFill>
              </a:rPr>
              <a:t>: A2A uses HTTP/JSON standards and supports agent discovery and secure delegation. </a:t>
            </a:r>
          </a:p>
          <a:p>
            <a:pPr lvl="1"/>
            <a:r>
              <a:rPr lang="en-US" sz="1600" b="1" dirty="0">
                <a:solidFill>
                  <a:srgbClr val="3C5790"/>
                </a:solidFill>
              </a:rPr>
              <a:t>Benefits</a:t>
            </a:r>
            <a:r>
              <a:rPr lang="en-US" sz="1600" dirty="0">
                <a:solidFill>
                  <a:srgbClr val="3C5790"/>
                </a:solidFill>
              </a:rPr>
              <a:t>: Enables modular, networked, and composable agent ecosystems.</a:t>
            </a:r>
            <a:endParaRPr lang="fr-CA" sz="1600" dirty="0">
              <a:solidFill>
                <a:srgbClr val="3C5790"/>
              </a:solidFill>
            </a:endParaRPr>
          </a:p>
        </p:txBody>
      </p:sp>
    </p:spTree>
    <p:extLst>
      <p:ext uri="{BB962C8B-B14F-4D97-AF65-F5344CB8AC3E}">
        <p14:creationId xmlns:p14="http://schemas.microsoft.com/office/powerpoint/2010/main" val="282126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Adoption</a:t>
            </a:r>
          </a:p>
        </p:txBody>
      </p:sp>
      <p:sp>
        <p:nvSpPr>
          <p:cNvPr id="4099" name="Espace réservé du contenu 4"/>
          <p:cNvSpPr>
            <a:spLocks noGrp="1"/>
          </p:cNvSpPr>
          <p:nvPr>
            <p:ph idx="1"/>
          </p:nvPr>
        </p:nvSpPr>
        <p:spPr>
          <a:xfrm>
            <a:off x="228600" y="2133600"/>
            <a:ext cx="8686800" cy="2743200"/>
          </a:xfrm>
        </p:spPr>
        <p:txBody>
          <a:bodyPr/>
          <a:lstStyle/>
          <a:p>
            <a:r>
              <a:rPr lang="en-US" sz="1600" dirty="0">
                <a:solidFill>
                  <a:srgbClr val="3C5790"/>
                </a:solidFill>
              </a:rPr>
              <a:t>In March 2025, </a:t>
            </a:r>
            <a:r>
              <a:rPr lang="en-US" sz="1600" dirty="0" err="1">
                <a:solidFill>
                  <a:srgbClr val="3C5790"/>
                </a:solidFill>
              </a:rPr>
              <a:t>OpenAI</a:t>
            </a:r>
            <a:r>
              <a:rPr lang="en-US" sz="1600" dirty="0">
                <a:solidFill>
                  <a:srgbClr val="3C5790"/>
                </a:solidFill>
              </a:rPr>
              <a:t> officially adopted the MCP, following a decision to integrate the standard across its products, including the </a:t>
            </a:r>
            <a:r>
              <a:rPr lang="en-US" sz="1600" dirty="0" err="1">
                <a:solidFill>
                  <a:srgbClr val="3C5790"/>
                </a:solidFill>
              </a:rPr>
              <a:t>ChatGPT</a:t>
            </a:r>
            <a:r>
              <a:rPr lang="en-US" sz="1600" dirty="0">
                <a:solidFill>
                  <a:srgbClr val="3C5790"/>
                </a:solidFill>
              </a:rPr>
              <a:t> desktop app, </a:t>
            </a:r>
            <a:r>
              <a:rPr lang="en-US" sz="1600" dirty="0" err="1">
                <a:solidFill>
                  <a:srgbClr val="3C5790"/>
                </a:solidFill>
              </a:rPr>
              <a:t>OpenAI's</a:t>
            </a:r>
            <a:r>
              <a:rPr lang="en-US" sz="1600" dirty="0">
                <a:solidFill>
                  <a:srgbClr val="3C5790"/>
                </a:solidFill>
              </a:rPr>
              <a:t> Agents SDK, and the Responses API. </a:t>
            </a:r>
          </a:p>
          <a:p>
            <a:r>
              <a:rPr lang="en-US" sz="1600" dirty="0">
                <a:solidFill>
                  <a:srgbClr val="3C5790"/>
                </a:solidFill>
              </a:rPr>
              <a:t>By adopting MCP, </a:t>
            </a:r>
            <a:r>
              <a:rPr lang="en-US" sz="1600" dirty="0" err="1">
                <a:solidFill>
                  <a:srgbClr val="3C5790"/>
                </a:solidFill>
              </a:rPr>
              <a:t>OpenAI</a:t>
            </a:r>
            <a:r>
              <a:rPr lang="en-US" sz="1600" dirty="0">
                <a:solidFill>
                  <a:srgbClr val="3C5790"/>
                </a:solidFill>
              </a:rPr>
              <a:t> joins other organizations such as Block, </a:t>
            </a:r>
            <a:r>
              <a:rPr lang="en-US" sz="1600" dirty="0" err="1">
                <a:solidFill>
                  <a:srgbClr val="3C5790"/>
                </a:solidFill>
              </a:rPr>
              <a:t>Replit</a:t>
            </a:r>
            <a:r>
              <a:rPr lang="en-US" sz="1600" dirty="0">
                <a:solidFill>
                  <a:srgbClr val="3C5790"/>
                </a:solidFill>
              </a:rPr>
              <a:t>, and </a:t>
            </a:r>
            <a:r>
              <a:rPr lang="en-US" sz="1600" dirty="0" err="1">
                <a:solidFill>
                  <a:srgbClr val="3C5790"/>
                </a:solidFill>
              </a:rPr>
              <a:t>Sourcegraph</a:t>
            </a:r>
            <a:r>
              <a:rPr lang="en-US" sz="1600" dirty="0">
                <a:solidFill>
                  <a:srgbClr val="3C5790"/>
                </a:solidFill>
              </a:rPr>
              <a:t> in incorporating the protocol into their platforms.</a:t>
            </a:r>
          </a:p>
          <a:p>
            <a:r>
              <a:rPr lang="en-US" sz="1600" dirty="0" err="1">
                <a:solidFill>
                  <a:srgbClr val="3C5790"/>
                </a:solidFill>
              </a:rPr>
              <a:t>Demis</a:t>
            </a:r>
            <a:r>
              <a:rPr lang="en-US" sz="1600" dirty="0">
                <a:solidFill>
                  <a:srgbClr val="3C5790"/>
                </a:solidFill>
              </a:rPr>
              <a:t> Hassabis, CEO of Google DeepMind, confirmed in April 2025 MCP support in the upcoming Gemini models and related infrastructure, describing the protocol as "rapidly becoming an open standard for the AI agentic era".</a:t>
            </a:r>
          </a:p>
        </p:txBody>
      </p:sp>
    </p:spTree>
    <p:extLst>
      <p:ext uri="{BB962C8B-B14F-4D97-AF65-F5344CB8AC3E}">
        <p14:creationId xmlns:p14="http://schemas.microsoft.com/office/powerpoint/2010/main" val="3143102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vs A2A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1000"/>
          </a:xfrm>
        </p:spPr>
        <p:txBody>
          <a:bodyPr/>
          <a:lstStyle/>
          <a:p>
            <a:r>
              <a:rPr lang="en-US" sz="1400" dirty="0">
                <a:solidFill>
                  <a:srgbClr val="3C5790"/>
                </a:solidFill>
              </a:rPr>
              <a:t>Comparison MCP vs A2A</a:t>
            </a:r>
            <a:endParaRPr lang="en-US" sz="1600" dirty="0">
              <a:solidFill>
                <a:srgbClr val="3C5790"/>
              </a:solidFill>
            </a:endParaRPr>
          </a:p>
          <a:p>
            <a:endParaRPr lang="fr-CA" sz="1400" dirty="0">
              <a:solidFill>
                <a:srgbClr val="3C5790"/>
              </a:solidFill>
            </a:endParaRPr>
          </a:p>
        </p:txBody>
      </p:sp>
      <p:graphicFrame>
        <p:nvGraphicFramePr>
          <p:cNvPr id="2" name="Table 2">
            <a:extLst>
              <a:ext uri="{FF2B5EF4-FFF2-40B4-BE49-F238E27FC236}">
                <a16:creationId xmlns:a16="http://schemas.microsoft.com/office/drawing/2014/main" id="{169BEBE1-D7B3-4EC0-8143-C2DAA2FA43F8}"/>
              </a:ext>
            </a:extLst>
          </p:cNvPr>
          <p:cNvGraphicFramePr>
            <a:graphicFrameLocks noGrp="1"/>
          </p:cNvGraphicFramePr>
          <p:nvPr>
            <p:extLst>
              <p:ext uri="{D42A27DB-BD31-4B8C-83A1-F6EECF244321}">
                <p14:modId xmlns:p14="http://schemas.microsoft.com/office/powerpoint/2010/main" val="2002480638"/>
              </p:ext>
            </p:extLst>
          </p:nvPr>
        </p:nvGraphicFramePr>
        <p:xfrm>
          <a:off x="152400" y="2590800"/>
          <a:ext cx="8839199" cy="391425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662775591"/>
                    </a:ext>
                  </a:extLst>
                </a:gridCol>
                <a:gridCol w="3360897">
                  <a:extLst>
                    <a:ext uri="{9D8B030D-6E8A-4147-A177-3AD203B41FA5}">
                      <a16:colId xmlns:a16="http://schemas.microsoft.com/office/drawing/2014/main" val="127578509"/>
                    </a:ext>
                  </a:extLst>
                </a:gridCol>
                <a:gridCol w="4259102">
                  <a:extLst>
                    <a:ext uri="{9D8B030D-6E8A-4147-A177-3AD203B41FA5}">
                      <a16:colId xmlns:a16="http://schemas.microsoft.com/office/drawing/2014/main" val="2518258806"/>
                    </a:ext>
                  </a:extLst>
                </a:gridCol>
              </a:tblGrid>
              <a:tr h="348098">
                <a:tc>
                  <a:txBody>
                    <a:bodyPr/>
                    <a:lstStyle/>
                    <a:p>
                      <a:pPr algn="ctr"/>
                      <a:r>
                        <a:rPr lang="en-US" sz="1600" dirty="0"/>
                        <a:t>Aspect</a:t>
                      </a:r>
                    </a:p>
                  </a:txBody>
                  <a:tcPr/>
                </a:tc>
                <a:tc>
                  <a:txBody>
                    <a:bodyPr/>
                    <a:lstStyle/>
                    <a:p>
                      <a:pPr algn="ctr"/>
                      <a:r>
                        <a:rPr lang="en-US" sz="1600" dirty="0"/>
                        <a:t>MCP</a:t>
                      </a:r>
                    </a:p>
                  </a:txBody>
                  <a:tcPr/>
                </a:tc>
                <a:tc>
                  <a:txBody>
                    <a:bodyPr/>
                    <a:lstStyle/>
                    <a:p>
                      <a:pPr algn="ctr"/>
                      <a:r>
                        <a:rPr lang="en-US" sz="1600" dirty="0"/>
                        <a:t>A2A</a:t>
                      </a:r>
                    </a:p>
                  </a:txBody>
                  <a:tcPr/>
                </a:tc>
                <a:extLst>
                  <a:ext uri="{0D108BD9-81ED-4DB2-BD59-A6C34878D82A}">
                    <a16:rowId xmlns:a16="http://schemas.microsoft.com/office/drawing/2014/main" val="1300814538"/>
                  </a:ext>
                </a:extLst>
              </a:tr>
              <a:tr h="794902">
                <a:tc>
                  <a:txBody>
                    <a:bodyPr/>
                    <a:lstStyle/>
                    <a:p>
                      <a:r>
                        <a:rPr lang="en-US" sz="1400" dirty="0"/>
                        <a:t>Architecture</a:t>
                      </a:r>
                    </a:p>
                  </a:txBody>
                  <a:tcPr/>
                </a:tc>
                <a:tc>
                  <a:txBody>
                    <a:bodyPr/>
                    <a:lstStyle/>
                    <a:p>
                      <a:r>
                        <a:rPr lang="en-US" sz="1400" dirty="0"/>
                        <a:t>Single-agent (LLM-centric) with tool servers. Client–server: </a:t>
                      </a:r>
                      <a:r>
                        <a:rPr lang="en-US" sz="1400" dirty="0" err="1"/>
                        <a:t>Host+Client</a:t>
                      </a:r>
                      <a:r>
                        <a:rPr lang="en-US" sz="1400" dirty="0"/>
                        <a:t> (in app) connect to one or more MCP Servers for tools</a:t>
                      </a:r>
                    </a:p>
                  </a:txBody>
                  <a:tcPr/>
                </a:tc>
                <a:tc>
                  <a:txBody>
                    <a:bodyPr/>
                    <a:lstStyle/>
                    <a:p>
                      <a:r>
                        <a:rPr lang="en-US" sz="1400" dirty="0"/>
                        <a:t>Multi-agent (peer) network. Client and Remote roles: agents advertise via Agent Cards, then communicate over HTTP/JSON</a:t>
                      </a:r>
                    </a:p>
                  </a:txBody>
                  <a:tcPr/>
                </a:tc>
                <a:extLst>
                  <a:ext uri="{0D108BD9-81ED-4DB2-BD59-A6C34878D82A}">
                    <a16:rowId xmlns:a16="http://schemas.microsoft.com/office/drawing/2014/main" val="3668644762"/>
                  </a:ext>
                </a:extLst>
              </a:tr>
              <a:tr h="348098">
                <a:tc>
                  <a:txBody>
                    <a:bodyPr/>
                    <a:lstStyle/>
                    <a:p>
                      <a:r>
                        <a:rPr lang="en-US" sz="1400" dirty="0"/>
                        <a:t>Core Purpose</a:t>
                      </a:r>
                    </a:p>
                  </a:txBody>
                  <a:tcPr/>
                </a:tc>
                <a:tc>
                  <a:txBody>
                    <a:bodyPr/>
                    <a:lstStyle/>
                    <a:p>
                      <a:r>
                        <a:rPr lang="en-US" sz="1400" dirty="0"/>
                        <a:t>Give one agent structured access to external data and APIs. Acts as a "context layer" to enrich an LLM's environment	</a:t>
                      </a:r>
                    </a:p>
                  </a:txBody>
                  <a:tcPr/>
                </a:tc>
                <a:tc>
                  <a:txBody>
                    <a:bodyPr/>
                    <a:lstStyle/>
                    <a:p>
                      <a:r>
                        <a:rPr lang="en-US" sz="1400" dirty="0"/>
                        <a:t>Enable inter-agent collaboration. Lets agents discover each other, delegate tasks, and share outputs as if on a common team</a:t>
                      </a:r>
                    </a:p>
                  </a:txBody>
                  <a:tcPr/>
                </a:tc>
                <a:extLst>
                  <a:ext uri="{0D108BD9-81ED-4DB2-BD59-A6C34878D82A}">
                    <a16:rowId xmlns:a16="http://schemas.microsoft.com/office/drawing/2014/main" val="1133278209"/>
                  </a:ext>
                </a:extLst>
              </a:tr>
              <a:tr h="348098">
                <a:tc>
                  <a:txBody>
                    <a:bodyPr/>
                    <a:lstStyle/>
                    <a:p>
                      <a:r>
                        <a:rPr lang="en-US" sz="1400" dirty="0"/>
                        <a:t>Data flow</a:t>
                      </a:r>
                    </a:p>
                  </a:txBody>
                  <a:tcPr/>
                </a:tc>
                <a:tc>
                  <a:txBody>
                    <a:bodyPr/>
                    <a:lstStyle/>
                    <a:p>
                      <a:r>
                        <a:rPr lang="en-US" sz="1400" dirty="0"/>
                        <a:t>Agent uses tools, resources, and prompt templates. It reads a list of tool descriptions and calls them as needed</a:t>
                      </a:r>
                    </a:p>
                  </a:txBody>
                  <a:tcPr/>
                </a:tc>
                <a:tc>
                  <a:txBody>
                    <a:bodyPr/>
                    <a:lstStyle/>
                    <a:p>
                      <a:r>
                        <a:rPr lang="en-US" sz="1400" dirty="0"/>
                        <a:t>Agents exchange tasks, messages, artifacts, and parts. Each task has a lifecycle; messages carry content (text/data) as needed</a:t>
                      </a:r>
                    </a:p>
                  </a:txBody>
                  <a:tcPr/>
                </a:tc>
                <a:extLst>
                  <a:ext uri="{0D108BD9-81ED-4DB2-BD59-A6C34878D82A}">
                    <a16:rowId xmlns:a16="http://schemas.microsoft.com/office/drawing/2014/main" val="739238814"/>
                  </a:ext>
                </a:extLst>
              </a:tr>
              <a:tr h="348098">
                <a:tc>
                  <a:txBody>
                    <a:bodyPr/>
                    <a:lstStyle/>
                    <a:p>
                      <a:r>
                        <a:rPr lang="en-US" sz="1400" dirty="0"/>
                        <a:t>Modularity</a:t>
                      </a:r>
                    </a:p>
                  </a:txBody>
                  <a:tcPr/>
                </a:tc>
                <a:tc>
                  <a:txBody>
                    <a:bodyPr/>
                    <a:lstStyle/>
                    <a:p>
                      <a:r>
                        <a:rPr lang="en-US" sz="1400" dirty="0"/>
                        <a:t>Modular at the tool level: each MCP server is a separate service. But the LLM agent and its reasoning remain one process.</a:t>
                      </a:r>
                    </a:p>
                  </a:txBody>
                  <a:tcPr/>
                </a:tc>
                <a:tc>
                  <a:txBody>
                    <a:bodyPr/>
                    <a:lstStyle/>
                    <a:p>
                      <a:r>
                        <a:rPr lang="en-US" sz="1400" dirty="0"/>
                        <a:t>Modular at the agent level: each agent can be separately developed, scaled, or replaced without touching others. New agents with new skills can join the ecosystem.</a:t>
                      </a:r>
                    </a:p>
                  </a:txBody>
                  <a:tcPr/>
                </a:tc>
                <a:extLst>
                  <a:ext uri="{0D108BD9-81ED-4DB2-BD59-A6C34878D82A}">
                    <a16:rowId xmlns:a16="http://schemas.microsoft.com/office/drawing/2014/main" val="1763198950"/>
                  </a:ext>
                </a:extLst>
              </a:tr>
            </a:tbl>
          </a:graphicData>
        </a:graphic>
      </p:graphicFrame>
    </p:spTree>
    <p:extLst>
      <p:ext uri="{BB962C8B-B14F-4D97-AF65-F5344CB8AC3E}">
        <p14:creationId xmlns:p14="http://schemas.microsoft.com/office/powerpoint/2010/main" val="3618712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vs A2A (</a:t>
            </a:r>
            <a:r>
              <a:rPr lang="fr-CA" dirty="0" err="1">
                <a:solidFill>
                  <a:schemeClr val="bg1"/>
                </a:solidFill>
              </a:rPr>
              <a:t>cont</a:t>
            </a:r>
            <a:r>
              <a:rPr lang="fr-CA" dirty="0">
                <a:solidFill>
                  <a:schemeClr val="bg1"/>
                </a:solidFill>
              </a:rPr>
              <a:t>.)</a:t>
            </a:r>
          </a:p>
        </p:txBody>
      </p:sp>
      <p:graphicFrame>
        <p:nvGraphicFramePr>
          <p:cNvPr id="2" name="Table 2">
            <a:extLst>
              <a:ext uri="{FF2B5EF4-FFF2-40B4-BE49-F238E27FC236}">
                <a16:creationId xmlns:a16="http://schemas.microsoft.com/office/drawing/2014/main" id="{169BEBE1-D7B3-4EC0-8143-C2DAA2FA43F8}"/>
              </a:ext>
            </a:extLst>
          </p:cNvPr>
          <p:cNvGraphicFramePr>
            <a:graphicFrameLocks noGrp="1"/>
          </p:cNvGraphicFramePr>
          <p:nvPr>
            <p:extLst>
              <p:ext uri="{D42A27DB-BD31-4B8C-83A1-F6EECF244321}">
                <p14:modId xmlns:p14="http://schemas.microsoft.com/office/powerpoint/2010/main" val="3026124876"/>
              </p:ext>
            </p:extLst>
          </p:nvPr>
        </p:nvGraphicFramePr>
        <p:xfrm>
          <a:off x="152400" y="2209800"/>
          <a:ext cx="8839199" cy="446289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662775591"/>
                    </a:ext>
                  </a:extLst>
                </a:gridCol>
                <a:gridCol w="3208497">
                  <a:extLst>
                    <a:ext uri="{9D8B030D-6E8A-4147-A177-3AD203B41FA5}">
                      <a16:colId xmlns:a16="http://schemas.microsoft.com/office/drawing/2014/main" val="127578509"/>
                    </a:ext>
                  </a:extLst>
                </a:gridCol>
                <a:gridCol w="4259102">
                  <a:extLst>
                    <a:ext uri="{9D8B030D-6E8A-4147-A177-3AD203B41FA5}">
                      <a16:colId xmlns:a16="http://schemas.microsoft.com/office/drawing/2014/main" val="2518258806"/>
                    </a:ext>
                  </a:extLst>
                </a:gridCol>
              </a:tblGrid>
              <a:tr h="348098">
                <a:tc>
                  <a:txBody>
                    <a:bodyPr/>
                    <a:lstStyle/>
                    <a:p>
                      <a:pPr algn="ctr"/>
                      <a:r>
                        <a:rPr lang="en-US" sz="1600" dirty="0"/>
                        <a:t>Aspect</a:t>
                      </a:r>
                    </a:p>
                  </a:txBody>
                  <a:tcPr/>
                </a:tc>
                <a:tc>
                  <a:txBody>
                    <a:bodyPr/>
                    <a:lstStyle/>
                    <a:p>
                      <a:pPr algn="ctr"/>
                      <a:r>
                        <a:rPr lang="en-US" sz="1600" dirty="0"/>
                        <a:t>MCP</a:t>
                      </a:r>
                    </a:p>
                  </a:txBody>
                  <a:tcPr/>
                </a:tc>
                <a:tc>
                  <a:txBody>
                    <a:bodyPr/>
                    <a:lstStyle/>
                    <a:p>
                      <a:pPr algn="ctr"/>
                      <a:r>
                        <a:rPr lang="en-US" sz="1600" dirty="0"/>
                        <a:t>A2A</a:t>
                      </a:r>
                    </a:p>
                  </a:txBody>
                  <a:tcPr/>
                </a:tc>
                <a:extLst>
                  <a:ext uri="{0D108BD9-81ED-4DB2-BD59-A6C34878D82A}">
                    <a16:rowId xmlns:a16="http://schemas.microsoft.com/office/drawing/2014/main" val="1300814538"/>
                  </a:ext>
                </a:extLst>
              </a:tr>
              <a:tr h="794902">
                <a:tc>
                  <a:txBody>
                    <a:bodyPr/>
                    <a:lstStyle/>
                    <a:p>
                      <a:r>
                        <a:rPr lang="en-US" sz="1400" dirty="0"/>
                        <a:t>Maintainability</a:t>
                      </a:r>
                    </a:p>
                  </a:txBody>
                  <a:tcPr/>
                </a:tc>
                <a:tc>
                  <a:txBody>
                    <a:bodyPr/>
                    <a:lstStyle/>
                    <a:p>
                      <a:r>
                        <a:rPr lang="en-US" sz="1400" dirty="0"/>
                        <a:t>Requires maintaining one main agent codebase and any number of tool-server endpoints. Changing a tool's interface means updating its server (though the protocol remains standard).</a:t>
                      </a:r>
                    </a:p>
                  </a:txBody>
                  <a:tcPr/>
                </a:tc>
                <a:tc>
                  <a:txBody>
                    <a:bodyPr/>
                    <a:lstStyle/>
                    <a:p>
                      <a:r>
                        <a:rPr lang="en-US" sz="1400" dirty="0"/>
                        <a:t>Agents are independent microservices. You can update or roll out a new agent without redeploying others. However, the coordination logic (often a top-level agent or orchestrator) can become more complex.</a:t>
                      </a:r>
                    </a:p>
                    <a:p>
                      <a:endParaRPr lang="en-US" sz="1400" dirty="0"/>
                    </a:p>
                  </a:txBody>
                  <a:tcPr/>
                </a:tc>
                <a:extLst>
                  <a:ext uri="{0D108BD9-81ED-4DB2-BD59-A6C34878D82A}">
                    <a16:rowId xmlns:a16="http://schemas.microsoft.com/office/drawing/2014/main" val="3668644762"/>
                  </a:ext>
                </a:extLst>
              </a:tr>
              <a:tr h="348098">
                <a:tc>
                  <a:txBody>
                    <a:bodyPr/>
                    <a:lstStyle/>
                    <a:p>
                      <a:r>
                        <a:rPr lang="en-US" sz="1400" dirty="0"/>
                        <a:t>Scalability</a:t>
                      </a:r>
                    </a:p>
                  </a:txBody>
                  <a:tcPr/>
                </a:tc>
                <a:tc>
                  <a:txBody>
                    <a:bodyPr/>
                    <a:lstStyle/>
                    <a:p>
                      <a:r>
                        <a:rPr lang="en-US" sz="1400" dirty="0"/>
                        <a:t>Typically low-latency for tool calls if servers are local or well-provisioned (uses direct HTTP or SSE). Complexity grows with number of tools, but integration is standardized. Can suffer if context windows overflow or too many simultaneous calls.	</a:t>
                      </a:r>
                    </a:p>
                  </a:txBody>
                  <a:tcPr/>
                </a:tc>
                <a:tc>
                  <a:txBody>
                    <a:bodyPr/>
                    <a:lstStyle/>
                    <a:p>
                      <a:r>
                        <a:rPr lang="en-US" sz="1400" dirty="0"/>
                        <a:t>Overhead of HTTP network calls between agents. Best suited for larger-scale workflows: you can scale by running many agent instances in parallel. Can handle long-running tasks (hours/days) with streaming updates. Relies on asynchronous communication, so throughput depends on network and agent availability.</a:t>
                      </a:r>
                    </a:p>
                  </a:txBody>
                  <a:tcPr/>
                </a:tc>
                <a:extLst>
                  <a:ext uri="{0D108BD9-81ED-4DB2-BD59-A6C34878D82A}">
                    <a16:rowId xmlns:a16="http://schemas.microsoft.com/office/drawing/2014/main" val="1133278209"/>
                  </a:ext>
                </a:extLst>
              </a:tr>
              <a:tr h="348098">
                <a:tc>
                  <a:txBody>
                    <a:bodyPr/>
                    <a:lstStyle/>
                    <a:p>
                      <a:r>
                        <a:rPr lang="en-US" sz="1400" dirty="0"/>
                        <a:t>Capabilities</a:t>
                      </a:r>
                    </a:p>
                  </a:txBody>
                  <a:tcPr/>
                </a:tc>
                <a:tc>
                  <a:txBody>
                    <a:bodyPr/>
                    <a:lstStyle/>
                    <a:p>
                      <a:r>
                        <a:rPr lang="en-US" sz="1400" dirty="0"/>
                        <a:t>Excels at structured reasoning: agents can break tasks into predictable steps and verify each. Transparent execution (each step logged), easy to audit. Well-suited for coding assistants, data lookup, or any task needing precise tool use.</a:t>
                      </a:r>
                    </a:p>
                  </a:txBody>
                  <a:tcPr/>
                </a:tc>
                <a:tc>
                  <a:txBody>
                    <a:bodyPr/>
                    <a:lstStyle/>
                    <a:p>
                      <a:r>
                        <a:rPr lang="en-US" sz="1400" dirty="0"/>
                        <a:t>Excels at diverse expertise: teams of agents each specialized (finance, NLP, vision, etc.) collaborate. Ideal for complex multi-domain tasks (enterprise workflows, multi-step business processes) where no single agent has all knowledge. Supports rich media (text, audio, video) negotiation.</a:t>
                      </a:r>
                    </a:p>
                  </a:txBody>
                  <a:tcPr/>
                </a:tc>
                <a:extLst>
                  <a:ext uri="{0D108BD9-81ED-4DB2-BD59-A6C34878D82A}">
                    <a16:rowId xmlns:a16="http://schemas.microsoft.com/office/drawing/2014/main" val="739238814"/>
                  </a:ext>
                </a:extLst>
              </a:tr>
            </a:tbl>
          </a:graphicData>
        </a:graphic>
      </p:graphicFrame>
    </p:spTree>
    <p:extLst>
      <p:ext uri="{BB962C8B-B14F-4D97-AF65-F5344CB8AC3E}">
        <p14:creationId xmlns:p14="http://schemas.microsoft.com/office/powerpoint/2010/main" val="3930659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vs A2A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819400"/>
          </a:xfrm>
        </p:spPr>
        <p:txBody>
          <a:bodyPr/>
          <a:lstStyle/>
          <a:p>
            <a:r>
              <a:rPr lang="en-US" sz="1400" dirty="0">
                <a:solidFill>
                  <a:srgbClr val="3C5790"/>
                </a:solidFill>
              </a:rPr>
              <a:t>In practice, MCP and A2A complement each other rather than compete. </a:t>
            </a:r>
          </a:p>
          <a:p>
            <a:r>
              <a:rPr lang="en-US" sz="1400" dirty="0">
                <a:solidFill>
                  <a:srgbClr val="3C5790"/>
                </a:solidFill>
              </a:rPr>
              <a:t>Google explicitly calls A2A “complementary” to </a:t>
            </a:r>
            <a:r>
              <a:rPr lang="en-US" sz="1400" dirty="0" err="1">
                <a:solidFill>
                  <a:srgbClr val="3C5790"/>
                </a:solidFill>
              </a:rPr>
              <a:t>Anthropic’s</a:t>
            </a:r>
            <a:r>
              <a:rPr lang="en-US" sz="1400" dirty="0">
                <a:solidFill>
                  <a:srgbClr val="3C5790"/>
                </a:solidFill>
              </a:rPr>
              <a:t> MCP.</a:t>
            </a:r>
          </a:p>
          <a:p>
            <a:r>
              <a:rPr lang="en-US" sz="1400" dirty="0">
                <a:solidFill>
                  <a:srgbClr val="3C5790"/>
                </a:solidFill>
              </a:rPr>
              <a:t>For example, one agent could use MCP internally (chaining multiple tool calls) and then hand off results to another agent via A2A.</a:t>
            </a:r>
            <a:endParaRPr lang="fr-CA" sz="1400" dirty="0">
              <a:solidFill>
                <a:srgbClr val="3C5790"/>
              </a:solidFill>
            </a:endParaRPr>
          </a:p>
        </p:txBody>
      </p:sp>
    </p:spTree>
    <p:extLst>
      <p:ext uri="{BB962C8B-B14F-4D97-AF65-F5344CB8AC3E}">
        <p14:creationId xmlns:p14="http://schemas.microsoft.com/office/powerpoint/2010/main" val="225839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Conclusion</a:t>
            </a:r>
          </a:p>
        </p:txBody>
      </p:sp>
      <p:sp>
        <p:nvSpPr>
          <p:cNvPr id="4099" name="Espace réservé du contenu 4"/>
          <p:cNvSpPr>
            <a:spLocks noGrp="1"/>
          </p:cNvSpPr>
          <p:nvPr>
            <p:ph idx="1"/>
          </p:nvPr>
        </p:nvSpPr>
        <p:spPr>
          <a:xfrm>
            <a:off x="228600" y="2133600"/>
            <a:ext cx="8686800" cy="3276600"/>
          </a:xfrm>
        </p:spPr>
        <p:txBody>
          <a:bodyPr/>
          <a:lstStyle/>
          <a:p>
            <a:r>
              <a:rPr lang="en-US" sz="1400" b="1" dirty="0">
                <a:solidFill>
                  <a:srgbClr val="3C5790"/>
                </a:solidFill>
              </a:rPr>
              <a:t>Pros</a:t>
            </a:r>
            <a:r>
              <a:rPr lang="en-US" sz="1400" dirty="0">
                <a:solidFill>
                  <a:srgbClr val="3C5790"/>
                </a:solidFill>
              </a:rPr>
              <a:t>:</a:t>
            </a:r>
          </a:p>
          <a:p>
            <a:pPr lvl="1"/>
            <a:r>
              <a:rPr lang="en-US" sz="1200" dirty="0">
                <a:solidFill>
                  <a:srgbClr val="3C5790"/>
                </a:solidFill>
              </a:rPr>
              <a:t>Consistent Communication</a:t>
            </a:r>
          </a:p>
          <a:p>
            <a:pPr lvl="1"/>
            <a:r>
              <a:rPr lang="en-US" sz="1200" dirty="0">
                <a:solidFill>
                  <a:srgbClr val="3C5790"/>
                </a:solidFill>
              </a:rPr>
              <a:t>Improved Modularity</a:t>
            </a:r>
          </a:p>
          <a:p>
            <a:pPr lvl="1"/>
            <a:r>
              <a:rPr lang="en-US" sz="1200" dirty="0">
                <a:solidFill>
                  <a:srgbClr val="3C5790"/>
                </a:solidFill>
              </a:rPr>
              <a:t>Scalable Tool Interface</a:t>
            </a:r>
          </a:p>
          <a:p>
            <a:pPr lvl="1"/>
            <a:r>
              <a:rPr lang="en-US" sz="1200" dirty="0">
                <a:solidFill>
                  <a:srgbClr val="3C5790"/>
                </a:solidFill>
              </a:rPr>
              <a:t>Separation of Concerns</a:t>
            </a:r>
          </a:p>
          <a:p>
            <a:pPr lvl="1"/>
            <a:r>
              <a:rPr lang="en-US" sz="1200" dirty="0">
                <a:solidFill>
                  <a:srgbClr val="3C5790"/>
                </a:solidFill>
              </a:rPr>
              <a:t>Dynamic Context </a:t>
            </a:r>
          </a:p>
          <a:p>
            <a:r>
              <a:rPr lang="en-US" sz="1400" b="1" dirty="0">
                <a:solidFill>
                  <a:srgbClr val="3C5790"/>
                </a:solidFill>
              </a:rPr>
              <a:t>Cons</a:t>
            </a:r>
            <a:r>
              <a:rPr lang="en-US" sz="1400" dirty="0">
                <a:solidFill>
                  <a:srgbClr val="3C5790"/>
                </a:solidFill>
              </a:rPr>
              <a:t>:</a:t>
            </a:r>
          </a:p>
          <a:p>
            <a:pPr lvl="1"/>
            <a:r>
              <a:rPr lang="en-US" sz="1200" dirty="0">
                <a:solidFill>
                  <a:srgbClr val="3C5790"/>
                </a:solidFill>
              </a:rPr>
              <a:t>Potential for Complexity</a:t>
            </a:r>
          </a:p>
          <a:p>
            <a:pPr lvl="1"/>
            <a:r>
              <a:rPr lang="en-US" sz="1200" dirty="0">
                <a:solidFill>
                  <a:srgbClr val="3C5790"/>
                </a:solidFill>
              </a:rPr>
              <a:t>Latency</a:t>
            </a:r>
          </a:p>
          <a:p>
            <a:pPr lvl="1"/>
            <a:r>
              <a:rPr lang="en-US" sz="1200" dirty="0">
                <a:solidFill>
                  <a:srgbClr val="3C5790"/>
                </a:solidFill>
              </a:rPr>
              <a:t>Learning Curve</a:t>
            </a:r>
          </a:p>
          <a:p>
            <a:pPr lvl="1"/>
            <a:r>
              <a:rPr lang="en-US" sz="1200" dirty="0">
                <a:solidFill>
                  <a:srgbClr val="3C5790"/>
                </a:solidFill>
              </a:rPr>
              <a:t>Security Concerns</a:t>
            </a:r>
          </a:p>
          <a:p>
            <a:pPr lvl="1"/>
            <a:r>
              <a:rPr lang="en-US" sz="1200" dirty="0">
                <a:solidFill>
                  <a:srgbClr val="3C5790"/>
                </a:solidFill>
              </a:rPr>
              <a:t>Data Exfiltration Risks</a:t>
            </a:r>
          </a:p>
          <a:p>
            <a:pPr lvl="1"/>
            <a:r>
              <a:rPr lang="en-US" sz="1200" dirty="0">
                <a:solidFill>
                  <a:srgbClr val="3C5790"/>
                </a:solidFill>
              </a:rPr>
              <a:t>Unintentional Data Exposure</a:t>
            </a:r>
          </a:p>
          <a:p>
            <a:pPr lvl="1"/>
            <a:r>
              <a:rPr lang="en-US" sz="1200" dirty="0">
                <a:solidFill>
                  <a:srgbClr val="3C5790"/>
                </a:solidFill>
              </a:rPr>
              <a:t>Complexity in Implementation</a:t>
            </a:r>
            <a:endParaRPr lang="fr-CA" sz="1200" dirty="0">
              <a:solidFill>
                <a:srgbClr val="3C5790"/>
              </a:solidFill>
            </a:endParaRPr>
          </a:p>
        </p:txBody>
      </p:sp>
    </p:spTree>
    <p:extLst>
      <p:ext uri="{BB962C8B-B14F-4D97-AF65-F5344CB8AC3E}">
        <p14:creationId xmlns:p14="http://schemas.microsoft.com/office/powerpoint/2010/main" val="2422268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https://en.wikipedia.org/wiki/Model_Context_Protocol</a:t>
            </a:r>
          </a:p>
          <a:p>
            <a:r>
              <a:rPr lang="en-US" sz="1600" dirty="0">
                <a:solidFill>
                  <a:schemeClr val="bg1"/>
                </a:solidFill>
              </a:rPr>
              <a:t>https://modelcontextprotocol.io/introduction</a:t>
            </a:r>
          </a:p>
          <a:p>
            <a:r>
              <a:rPr lang="en-US" sz="1600" dirty="0">
                <a:solidFill>
                  <a:schemeClr val="bg1"/>
                </a:solidFill>
              </a:rPr>
              <a:t>Udemy – MCP Crash Course Complete Model Context Protocol in a Day</a:t>
            </a:r>
          </a:p>
          <a:p>
            <a:r>
              <a:rPr lang="en-US" sz="1600" dirty="0">
                <a:solidFill>
                  <a:schemeClr val="bg1"/>
                </a:solidFill>
              </a:rPr>
              <a:t>https://shyampatel1320.medium.com/revolutionizing-llm-applications-with-model-context-protocol-mcp-3de72828a625</a:t>
            </a:r>
          </a:p>
          <a:p>
            <a:r>
              <a:rPr lang="en-US" sz="1600" dirty="0">
                <a:solidFill>
                  <a:schemeClr val="bg1"/>
                </a:solidFill>
              </a:rPr>
              <a:t>https://www.descope.com/learn/post/mcp</a:t>
            </a:r>
          </a:p>
          <a:p>
            <a:r>
              <a:rPr lang="en-US" sz="1600" dirty="0">
                <a:solidFill>
                  <a:schemeClr val="bg1"/>
                </a:solidFill>
              </a:rPr>
              <a:t>https://equixly.com/blog/2025/03/29/mcp-server-new-security-nightmare</a:t>
            </a:r>
          </a:p>
          <a:p>
            <a:r>
              <a:rPr lang="en-US" sz="1600" dirty="0">
                <a:solidFill>
                  <a:schemeClr val="bg1"/>
                </a:solidFill>
              </a:rPr>
              <a:t>https://www.kdnuggets.com/building-ai-agents-a2a-vs-mcp-explained-simply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600" dirty="0">
                <a:solidFill>
                  <a:srgbClr val="3C5790"/>
                </a:solidFill>
              </a:rPr>
              <a:t>Data ingestion and transformation</a:t>
            </a:r>
          </a:p>
          <a:p>
            <a:r>
              <a:rPr lang="en-US" sz="1600" dirty="0">
                <a:solidFill>
                  <a:srgbClr val="3C5790"/>
                </a:solidFill>
              </a:rPr>
              <a:t>Contextual metadata tagging</a:t>
            </a:r>
          </a:p>
          <a:p>
            <a:r>
              <a:rPr lang="en-US" sz="1600" dirty="0">
                <a:solidFill>
                  <a:srgbClr val="3C5790"/>
                </a:solidFill>
              </a:rPr>
              <a:t>Model interoperability across platforms</a:t>
            </a:r>
          </a:p>
          <a:p>
            <a:r>
              <a:rPr lang="en-US" sz="1600" dirty="0">
                <a:solidFill>
                  <a:srgbClr val="3C5790"/>
                </a:solidFill>
              </a:rPr>
              <a:t>Secure, two-way connections between data sources and AI-powered tools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sp>
        <p:nvSpPr>
          <p:cNvPr id="4099" name="Espace réservé du contenu 4"/>
          <p:cNvSpPr>
            <a:spLocks noGrp="1"/>
          </p:cNvSpPr>
          <p:nvPr>
            <p:ph idx="1"/>
          </p:nvPr>
        </p:nvSpPr>
        <p:spPr>
          <a:xfrm>
            <a:off x="228600" y="2133600"/>
            <a:ext cx="8686800" cy="457200"/>
          </a:xfrm>
        </p:spPr>
        <p:txBody>
          <a:bodyPr/>
          <a:lstStyle/>
          <a:p>
            <a:r>
              <a:rPr lang="en-US" sz="1400" dirty="0">
                <a:solidFill>
                  <a:srgbClr val="3C5790"/>
                </a:solidFill>
              </a:rPr>
              <a:t>MCP follows a client-server architecture where a host application can connect to multiple servers</a:t>
            </a:r>
          </a:p>
        </p:txBody>
      </p:sp>
      <p:pic>
        <p:nvPicPr>
          <p:cNvPr id="3" name="Picture 2">
            <a:extLst>
              <a:ext uri="{FF2B5EF4-FFF2-40B4-BE49-F238E27FC236}">
                <a16:creationId xmlns:a16="http://schemas.microsoft.com/office/drawing/2014/main" id="{10A8F9F9-2EFE-4DAF-84A0-CB24602E3A6A}"/>
              </a:ext>
            </a:extLst>
          </p:cNvPr>
          <p:cNvPicPr>
            <a:picLocks noChangeAspect="1"/>
          </p:cNvPicPr>
          <p:nvPr/>
        </p:nvPicPr>
        <p:blipFill>
          <a:blip r:embed="rId3"/>
          <a:stretch>
            <a:fillRect/>
          </a:stretch>
        </p:blipFill>
        <p:spPr>
          <a:xfrm>
            <a:off x="1643062" y="2667000"/>
            <a:ext cx="5857875" cy="4072043"/>
          </a:xfrm>
          <a:prstGeom prst="rect">
            <a:avLst/>
          </a:prstGeom>
        </p:spPr>
      </p:pic>
    </p:spTree>
    <p:extLst>
      <p:ext uri="{BB962C8B-B14F-4D97-AF65-F5344CB8AC3E}">
        <p14:creationId xmlns:p14="http://schemas.microsoft.com/office/powerpoint/2010/main" val="27008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a:t>
            </a:r>
          </a:p>
        </p:txBody>
      </p:sp>
      <p:sp>
        <p:nvSpPr>
          <p:cNvPr id="4099" name="Espace réservé du contenu 4"/>
          <p:cNvSpPr>
            <a:spLocks noGrp="1"/>
          </p:cNvSpPr>
          <p:nvPr>
            <p:ph idx="1"/>
          </p:nvPr>
        </p:nvSpPr>
        <p:spPr>
          <a:xfrm>
            <a:off x="228600" y="2133600"/>
            <a:ext cx="8686800" cy="2667000"/>
          </a:xfrm>
        </p:spPr>
        <p:txBody>
          <a:bodyPr/>
          <a:lstStyle/>
          <a:p>
            <a:r>
              <a:rPr lang="en-US" sz="1600" b="1" dirty="0">
                <a:solidFill>
                  <a:srgbClr val="3C5790"/>
                </a:solidFill>
              </a:rPr>
              <a:t>MCP Hosts</a:t>
            </a:r>
            <a:r>
              <a:rPr lang="en-US" sz="1600" dirty="0">
                <a:solidFill>
                  <a:srgbClr val="3C5790"/>
                </a:solidFill>
              </a:rPr>
              <a:t>: Programs like Cursor, Claude Desktop, IDEs, or AI tools that want to access data through MCP</a:t>
            </a:r>
          </a:p>
          <a:p>
            <a:r>
              <a:rPr lang="en-US" sz="1600" b="1" dirty="0">
                <a:solidFill>
                  <a:srgbClr val="3C5790"/>
                </a:solidFill>
              </a:rPr>
              <a:t>MCP Clients</a:t>
            </a:r>
            <a:r>
              <a:rPr lang="en-US" sz="1600" dirty="0">
                <a:solidFill>
                  <a:srgbClr val="3C5790"/>
                </a:solidFill>
              </a:rPr>
              <a:t>: Protocol clients that maintain 1:1 connections with servers</a:t>
            </a:r>
          </a:p>
          <a:p>
            <a:r>
              <a:rPr lang="en-US" sz="1600" b="1" dirty="0">
                <a:solidFill>
                  <a:srgbClr val="3C5790"/>
                </a:solidFill>
              </a:rPr>
              <a:t>MCP Servers</a:t>
            </a:r>
            <a:r>
              <a:rPr lang="en-US" sz="1600" dirty="0">
                <a:solidFill>
                  <a:srgbClr val="3C5790"/>
                </a:solidFill>
              </a:rPr>
              <a:t>: Lightweight programs that each expose specific capabilities through the standardized Model Context Protocol</a:t>
            </a:r>
          </a:p>
          <a:p>
            <a:r>
              <a:rPr lang="en-US" sz="1600" b="1" dirty="0">
                <a:solidFill>
                  <a:srgbClr val="3C5790"/>
                </a:solidFill>
              </a:rPr>
              <a:t>Local Data Sources</a:t>
            </a:r>
            <a:r>
              <a:rPr lang="en-US" sz="1600" dirty="0">
                <a:solidFill>
                  <a:srgbClr val="3C5790"/>
                </a:solidFill>
              </a:rPr>
              <a:t>: Your computer’s files, databases, and services that MCP servers can securely access</a:t>
            </a:r>
          </a:p>
          <a:p>
            <a:r>
              <a:rPr lang="en-US" sz="1600" b="1" dirty="0">
                <a:solidFill>
                  <a:srgbClr val="3C5790"/>
                </a:solidFill>
              </a:rPr>
              <a:t>Remote Services</a:t>
            </a:r>
            <a:r>
              <a:rPr lang="en-US" sz="1600" dirty="0">
                <a:solidFill>
                  <a:srgbClr val="3C5790"/>
                </a:solidFill>
              </a:rPr>
              <a:t>: External systems available over the internet via APIs that MCP servers can connect to</a:t>
            </a:r>
            <a:endParaRPr lang="fr-CA" sz="1600" b="1" dirty="0">
              <a:solidFill>
                <a:srgbClr val="3C5790"/>
              </a:solidFill>
            </a:endParaRPr>
          </a:p>
        </p:txBody>
      </p:sp>
    </p:spTree>
    <p:extLst>
      <p:ext uri="{BB962C8B-B14F-4D97-AF65-F5344CB8AC3E}">
        <p14:creationId xmlns:p14="http://schemas.microsoft.com/office/powerpoint/2010/main" val="382193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Evolution</a:t>
            </a:r>
            <a:endParaRPr lang="fr-CA" dirty="0">
              <a:solidFill>
                <a:schemeClr val="bg1"/>
              </a:solidFill>
            </a:endParaRPr>
          </a:p>
        </p:txBody>
      </p:sp>
      <p:sp>
        <p:nvSpPr>
          <p:cNvPr id="4099" name="Espace réservé du contenu 4"/>
          <p:cNvSpPr>
            <a:spLocks noGrp="1"/>
          </p:cNvSpPr>
          <p:nvPr>
            <p:ph idx="1"/>
          </p:nvPr>
        </p:nvSpPr>
        <p:spPr>
          <a:xfrm>
            <a:off x="228600" y="2133600"/>
            <a:ext cx="8686800" cy="1295400"/>
          </a:xfrm>
        </p:spPr>
        <p:txBody>
          <a:bodyPr/>
          <a:lstStyle/>
          <a:p>
            <a:r>
              <a:rPr lang="en-US" sz="1600" dirty="0">
                <a:solidFill>
                  <a:srgbClr val="3C5790"/>
                </a:solidFill>
              </a:rPr>
              <a:t>In the early phase of LLM integration, applications followed a simple linear flow.</a:t>
            </a:r>
          </a:p>
          <a:p>
            <a:r>
              <a:rPr lang="en-US" sz="1600" dirty="0">
                <a:solidFill>
                  <a:srgbClr val="3C5790"/>
                </a:solidFill>
              </a:rPr>
              <a:t>This was sufficient for basic use cases like summarization, translation, or casual conversation.</a:t>
            </a:r>
          </a:p>
          <a:p>
            <a:r>
              <a:rPr lang="en-US" sz="1600" dirty="0">
                <a:solidFill>
                  <a:srgbClr val="3C5790"/>
                </a:solidFill>
              </a:rPr>
              <a:t>To handle more complex tasks, developers started integrating external tools like APIs, databases, code repositories, and more.</a:t>
            </a:r>
            <a:endParaRPr lang="fr-CA" sz="1600" dirty="0">
              <a:solidFill>
                <a:srgbClr val="3C5790"/>
              </a:solidFill>
            </a:endParaRPr>
          </a:p>
        </p:txBody>
      </p:sp>
      <p:pic>
        <p:nvPicPr>
          <p:cNvPr id="3" name="Picture 2">
            <a:extLst>
              <a:ext uri="{FF2B5EF4-FFF2-40B4-BE49-F238E27FC236}">
                <a16:creationId xmlns:a16="http://schemas.microsoft.com/office/drawing/2014/main" id="{745D7A5C-E9AC-46A6-B0DA-81BA600AFCE7}"/>
              </a:ext>
            </a:extLst>
          </p:cNvPr>
          <p:cNvPicPr>
            <a:picLocks noChangeAspect="1"/>
          </p:cNvPicPr>
          <p:nvPr/>
        </p:nvPicPr>
        <p:blipFill>
          <a:blip r:embed="rId3"/>
          <a:stretch>
            <a:fillRect/>
          </a:stretch>
        </p:blipFill>
        <p:spPr>
          <a:xfrm>
            <a:off x="2514600" y="3528532"/>
            <a:ext cx="4538663" cy="2921125"/>
          </a:xfrm>
          <a:prstGeom prst="rect">
            <a:avLst/>
          </a:prstGeom>
        </p:spPr>
      </p:pic>
    </p:spTree>
    <p:extLst>
      <p:ext uri="{BB962C8B-B14F-4D97-AF65-F5344CB8AC3E}">
        <p14:creationId xmlns:p14="http://schemas.microsoft.com/office/powerpoint/2010/main" val="2497972642"/>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18879</TotalTime>
  <Words>2904</Words>
  <Application>Microsoft Office PowerPoint</Application>
  <PresentationFormat>On-screen Show (4:3)</PresentationFormat>
  <Paragraphs>277</Paragraphs>
  <Slides>54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54</vt:i4>
      </vt:variant>
    </vt:vector>
  </HeadingPairs>
  <TitlesOfParts>
    <vt:vector size="57" baseType="lpstr">
      <vt:lpstr>Arial</vt:lpstr>
      <vt:lpstr>Calibri</vt:lpstr>
      <vt:lpstr>143</vt:lpstr>
      <vt:lpstr>MCP</vt:lpstr>
      <vt:lpstr>Contents</vt:lpstr>
      <vt:lpstr>What is MCP?</vt:lpstr>
      <vt:lpstr>History</vt:lpstr>
      <vt:lpstr>Adoption</vt:lpstr>
      <vt:lpstr>Features</vt:lpstr>
      <vt:lpstr>Architecture</vt:lpstr>
      <vt:lpstr>Concepts</vt:lpstr>
      <vt:lpstr>Evolution</vt:lpstr>
      <vt:lpstr>Evolution (cont.)</vt:lpstr>
      <vt:lpstr>Evolution (cont.)</vt:lpstr>
      <vt:lpstr>Evolution (cont.)</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Security</vt:lpstr>
      <vt:lpstr>Security (cont.)</vt:lpstr>
      <vt:lpstr>Security (cont.)</vt:lpstr>
      <vt:lpstr>MCP vs A2A </vt:lpstr>
      <vt:lpstr>MCP vs A2A (cont.)</vt:lpstr>
      <vt:lpstr>MCP vs A2A (cont.)</vt:lpstr>
      <vt:lpstr>MCP vs A2A (cont.)</vt:lpstr>
      <vt:lpstr>MCP vs A2A (cont.)</vt:lpstr>
      <vt:lpstr>MCP vs A2A (cont.)</vt:lpstr>
      <vt:lpstr>Conclusion</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1 2</cp:lastModifiedBy>
  <cp:revision>1081</cp:revision>
  <dcterms:created xsi:type="dcterms:W3CDTF">2012-04-12T06:19:17Z</dcterms:created>
  <dcterms:modified xsi:type="dcterms:W3CDTF">2025-06-09T17:25:43Z</dcterms:modified>
</cp:coreProperties>
</file>