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506" r:id="rId5"/>
    <p:sldId id="507" r:id="rId6"/>
    <p:sldId id="390" r:id="rId7"/>
    <p:sldId id="502" r:id="rId8"/>
    <p:sldId id="448" r:id="rId9"/>
    <p:sldId id="500" r:id="rId10"/>
    <p:sldId id="499" r:id="rId11"/>
    <p:sldId id="480" r:id="rId12"/>
    <p:sldId id="488" r:id="rId13"/>
    <p:sldId id="503" r:id="rId14"/>
    <p:sldId id="449" r:id="rId15"/>
    <p:sldId id="436" r:id="rId16"/>
    <p:sldId id="491" r:id="rId17"/>
    <p:sldId id="504" r:id="rId18"/>
    <p:sldId id="505" r:id="rId19"/>
    <p:sldId id="490" r:id="rId20"/>
    <p:sldId id="492" r:id="rId21"/>
    <p:sldId id="493" r:id="rId22"/>
    <p:sldId id="473" r:id="rId23"/>
    <p:sldId id="494" r:id="rId24"/>
    <p:sldId id="495" r:id="rId25"/>
    <p:sldId id="496" r:id="rId26"/>
    <p:sldId id="497" r:id="rId27"/>
    <p:sldId id="446" r:id="rId28"/>
    <p:sldId id="259" r:id="rId29"/>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57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241" autoAdjust="0"/>
    <p:restoredTop sz="91768" autoAdjust="0"/>
  </p:normalViewPr>
  <p:slideViewPr>
    <p:cSldViewPr>
      <p:cViewPr varScale="1">
        <p:scale>
          <a:sx n="114" d="100"/>
          <a:sy n="114" d="100"/>
        </p:scale>
        <p:origin x="143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en-US"/>
              <a:t>Click to edit Master title style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fr-CA"/>
          </a:p>
        </p:txBody>
      </p:sp>
      <p:sp>
        <p:nvSpPr>
          <p:cNvPr id="4" name="Espace réservé de la date 3"/>
          <p:cNvSpPr>
            <a:spLocks noGrp="1"/>
          </p:cNvSpPr>
          <p:nvPr>
            <p:ph type="dt" sz="half" idx="10"/>
          </p:nvPr>
        </p:nvSpPr>
        <p:spPr/>
        <p:txBody>
          <a:bodyPr/>
          <a:lstStyle>
            <a:lvl1pPr>
              <a:defRPr/>
            </a:lvl1pPr>
          </a:lstStyle>
          <a:p>
            <a:pPr>
              <a:defRPr/>
            </a:pPr>
            <a:fld id="{22807098-A8DF-4714-B43F-DC882CB72C38}" type="datetimeFigureOut">
              <a:rPr lang="fr-FR"/>
              <a:pPr>
                <a:defRPr/>
              </a:pPr>
              <a:t>23/07/2025</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4CF57D0A-305D-4A35-A608-B814A0BEDBC9}" type="slidenum">
              <a:rPr lang="fr-CA"/>
              <a:pPr>
                <a:defRPr/>
              </a:pPr>
              <a:t>‹#›</a:t>
            </a:fld>
            <a:endParaRPr lang="fr-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texte vertical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890CA72D-36E4-4393-9507-9CBDA1AC8F50}" type="datetimeFigureOut">
              <a:rPr lang="fr-FR"/>
              <a:pPr>
                <a:defRPr/>
              </a:pPr>
              <a:t>23/07/2025</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3F488108-AC2B-469D-8E1A-8A1FC91F787D}" type="slidenum">
              <a:rPr lang="fr-CA"/>
              <a:pPr>
                <a:defRPr/>
              </a:pPr>
              <a:t>‹#›</a:t>
            </a:fld>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en-US"/>
              <a:t>Click to edit Master title style</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343A0D9B-B10A-4C2F-90C1-683BF0DFEB41}" type="datetimeFigureOut">
              <a:rPr lang="fr-FR"/>
              <a:pPr>
                <a:defRPr/>
              </a:pPr>
              <a:t>23/07/2025</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C044A544-6A6F-467F-AC6F-55FD44753437}" type="slidenum">
              <a:rPr lang="fr-CA"/>
              <a:pPr>
                <a:defRPr/>
              </a:pPr>
              <a:t>‹#›</a:t>
            </a:fld>
            <a:endParaRPr lang="fr-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contenu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C580763A-51CB-4C09-97C6-6FDA1E354680}" type="datetimeFigureOut">
              <a:rPr lang="fr-FR"/>
              <a:pPr>
                <a:defRPr/>
              </a:pPr>
              <a:t>23/07/2025</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F192BCFE-7F07-4DEB-84D0-B6E069D09AB4}" type="slidenum">
              <a:rPr lang="fr-CA"/>
              <a:pPr>
                <a:defRPr/>
              </a:pPr>
              <a:t>‹#›</a:t>
            </a:fld>
            <a:endParaRPr lang="fr-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Espace réservé de la date 3"/>
          <p:cNvSpPr>
            <a:spLocks noGrp="1"/>
          </p:cNvSpPr>
          <p:nvPr>
            <p:ph type="dt" sz="half" idx="10"/>
          </p:nvPr>
        </p:nvSpPr>
        <p:spPr/>
        <p:txBody>
          <a:bodyPr/>
          <a:lstStyle>
            <a:lvl1pPr>
              <a:defRPr/>
            </a:lvl1pPr>
          </a:lstStyle>
          <a:p>
            <a:pPr>
              <a:defRPr/>
            </a:pPr>
            <a:fld id="{64034F85-C7AC-44D9-8041-DCE5F1910771}" type="datetimeFigureOut">
              <a:rPr lang="fr-FR"/>
              <a:pPr>
                <a:defRPr/>
              </a:pPr>
              <a:t>23/07/2025</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B539C1E6-5858-412D-B164-0E5729C1B013}" type="slidenum">
              <a:rPr lang="fr-CA"/>
              <a:pPr>
                <a:defRPr/>
              </a:pPr>
              <a:t>‹#›</a:t>
            </a:fld>
            <a:endParaRPr lang="fr-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Espace réservé de la date 3"/>
          <p:cNvSpPr>
            <a:spLocks noGrp="1"/>
          </p:cNvSpPr>
          <p:nvPr>
            <p:ph type="dt" sz="half" idx="10"/>
          </p:nvPr>
        </p:nvSpPr>
        <p:spPr/>
        <p:txBody>
          <a:bodyPr/>
          <a:lstStyle>
            <a:lvl1pPr>
              <a:defRPr/>
            </a:lvl1pPr>
          </a:lstStyle>
          <a:p>
            <a:pPr>
              <a:defRPr/>
            </a:pPr>
            <a:fld id="{5F45984F-4687-4822-B90B-D2F0C053EC34}" type="datetimeFigureOut">
              <a:rPr lang="fr-FR"/>
              <a:pPr>
                <a:defRPr/>
              </a:pPr>
              <a:t>23/07/2025</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F9F1BFA6-010D-431C-B551-A9D369DB37A1}" type="slidenum">
              <a:rPr lang="fr-CA"/>
              <a:pPr>
                <a:defRPr/>
              </a:pPr>
              <a:t>‹#›</a:t>
            </a:fld>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en-US"/>
              <a:t>Click to edit Master title style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7" name="Espace réservé de la date 3"/>
          <p:cNvSpPr>
            <a:spLocks noGrp="1"/>
          </p:cNvSpPr>
          <p:nvPr>
            <p:ph type="dt" sz="half" idx="10"/>
          </p:nvPr>
        </p:nvSpPr>
        <p:spPr/>
        <p:txBody>
          <a:bodyPr/>
          <a:lstStyle>
            <a:lvl1pPr>
              <a:defRPr/>
            </a:lvl1pPr>
          </a:lstStyle>
          <a:p>
            <a:pPr>
              <a:defRPr/>
            </a:pPr>
            <a:fld id="{1AAEB407-0560-4B40-983D-A7D236E18EC5}" type="datetimeFigureOut">
              <a:rPr lang="fr-FR"/>
              <a:pPr>
                <a:defRPr/>
              </a:pPr>
              <a:t>23/07/2025</a:t>
            </a:fld>
            <a:endParaRPr lang="fr-CA"/>
          </a:p>
        </p:txBody>
      </p:sp>
      <p:sp>
        <p:nvSpPr>
          <p:cNvPr id="8" name="Espace réservé du pied de page 4"/>
          <p:cNvSpPr>
            <a:spLocks noGrp="1"/>
          </p:cNvSpPr>
          <p:nvPr>
            <p:ph type="ftr" sz="quarter" idx="11"/>
          </p:nvPr>
        </p:nvSpPr>
        <p:spPr/>
        <p:txBody>
          <a:bodyPr/>
          <a:lstStyle>
            <a:lvl1pPr>
              <a:defRPr/>
            </a:lvl1pPr>
          </a:lstStyle>
          <a:p>
            <a:pPr>
              <a:defRPr/>
            </a:pPr>
            <a:endParaRPr lang="fr-CA"/>
          </a:p>
        </p:txBody>
      </p:sp>
      <p:sp>
        <p:nvSpPr>
          <p:cNvPr id="9" name="Espace réservé du numéro de diapositive 5"/>
          <p:cNvSpPr>
            <a:spLocks noGrp="1"/>
          </p:cNvSpPr>
          <p:nvPr>
            <p:ph type="sldNum" sz="quarter" idx="12"/>
          </p:nvPr>
        </p:nvSpPr>
        <p:spPr/>
        <p:txBody>
          <a:bodyPr/>
          <a:lstStyle>
            <a:lvl1pPr>
              <a:defRPr/>
            </a:lvl1pPr>
          </a:lstStyle>
          <a:p>
            <a:pPr>
              <a:defRPr/>
            </a:pPr>
            <a:fld id="{E3D0B0A2-27E0-4485-9168-8AA570A8DAFC}" type="slidenum">
              <a:rPr lang="fr-CA"/>
              <a:pPr>
                <a:defRPr/>
              </a:pPr>
              <a:t>‹#›</a:t>
            </a:fld>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e la date 3"/>
          <p:cNvSpPr>
            <a:spLocks noGrp="1"/>
          </p:cNvSpPr>
          <p:nvPr>
            <p:ph type="dt" sz="half" idx="10"/>
          </p:nvPr>
        </p:nvSpPr>
        <p:spPr/>
        <p:txBody>
          <a:bodyPr/>
          <a:lstStyle>
            <a:lvl1pPr>
              <a:defRPr/>
            </a:lvl1pPr>
          </a:lstStyle>
          <a:p>
            <a:pPr>
              <a:defRPr/>
            </a:pPr>
            <a:fld id="{31E07EA0-14F2-420C-A475-0D18AFDA93B1}" type="datetimeFigureOut">
              <a:rPr lang="fr-FR"/>
              <a:pPr>
                <a:defRPr/>
              </a:pPr>
              <a:t>23/07/2025</a:t>
            </a:fld>
            <a:endParaRPr lang="fr-CA"/>
          </a:p>
        </p:txBody>
      </p:sp>
      <p:sp>
        <p:nvSpPr>
          <p:cNvPr id="4" name="Espace réservé du pied de page 4"/>
          <p:cNvSpPr>
            <a:spLocks noGrp="1"/>
          </p:cNvSpPr>
          <p:nvPr>
            <p:ph type="ftr" sz="quarter" idx="11"/>
          </p:nvPr>
        </p:nvSpPr>
        <p:spPr/>
        <p:txBody>
          <a:bodyPr/>
          <a:lstStyle>
            <a:lvl1pPr>
              <a:defRPr/>
            </a:lvl1pPr>
          </a:lstStyle>
          <a:p>
            <a:pPr>
              <a:defRPr/>
            </a:pPr>
            <a:endParaRPr lang="fr-CA"/>
          </a:p>
        </p:txBody>
      </p:sp>
      <p:sp>
        <p:nvSpPr>
          <p:cNvPr id="5" name="Espace réservé du numéro de diapositive 5"/>
          <p:cNvSpPr>
            <a:spLocks noGrp="1"/>
          </p:cNvSpPr>
          <p:nvPr>
            <p:ph type="sldNum" sz="quarter" idx="12"/>
          </p:nvPr>
        </p:nvSpPr>
        <p:spPr/>
        <p:txBody>
          <a:bodyPr/>
          <a:lstStyle>
            <a:lvl1pPr>
              <a:defRPr/>
            </a:lvl1pPr>
          </a:lstStyle>
          <a:p>
            <a:pPr>
              <a:defRPr/>
            </a:pPr>
            <a:fld id="{F0B3AE74-2F99-4987-987A-6C3EA8F2668B}" type="slidenum">
              <a:rPr lang="fr-CA"/>
              <a:pPr>
                <a:defRPr/>
              </a:pPr>
              <a:t>‹#›</a:t>
            </a:fld>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5DDA1DD5-A17C-48EA-9412-EA98D6409207}" type="datetimeFigureOut">
              <a:rPr lang="fr-FR"/>
              <a:pPr>
                <a:defRPr/>
              </a:pPr>
              <a:t>23/07/2025</a:t>
            </a:fld>
            <a:endParaRPr lang="fr-CA"/>
          </a:p>
        </p:txBody>
      </p:sp>
      <p:sp>
        <p:nvSpPr>
          <p:cNvPr id="3" name="Espace réservé du pied de page 4"/>
          <p:cNvSpPr>
            <a:spLocks noGrp="1"/>
          </p:cNvSpPr>
          <p:nvPr>
            <p:ph type="ftr" sz="quarter" idx="11"/>
          </p:nvPr>
        </p:nvSpPr>
        <p:spPr/>
        <p:txBody>
          <a:bodyPr/>
          <a:lstStyle>
            <a:lvl1pPr>
              <a:defRPr/>
            </a:lvl1pPr>
          </a:lstStyle>
          <a:p>
            <a:pPr>
              <a:defRPr/>
            </a:pPr>
            <a:endParaRPr lang="fr-CA"/>
          </a:p>
        </p:txBody>
      </p:sp>
      <p:sp>
        <p:nvSpPr>
          <p:cNvPr id="4" name="Espace réservé du numéro de diapositive 5"/>
          <p:cNvSpPr>
            <a:spLocks noGrp="1"/>
          </p:cNvSpPr>
          <p:nvPr>
            <p:ph type="sldNum" sz="quarter" idx="12"/>
          </p:nvPr>
        </p:nvSpPr>
        <p:spPr/>
        <p:txBody>
          <a:bodyPr/>
          <a:lstStyle>
            <a:lvl1pPr>
              <a:defRPr/>
            </a:lvl1pPr>
          </a:lstStyle>
          <a:p>
            <a:pPr>
              <a:defRPr/>
            </a:pPr>
            <a:fld id="{880E848E-D45A-49C9-AF07-E8D1D5BE3B06}" type="slidenum">
              <a:rPr lang="fr-CA"/>
              <a:pPr>
                <a:defRPr/>
              </a:pPr>
              <a:t>‹#›</a:t>
            </a:fld>
            <a:endParaRPr lang="fr-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00002456-19D9-42BE-A6A4-31B0B2C0CD52}" type="datetimeFigureOut">
              <a:rPr lang="fr-FR"/>
              <a:pPr>
                <a:defRPr/>
              </a:pPr>
              <a:t>23/07/2025</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44AFF93D-3571-4F94-83EE-E5D41E95C87B}" type="slidenum">
              <a:rPr lang="fr-CA"/>
              <a:pPr>
                <a:defRPr/>
              </a:pPr>
              <a:t>‹#›</a:t>
            </a:fld>
            <a:endParaRPr lang="fr-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CA"/>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fr-CA"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1AFF835A-66CB-4758-9200-7B9C84F9639E}" type="datetimeFigureOut">
              <a:rPr lang="fr-FR"/>
              <a:pPr>
                <a:defRPr/>
              </a:pPr>
              <a:t>23/07/2025</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457E2403-F942-4042-B87D-191FA9AEC4FC}" type="slidenum">
              <a:rPr lang="fr-CA"/>
              <a:pPr>
                <a:defRPr/>
              </a:pPr>
              <a:t>‹#›</a:t>
            </a:fld>
            <a:endParaRPr lang="fr-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a:t>Cliquez pour modifier le style du titre</a:t>
            </a:r>
            <a:endParaRPr lang="fr-CA"/>
          </a:p>
        </p:txBody>
      </p:sp>
      <p:sp>
        <p:nvSpPr>
          <p:cNvPr id="1027"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22E20E43-3D58-4660-B8C5-0C3B8220668E}" type="datetimeFigureOut">
              <a:rPr lang="fr-FR"/>
              <a:pPr>
                <a:defRPr/>
              </a:pPr>
              <a:t>23/07/2025</a:t>
            </a:fld>
            <a:endParaRPr lang="fr-CA"/>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defRPr>
            </a:lvl1pPr>
          </a:lstStyle>
          <a:p>
            <a:pPr>
              <a:defRPr/>
            </a:pPr>
            <a:endParaRPr lang="fr-CA"/>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019B76BF-C9E2-4657-92CA-F0808A608D01}" type="slidenum">
              <a:rPr lang="fr-CA"/>
              <a:pPr>
                <a:defRPr/>
              </a:pPr>
              <a:t>‹#›</a:t>
            </a:fld>
            <a:endParaRPr lang="fr-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ollama.com/library" TargetMode="Externa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localhost:11434/" TargetMode="Externa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hyperlink" Target="https://github.com/ollama/ollama/blob/main/docs/api.md"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localhost:8080/" TargetMode="Externa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685800" y="3373438"/>
            <a:ext cx="7772400" cy="1012825"/>
          </a:xfrm>
        </p:spPr>
        <p:txBody>
          <a:bodyPr/>
          <a:lstStyle/>
          <a:p>
            <a:r>
              <a:rPr lang="fr-CA" sz="4000" dirty="0">
                <a:solidFill>
                  <a:schemeClr val="bg1"/>
                </a:solidFill>
              </a:rPr>
              <a:t>MCP</a:t>
            </a:r>
            <a:endParaRPr lang="fr-CA" sz="3800" dirty="0">
              <a:solidFill>
                <a:schemeClr val="bg1"/>
              </a:solidFill>
            </a:endParaRPr>
          </a:p>
        </p:txBody>
      </p:sp>
      <p:sp>
        <p:nvSpPr>
          <p:cNvPr id="2051" name="Sous-titre 2"/>
          <p:cNvSpPr>
            <a:spLocks noGrp="1"/>
          </p:cNvSpPr>
          <p:nvPr>
            <p:ph type="subTitle" idx="1"/>
          </p:nvPr>
        </p:nvSpPr>
        <p:spPr>
          <a:xfrm>
            <a:off x="5715000" y="6091237"/>
            <a:ext cx="3124200" cy="614363"/>
          </a:xfrm>
        </p:spPr>
        <p:txBody>
          <a:bodyPr/>
          <a:lstStyle/>
          <a:p>
            <a:r>
              <a:rPr lang="fr-CA" sz="2600" dirty="0">
                <a:solidFill>
                  <a:schemeClr val="bg1"/>
                </a:solidFill>
              </a:rPr>
              <a:t>Dima Ionut Daniel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Architecture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457200"/>
          </a:xfrm>
        </p:spPr>
        <p:txBody>
          <a:bodyPr/>
          <a:lstStyle/>
          <a:p>
            <a:r>
              <a:rPr lang="en-US" sz="1600" dirty="0" err="1">
                <a:solidFill>
                  <a:srgbClr val="3C5790"/>
                </a:solidFill>
              </a:rPr>
              <a:t>Ollama</a:t>
            </a:r>
            <a:r>
              <a:rPr lang="en-US" sz="1600" dirty="0">
                <a:solidFill>
                  <a:srgbClr val="3C5790"/>
                </a:solidFill>
              </a:rPr>
              <a:t> Conversation Processing Flow</a:t>
            </a:r>
          </a:p>
          <a:p>
            <a:endParaRPr lang="en-US" sz="1600" dirty="0">
              <a:solidFill>
                <a:srgbClr val="3C5790"/>
              </a:solidFill>
            </a:endParaRPr>
          </a:p>
        </p:txBody>
      </p:sp>
      <p:pic>
        <p:nvPicPr>
          <p:cNvPr id="3" name="Picture 2">
            <a:extLst>
              <a:ext uri="{FF2B5EF4-FFF2-40B4-BE49-F238E27FC236}">
                <a16:creationId xmlns:a16="http://schemas.microsoft.com/office/drawing/2014/main" id="{F889A58A-BCD0-4387-AB88-513DDBD249DB}"/>
              </a:ext>
            </a:extLst>
          </p:cNvPr>
          <p:cNvPicPr>
            <a:picLocks noChangeAspect="1"/>
          </p:cNvPicPr>
          <p:nvPr/>
        </p:nvPicPr>
        <p:blipFill>
          <a:blip r:embed="rId3"/>
          <a:stretch>
            <a:fillRect/>
          </a:stretch>
        </p:blipFill>
        <p:spPr>
          <a:xfrm>
            <a:off x="2133600" y="2590800"/>
            <a:ext cx="4648200" cy="4097465"/>
          </a:xfrm>
          <a:prstGeom prst="rect">
            <a:avLst/>
          </a:prstGeom>
        </p:spPr>
      </p:pic>
    </p:spTree>
    <p:extLst>
      <p:ext uri="{BB962C8B-B14F-4D97-AF65-F5344CB8AC3E}">
        <p14:creationId xmlns:p14="http://schemas.microsoft.com/office/powerpoint/2010/main" val="3624467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Models</a:t>
            </a:r>
            <a:endParaRPr lang="fr-CA" dirty="0">
              <a:solidFill>
                <a:schemeClr val="bg1"/>
              </a:solidFill>
            </a:endParaRPr>
          </a:p>
        </p:txBody>
      </p:sp>
      <p:sp>
        <p:nvSpPr>
          <p:cNvPr id="4099" name="Espace réservé du contenu 4"/>
          <p:cNvSpPr>
            <a:spLocks noGrp="1"/>
          </p:cNvSpPr>
          <p:nvPr>
            <p:ph idx="1"/>
          </p:nvPr>
        </p:nvSpPr>
        <p:spPr>
          <a:xfrm>
            <a:off x="228600" y="2133600"/>
            <a:ext cx="8686800" cy="2667000"/>
          </a:xfrm>
        </p:spPr>
        <p:txBody>
          <a:bodyPr/>
          <a:lstStyle/>
          <a:p>
            <a:r>
              <a:rPr lang="en-US" sz="1600" b="1" dirty="0">
                <a:solidFill>
                  <a:srgbClr val="3C5790"/>
                </a:solidFill>
              </a:rPr>
              <a:t>Llama 3.2 </a:t>
            </a:r>
            <a:r>
              <a:rPr lang="en-US" sz="1600" dirty="0">
                <a:solidFill>
                  <a:srgbClr val="3C5790"/>
                </a:solidFill>
              </a:rPr>
              <a:t>is a versatile model for natural language processing (NLP) tasks, like text generation, summarization, and machine translation. Its ability to understand and generate human-like text makes it popular for developing chatbots, writing content, and building conversational AI systems.</a:t>
            </a:r>
          </a:p>
          <a:p>
            <a:r>
              <a:rPr lang="en-US" sz="1600" b="1" dirty="0">
                <a:solidFill>
                  <a:srgbClr val="3C5790"/>
                </a:solidFill>
              </a:rPr>
              <a:t>Mistral</a:t>
            </a:r>
            <a:r>
              <a:rPr lang="en-US" sz="1600" dirty="0">
                <a:solidFill>
                  <a:srgbClr val="3C5790"/>
                </a:solidFill>
              </a:rPr>
              <a:t> handles code generation and large-scale data analysis, making it ideal for developers working on AI-driven coding platforms. Its pattern recognition capabilities enable it to tackle complex programming tasks, automate repetitive coding processes, and identify bugs.</a:t>
            </a:r>
          </a:p>
          <a:p>
            <a:r>
              <a:rPr lang="en-US" sz="1600" b="1" dirty="0">
                <a:solidFill>
                  <a:srgbClr val="3C5790"/>
                </a:solidFill>
              </a:rPr>
              <a:t>Code Llama </a:t>
            </a:r>
            <a:r>
              <a:rPr lang="en-US" sz="1600" dirty="0">
                <a:solidFill>
                  <a:srgbClr val="3C5790"/>
                </a:solidFill>
              </a:rPr>
              <a:t>excels at programming-related tasks, such as writing and reviewing code. It automates coding workflows to boost productivity for software developers and engineers.</a:t>
            </a:r>
          </a:p>
        </p:txBody>
      </p:sp>
    </p:spTree>
    <p:extLst>
      <p:ext uri="{BB962C8B-B14F-4D97-AF65-F5344CB8AC3E}">
        <p14:creationId xmlns:p14="http://schemas.microsoft.com/office/powerpoint/2010/main" val="2497972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Models</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3886200"/>
          </a:xfrm>
        </p:spPr>
        <p:txBody>
          <a:bodyPr/>
          <a:lstStyle/>
          <a:p>
            <a:r>
              <a:rPr lang="en-US" sz="1600" b="1" dirty="0" err="1">
                <a:solidFill>
                  <a:srgbClr val="3C5790"/>
                </a:solidFill>
              </a:rPr>
              <a:t>LLaVA</a:t>
            </a:r>
            <a:r>
              <a:rPr lang="en-US" sz="1600" dirty="0">
                <a:solidFill>
                  <a:srgbClr val="3C5790"/>
                </a:solidFill>
              </a:rPr>
              <a:t> is a multimodal model capable of processing text and images, which is perfect for tasks that require visual data interpretation. It’s primarily used to generate accurate image captions, answer visual questions, and enhance user experiences through combined text and image analysis.</a:t>
            </a:r>
          </a:p>
          <a:p>
            <a:r>
              <a:rPr lang="en-US" sz="1600" b="1" dirty="0">
                <a:solidFill>
                  <a:srgbClr val="3C5790"/>
                </a:solidFill>
              </a:rPr>
              <a:t>Phi-3</a:t>
            </a:r>
            <a:r>
              <a:rPr lang="en-US" sz="1600" dirty="0">
                <a:solidFill>
                  <a:srgbClr val="3C5790"/>
                </a:solidFill>
              </a:rPr>
              <a:t> is designed for scientific and research-based applications. Its training on extensive academic and research datasets makes it particularly useful for tasks like literature reviews, data summarization, and scientific analysis.</a:t>
            </a:r>
          </a:p>
          <a:p>
            <a:r>
              <a:rPr lang="en-US" sz="1600" b="1" dirty="0">
                <a:solidFill>
                  <a:srgbClr val="3C5790"/>
                </a:solidFill>
              </a:rPr>
              <a:t>Gemma 3 </a:t>
            </a:r>
            <a:r>
              <a:rPr lang="en-US" sz="1600" dirty="0">
                <a:solidFill>
                  <a:srgbClr val="3C5790"/>
                </a:solidFill>
              </a:rPr>
              <a:t>is a state-of-the-art multimodal large language model (LLM) developed by Google DeepMind, designed to process both text and image inputs with extended context capabilities and broad multilingual support. It is part of the Gemma family of lightweight open models ranging from 1 billion to 27 billion parameters, optimized for efficient deployment on consumer-grade hardware.</a:t>
            </a:r>
            <a:endParaRPr lang="fr-CA" sz="1600" dirty="0">
              <a:solidFill>
                <a:srgbClr val="3C5790"/>
              </a:solidFill>
            </a:endParaRPr>
          </a:p>
        </p:txBody>
      </p:sp>
    </p:spTree>
    <p:extLst>
      <p:ext uri="{BB962C8B-B14F-4D97-AF65-F5344CB8AC3E}">
        <p14:creationId xmlns:p14="http://schemas.microsoft.com/office/powerpoint/2010/main" val="414506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Models</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3886200"/>
          </a:xfrm>
        </p:spPr>
        <p:txBody>
          <a:bodyPr/>
          <a:lstStyle/>
          <a:p>
            <a:r>
              <a:rPr lang="en-US" sz="1600" b="1" dirty="0" err="1">
                <a:solidFill>
                  <a:srgbClr val="3C5790"/>
                </a:solidFill>
              </a:rPr>
              <a:t>Qwen</a:t>
            </a:r>
            <a:r>
              <a:rPr lang="en-US" sz="1600" dirty="0">
                <a:solidFill>
                  <a:srgbClr val="3C5790"/>
                </a:solidFill>
              </a:rPr>
              <a:t> LLM is a versatile family of large language models (LLMs) and large multimodal models (LMMs) developed by Alibaba Cloud’s </a:t>
            </a:r>
            <a:r>
              <a:rPr lang="en-US" sz="1600" dirty="0" err="1">
                <a:solidFill>
                  <a:srgbClr val="3C5790"/>
                </a:solidFill>
              </a:rPr>
              <a:t>Qwen</a:t>
            </a:r>
            <a:r>
              <a:rPr lang="en-US" sz="1600" dirty="0">
                <a:solidFill>
                  <a:srgbClr val="3C5790"/>
                </a:solidFill>
              </a:rPr>
              <a:t> Team. It includes models that process text, images, and audio, pretrained on massive multilingual and multimodal datasets, and fine-tuned ("post-trained") for alignment with human preferences to enable natural and engaging interactions.</a:t>
            </a:r>
          </a:p>
          <a:p>
            <a:r>
              <a:rPr lang="fr-CA" sz="1600" b="1" dirty="0" err="1">
                <a:solidFill>
                  <a:srgbClr val="3C5790"/>
                </a:solidFill>
              </a:rPr>
              <a:t>Dolphin</a:t>
            </a:r>
            <a:r>
              <a:rPr lang="fr-CA" sz="1600" dirty="0">
                <a:solidFill>
                  <a:srgbClr val="3C5790"/>
                </a:solidFill>
              </a:rPr>
              <a:t>, </a:t>
            </a:r>
            <a:r>
              <a:rPr lang="fr-CA" sz="1600" dirty="0" err="1">
                <a:solidFill>
                  <a:srgbClr val="3C5790"/>
                </a:solidFill>
              </a:rPr>
              <a:t>Multilingual</a:t>
            </a:r>
            <a:r>
              <a:rPr lang="fr-CA" sz="1600" dirty="0">
                <a:solidFill>
                  <a:srgbClr val="3C5790"/>
                </a:solidFill>
              </a:rPr>
              <a:t> </a:t>
            </a:r>
            <a:r>
              <a:rPr lang="fr-CA" sz="1600" dirty="0" err="1">
                <a:solidFill>
                  <a:srgbClr val="3C5790"/>
                </a:solidFill>
              </a:rPr>
              <a:t>Multitask</a:t>
            </a:r>
            <a:r>
              <a:rPr lang="fr-CA" sz="1600" dirty="0">
                <a:solidFill>
                  <a:srgbClr val="3C5790"/>
                </a:solidFill>
              </a:rPr>
              <a:t> ASR Model (Speech Recognition) </a:t>
            </a:r>
            <a:r>
              <a:rPr lang="fr-CA" sz="1600" dirty="0" err="1">
                <a:solidFill>
                  <a:srgbClr val="3C5790"/>
                </a:solidFill>
              </a:rPr>
              <a:t>was</a:t>
            </a:r>
            <a:r>
              <a:rPr lang="fr-CA" sz="1600" dirty="0">
                <a:solidFill>
                  <a:srgbClr val="3C5790"/>
                </a:solidFill>
              </a:rPr>
              <a:t> </a:t>
            </a:r>
            <a:r>
              <a:rPr lang="fr-CA" sz="1600" dirty="0" err="1">
                <a:solidFill>
                  <a:srgbClr val="3C5790"/>
                </a:solidFill>
              </a:rPr>
              <a:t>developed</a:t>
            </a:r>
            <a:r>
              <a:rPr lang="fr-CA" sz="1600" dirty="0">
                <a:solidFill>
                  <a:srgbClr val="3C5790"/>
                </a:solidFill>
              </a:rPr>
              <a:t> by </a:t>
            </a:r>
            <a:r>
              <a:rPr lang="fr-CA" sz="1600" dirty="0" err="1">
                <a:solidFill>
                  <a:srgbClr val="3C5790"/>
                </a:solidFill>
              </a:rPr>
              <a:t>Dataocean</a:t>
            </a:r>
            <a:r>
              <a:rPr lang="fr-CA" sz="1600" dirty="0">
                <a:solidFill>
                  <a:srgbClr val="3C5790"/>
                </a:solidFill>
              </a:rPr>
              <a:t> AI and </a:t>
            </a:r>
            <a:r>
              <a:rPr lang="fr-CA" sz="1600" dirty="0" err="1">
                <a:solidFill>
                  <a:srgbClr val="3C5790"/>
                </a:solidFill>
              </a:rPr>
              <a:t>Tsinghua</a:t>
            </a:r>
            <a:r>
              <a:rPr lang="fr-CA" sz="1600" dirty="0">
                <a:solidFill>
                  <a:srgbClr val="3C5790"/>
                </a:solidFill>
              </a:rPr>
              <a:t> </a:t>
            </a:r>
            <a:r>
              <a:rPr lang="fr-CA" sz="1600" dirty="0" err="1">
                <a:solidFill>
                  <a:srgbClr val="3C5790"/>
                </a:solidFill>
              </a:rPr>
              <a:t>University</a:t>
            </a:r>
            <a:r>
              <a:rPr lang="fr-CA" sz="1600" dirty="0">
                <a:solidFill>
                  <a:srgbClr val="3C5790"/>
                </a:solidFill>
              </a:rPr>
              <a:t>, </a:t>
            </a:r>
            <a:r>
              <a:rPr lang="fr-CA" sz="1600" dirty="0" err="1">
                <a:solidFill>
                  <a:srgbClr val="3C5790"/>
                </a:solidFill>
              </a:rPr>
              <a:t>this</a:t>
            </a:r>
            <a:r>
              <a:rPr lang="fr-CA" sz="1600" dirty="0">
                <a:solidFill>
                  <a:srgbClr val="3C5790"/>
                </a:solidFill>
              </a:rPr>
              <a:t> </a:t>
            </a:r>
            <a:r>
              <a:rPr lang="fr-CA" sz="1600" dirty="0" err="1">
                <a:solidFill>
                  <a:srgbClr val="3C5790"/>
                </a:solidFill>
              </a:rPr>
              <a:t>Dolphin</a:t>
            </a:r>
            <a:r>
              <a:rPr lang="fr-CA" sz="1600" dirty="0">
                <a:solidFill>
                  <a:srgbClr val="3C5790"/>
                </a:solidFill>
              </a:rPr>
              <a:t> </a:t>
            </a:r>
            <a:r>
              <a:rPr lang="fr-CA" sz="1600" dirty="0" err="1">
                <a:solidFill>
                  <a:srgbClr val="3C5790"/>
                </a:solidFill>
              </a:rPr>
              <a:t>is</a:t>
            </a:r>
            <a:r>
              <a:rPr lang="fr-CA" sz="1600" dirty="0">
                <a:solidFill>
                  <a:srgbClr val="3C5790"/>
                </a:solidFill>
              </a:rPr>
              <a:t> a </a:t>
            </a:r>
            <a:r>
              <a:rPr lang="fr-CA" sz="1600" dirty="0" err="1">
                <a:solidFill>
                  <a:srgbClr val="3C5790"/>
                </a:solidFill>
              </a:rPr>
              <a:t>multilingual</a:t>
            </a:r>
            <a:r>
              <a:rPr lang="fr-CA" sz="1600" dirty="0">
                <a:solidFill>
                  <a:srgbClr val="3C5790"/>
                </a:solidFill>
              </a:rPr>
              <a:t> </a:t>
            </a:r>
            <a:r>
              <a:rPr lang="fr-CA" sz="1600" dirty="0" err="1">
                <a:solidFill>
                  <a:srgbClr val="3C5790"/>
                </a:solidFill>
              </a:rPr>
              <a:t>automatic</a:t>
            </a:r>
            <a:r>
              <a:rPr lang="fr-CA" sz="1600" dirty="0">
                <a:solidFill>
                  <a:srgbClr val="3C5790"/>
                </a:solidFill>
              </a:rPr>
              <a:t> speech recognition (ASR) system </a:t>
            </a:r>
            <a:r>
              <a:rPr lang="fr-CA" sz="1600" dirty="0" err="1">
                <a:solidFill>
                  <a:srgbClr val="3C5790"/>
                </a:solidFill>
              </a:rPr>
              <a:t>supporting</a:t>
            </a:r>
            <a:r>
              <a:rPr lang="fr-CA" sz="1600" dirty="0">
                <a:solidFill>
                  <a:srgbClr val="3C5790"/>
                </a:solidFill>
              </a:rPr>
              <a:t> 40 </a:t>
            </a:r>
            <a:r>
              <a:rPr lang="fr-CA" sz="1600" dirty="0" err="1">
                <a:solidFill>
                  <a:srgbClr val="3C5790"/>
                </a:solidFill>
              </a:rPr>
              <a:t>Eastern</a:t>
            </a:r>
            <a:r>
              <a:rPr lang="fr-CA" sz="1600" dirty="0">
                <a:solidFill>
                  <a:srgbClr val="3C5790"/>
                </a:solidFill>
              </a:rPr>
              <a:t> </a:t>
            </a:r>
            <a:r>
              <a:rPr lang="fr-CA" sz="1600" dirty="0" err="1">
                <a:solidFill>
                  <a:srgbClr val="3C5790"/>
                </a:solidFill>
              </a:rPr>
              <a:t>languages</a:t>
            </a:r>
            <a:r>
              <a:rPr lang="fr-CA" sz="1600" dirty="0">
                <a:solidFill>
                  <a:srgbClr val="3C5790"/>
                </a:solidFill>
              </a:rPr>
              <a:t> and 22 </a:t>
            </a:r>
            <a:r>
              <a:rPr lang="fr-CA" sz="1600" dirty="0" err="1">
                <a:solidFill>
                  <a:srgbClr val="3C5790"/>
                </a:solidFill>
              </a:rPr>
              <a:t>Chinese</a:t>
            </a:r>
            <a:r>
              <a:rPr lang="fr-CA" sz="1600" dirty="0">
                <a:solidFill>
                  <a:srgbClr val="3C5790"/>
                </a:solidFill>
              </a:rPr>
              <a:t> </a:t>
            </a:r>
            <a:r>
              <a:rPr lang="fr-CA" sz="1600" dirty="0" err="1">
                <a:solidFill>
                  <a:srgbClr val="3C5790"/>
                </a:solidFill>
              </a:rPr>
              <a:t>dialects</a:t>
            </a:r>
            <a:r>
              <a:rPr lang="fr-CA" sz="1600" dirty="0">
                <a:solidFill>
                  <a:srgbClr val="3C5790"/>
                </a:solidFill>
              </a:rPr>
              <a:t>.</a:t>
            </a:r>
          </a:p>
          <a:p>
            <a:r>
              <a:rPr lang="en-US" sz="1600" b="1" dirty="0">
                <a:solidFill>
                  <a:srgbClr val="3C5790"/>
                </a:solidFill>
              </a:rPr>
              <a:t>Granite 3.3 </a:t>
            </a:r>
            <a:r>
              <a:rPr lang="en-US" sz="1600" dirty="0">
                <a:solidFill>
                  <a:srgbClr val="3C5790"/>
                </a:solidFill>
              </a:rPr>
              <a:t>s a family of advanced large language models (LLMs) developed by IBM, designed for high-performance tasks involving natural language understanding, generation, speech recognition, translation, and retrieval-augmented generation (RAG).</a:t>
            </a:r>
            <a:endParaRPr lang="fr-CA" sz="1600" dirty="0">
              <a:solidFill>
                <a:srgbClr val="3C5790"/>
              </a:solidFill>
            </a:endParaRPr>
          </a:p>
          <a:p>
            <a:endParaRPr lang="fr-CA" sz="1600" dirty="0">
              <a:solidFill>
                <a:srgbClr val="3C5790"/>
              </a:solidFill>
            </a:endParaRPr>
          </a:p>
        </p:txBody>
      </p:sp>
    </p:spTree>
    <p:extLst>
      <p:ext uri="{BB962C8B-B14F-4D97-AF65-F5344CB8AC3E}">
        <p14:creationId xmlns:p14="http://schemas.microsoft.com/office/powerpoint/2010/main" val="2406221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endParaRPr lang="fr-CA" dirty="0">
              <a:solidFill>
                <a:schemeClr val="bg1"/>
              </a:solidFill>
            </a:endParaRPr>
          </a:p>
        </p:txBody>
      </p:sp>
      <p:sp>
        <p:nvSpPr>
          <p:cNvPr id="4099" name="Espace réservé du contenu 4"/>
          <p:cNvSpPr>
            <a:spLocks noGrp="1"/>
          </p:cNvSpPr>
          <p:nvPr>
            <p:ph idx="1"/>
          </p:nvPr>
        </p:nvSpPr>
        <p:spPr>
          <a:xfrm>
            <a:off x="228600" y="2133600"/>
            <a:ext cx="8686800" cy="533400"/>
          </a:xfrm>
        </p:spPr>
        <p:txBody>
          <a:bodyPr/>
          <a:lstStyle/>
          <a:p>
            <a:r>
              <a:rPr lang="en-US" sz="1600" dirty="0">
                <a:solidFill>
                  <a:srgbClr val="3C5790"/>
                </a:solidFill>
              </a:rPr>
              <a:t>After we’ve installed </a:t>
            </a:r>
            <a:r>
              <a:rPr lang="en-US" sz="1600" b="1" dirty="0" err="1">
                <a:solidFill>
                  <a:srgbClr val="3C5790"/>
                </a:solidFill>
              </a:rPr>
              <a:t>ollama</a:t>
            </a:r>
            <a:r>
              <a:rPr lang="en-US" sz="1600" dirty="0">
                <a:solidFill>
                  <a:srgbClr val="3C5790"/>
                </a:solidFill>
              </a:rPr>
              <a:t> we can use the CLI to perform various operations with LLM.</a:t>
            </a:r>
            <a:endParaRPr lang="fr-CA" sz="1600" dirty="0">
              <a:solidFill>
                <a:srgbClr val="3C5790"/>
              </a:solidFill>
            </a:endParaRPr>
          </a:p>
        </p:txBody>
      </p:sp>
      <p:pic>
        <p:nvPicPr>
          <p:cNvPr id="4" name="Picture 3">
            <a:extLst>
              <a:ext uri="{FF2B5EF4-FFF2-40B4-BE49-F238E27FC236}">
                <a16:creationId xmlns:a16="http://schemas.microsoft.com/office/drawing/2014/main" id="{43D49B53-1BA8-4085-A168-9675E88AF205}"/>
              </a:ext>
            </a:extLst>
          </p:cNvPr>
          <p:cNvPicPr>
            <a:picLocks noChangeAspect="1"/>
          </p:cNvPicPr>
          <p:nvPr/>
        </p:nvPicPr>
        <p:blipFill>
          <a:blip r:embed="rId3"/>
          <a:stretch>
            <a:fillRect/>
          </a:stretch>
        </p:blipFill>
        <p:spPr>
          <a:xfrm>
            <a:off x="2514600" y="3048000"/>
            <a:ext cx="4405312" cy="3183876"/>
          </a:xfrm>
          <a:prstGeom prst="rect">
            <a:avLst/>
          </a:prstGeom>
        </p:spPr>
      </p:pic>
    </p:spTree>
    <p:extLst>
      <p:ext uri="{BB962C8B-B14F-4D97-AF65-F5344CB8AC3E}">
        <p14:creationId xmlns:p14="http://schemas.microsoft.com/office/powerpoint/2010/main" val="149711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1009650"/>
          </a:xfrm>
        </p:spPr>
        <p:txBody>
          <a:bodyPr/>
          <a:lstStyle/>
          <a:p>
            <a:r>
              <a:rPr lang="en-US" sz="1600" b="1" dirty="0" err="1">
                <a:solidFill>
                  <a:srgbClr val="3C5790"/>
                </a:solidFill>
              </a:rPr>
              <a:t>ollama</a:t>
            </a:r>
            <a:r>
              <a:rPr lang="en-US" sz="1600" b="1" dirty="0">
                <a:solidFill>
                  <a:srgbClr val="3C5790"/>
                </a:solidFill>
              </a:rPr>
              <a:t> list </a:t>
            </a:r>
            <a:r>
              <a:rPr lang="en-US" sz="1600" dirty="0">
                <a:solidFill>
                  <a:srgbClr val="3C5790"/>
                </a:solidFill>
              </a:rPr>
              <a:t>command can be used to list the available models</a:t>
            </a:r>
          </a:p>
          <a:p>
            <a:endParaRPr lang="en-US" sz="1600" dirty="0">
              <a:solidFill>
                <a:srgbClr val="3C5790"/>
              </a:solidFill>
            </a:endParaRPr>
          </a:p>
        </p:txBody>
      </p:sp>
      <p:pic>
        <p:nvPicPr>
          <p:cNvPr id="3" name="Picture 2">
            <a:extLst>
              <a:ext uri="{FF2B5EF4-FFF2-40B4-BE49-F238E27FC236}">
                <a16:creationId xmlns:a16="http://schemas.microsoft.com/office/drawing/2014/main" id="{55331EE7-6B55-40DA-8B49-0E334604BAD3}"/>
              </a:ext>
            </a:extLst>
          </p:cNvPr>
          <p:cNvPicPr>
            <a:picLocks noChangeAspect="1"/>
          </p:cNvPicPr>
          <p:nvPr/>
        </p:nvPicPr>
        <p:blipFill>
          <a:blip r:embed="rId3"/>
          <a:stretch>
            <a:fillRect/>
          </a:stretch>
        </p:blipFill>
        <p:spPr>
          <a:xfrm>
            <a:off x="2466975" y="3581400"/>
            <a:ext cx="4210050" cy="1009650"/>
          </a:xfrm>
          <a:prstGeom prst="rect">
            <a:avLst/>
          </a:prstGeom>
        </p:spPr>
      </p:pic>
    </p:spTree>
    <p:extLst>
      <p:ext uri="{BB962C8B-B14F-4D97-AF65-F5344CB8AC3E}">
        <p14:creationId xmlns:p14="http://schemas.microsoft.com/office/powerpoint/2010/main" val="1856772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685800"/>
          </a:xfrm>
        </p:spPr>
        <p:txBody>
          <a:bodyPr/>
          <a:lstStyle/>
          <a:p>
            <a:r>
              <a:rPr lang="en-US" sz="1600" b="1" dirty="0" err="1">
                <a:solidFill>
                  <a:srgbClr val="3C5790"/>
                </a:solidFill>
              </a:rPr>
              <a:t>ollama</a:t>
            </a:r>
            <a:r>
              <a:rPr lang="en-US" sz="1600" b="1" dirty="0">
                <a:solidFill>
                  <a:srgbClr val="3C5790"/>
                </a:solidFill>
              </a:rPr>
              <a:t> pull</a:t>
            </a:r>
            <a:r>
              <a:rPr lang="en-US" sz="1600" dirty="0">
                <a:solidFill>
                  <a:srgbClr val="3C5790"/>
                </a:solidFill>
              </a:rPr>
              <a:t> command can be retrieve from the repository a certain model.</a:t>
            </a:r>
          </a:p>
          <a:p>
            <a:r>
              <a:rPr lang="en-US" sz="1600" dirty="0">
                <a:solidFill>
                  <a:srgbClr val="3C5790"/>
                </a:solidFill>
              </a:rPr>
              <a:t>We can check the available models from </a:t>
            </a:r>
            <a:r>
              <a:rPr lang="en-US" sz="1600" dirty="0">
                <a:solidFill>
                  <a:srgbClr val="3C5790"/>
                </a:solidFill>
                <a:hlinkClick r:id="rId3"/>
              </a:rPr>
              <a:t>https://ollama.com/library</a:t>
            </a:r>
            <a:r>
              <a:rPr lang="en-US" sz="1600" dirty="0">
                <a:solidFill>
                  <a:srgbClr val="3C5790"/>
                </a:solidFill>
              </a:rPr>
              <a:t>  </a:t>
            </a:r>
          </a:p>
          <a:p>
            <a:endParaRPr lang="en-US" sz="1600" dirty="0">
              <a:solidFill>
                <a:srgbClr val="3C5790"/>
              </a:solidFill>
            </a:endParaRPr>
          </a:p>
        </p:txBody>
      </p:sp>
      <p:pic>
        <p:nvPicPr>
          <p:cNvPr id="4" name="Picture 3">
            <a:extLst>
              <a:ext uri="{FF2B5EF4-FFF2-40B4-BE49-F238E27FC236}">
                <a16:creationId xmlns:a16="http://schemas.microsoft.com/office/drawing/2014/main" id="{8C777DA3-0875-44ED-9255-C197D6A72751}"/>
              </a:ext>
            </a:extLst>
          </p:cNvPr>
          <p:cNvPicPr>
            <a:picLocks noChangeAspect="1"/>
          </p:cNvPicPr>
          <p:nvPr/>
        </p:nvPicPr>
        <p:blipFill>
          <a:blip r:embed="rId4"/>
          <a:stretch>
            <a:fillRect/>
          </a:stretch>
        </p:blipFill>
        <p:spPr>
          <a:xfrm>
            <a:off x="1981200" y="2819400"/>
            <a:ext cx="4652492" cy="3505200"/>
          </a:xfrm>
          <a:prstGeom prst="rect">
            <a:avLst/>
          </a:prstGeom>
        </p:spPr>
      </p:pic>
    </p:spTree>
    <p:extLst>
      <p:ext uri="{BB962C8B-B14F-4D97-AF65-F5344CB8AC3E}">
        <p14:creationId xmlns:p14="http://schemas.microsoft.com/office/powerpoint/2010/main" val="1656868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685800"/>
          </a:xfrm>
        </p:spPr>
        <p:txBody>
          <a:bodyPr/>
          <a:lstStyle/>
          <a:p>
            <a:r>
              <a:rPr lang="en-US" sz="1600" b="1" dirty="0" err="1">
                <a:solidFill>
                  <a:srgbClr val="3C5790"/>
                </a:solidFill>
              </a:rPr>
              <a:t>ollama</a:t>
            </a:r>
            <a:r>
              <a:rPr lang="en-US" sz="1600" b="1" dirty="0">
                <a:solidFill>
                  <a:srgbClr val="3C5790"/>
                </a:solidFill>
              </a:rPr>
              <a:t> show</a:t>
            </a:r>
            <a:r>
              <a:rPr lang="en-US" sz="1600" dirty="0">
                <a:solidFill>
                  <a:srgbClr val="3C5790"/>
                </a:solidFill>
              </a:rPr>
              <a:t> command can be used to show specific model information.</a:t>
            </a:r>
          </a:p>
          <a:p>
            <a:endParaRPr lang="en-US" sz="1600" dirty="0">
              <a:solidFill>
                <a:srgbClr val="3C5790"/>
              </a:solidFill>
            </a:endParaRPr>
          </a:p>
        </p:txBody>
      </p:sp>
      <p:pic>
        <p:nvPicPr>
          <p:cNvPr id="3" name="Picture 2">
            <a:extLst>
              <a:ext uri="{FF2B5EF4-FFF2-40B4-BE49-F238E27FC236}">
                <a16:creationId xmlns:a16="http://schemas.microsoft.com/office/drawing/2014/main" id="{4F155C03-2D5E-4CC5-AB43-6013E00F22F9}"/>
              </a:ext>
            </a:extLst>
          </p:cNvPr>
          <p:cNvPicPr>
            <a:picLocks noChangeAspect="1"/>
          </p:cNvPicPr>
          <p:nvPr/>
        </p:nvPicPr>
        <p:blipFill>
          <a:blip r:embed="rId3"/>
          <a:stretch>
            <a:fillRect/>
          </a:stretch>
        </p:blipFill>
        <p:spPr>
          <a:xfrm>
            <a:off x="404740" y="3124199"/>
            <a:ext cx="2719460" cy="2752725"/>
          </a:xfrm>
          <a:prstGeom prst="rect">
            <a:avLst/>
          </a:prstGeom>
        </p:spPr>
      </p:pic>
      <p:pic>
        <p:nvPicPr>
          <p:cNvPr id="6" name="Picture 5">
            <a:extLst>
              <a:ext uri="{FF2B5EF4-FFF2-40B4-BE49-F238E27FC236}">
                <a16:creationId xmlns:a16="http://schemas.microsoft.com/office/drawing/2014/main" id="{15942804-3359-4F3F-9788-60BEA1440701}"/>
              </a:ext>
            </a:extLst>
          </p:cNvPr>
          <p:cNvPicPr>
            <a:picLocks noChangeAspect="1"/>
          </p:cNvPicPr>
          <p:nvPr/>
        </p:nvPicPr>
        <p:blipFill>
          <a:blip r:embed="rId4"/>
          <a:stretch>
            <a:fillRect/>
          </a:stretch>
        </p:blipFill>
        <p:spPr>
          <a:xfrm>
            <a:off x="3409873" y="3124199"/>
            <a:ext cx="2305127" cy="2752725"/>
          </a:xfrm>
          <a:prstGeom prst="rect">
            <a:avLst/>
          </a:prstGeom>
        </p:spPr>
      </p:pic>
      <p:pic>
        <p:nvPicPr>
          <p:cNvPr id="8" name="Picture 7">
            <a:extLst>
              <a:ext uri="{FF2B5EF4-FFF2-40B4-BE49-F238E27FC236}">
                <a16:creationId xmlns:a16="http://schemas.microsoft.com/office/drawing/2014/main" id="{DCC607CD-4B0B-4CF9-B848-B03154CD912B}"/>
              </a:ext>
            </a:extLst>
          </p:cNvPr>
          <p:cNvPicPr>
            <a:picLocks noChangeAspect="1"/>
          </p:cNvPicPr>
          <p:nvPr/>
        </p:nvPicPr>
        <p:blipFill>
          <a:blip r:embed="rId5"/>
          <a:stretch>
            <a:fillRect/>
          </a:stretch>
        </p:blipFill>
        <p:spPr>
          <a:xfrm>
            <a:off x="6019800" y="3124199"/>
            <a:ext cx="2608643" cy="2752725"/>
          </a:xfrm>
          <a:prstGeom prst="rect">
            <a:avLst/>
          </a:prstGeom>
        </p:spPr>
      </p:pic>
    </p:spTree>
    <p:extLst>
      <p:ext uri="{BB962C8B-B14F-4D97-AF65-F5344CB8AC3E}">
        <p14:creationId xmlns:p14="http://schemas.microsoft.com/office/powerpoint/2010/main" val="37891627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685800"/>
          </a:xfrm>
        </p:spPr>
        <p:txBody>
          <a:bodyPr/>
          <a:lstStyle/>
          <a:p>
            <a:r>
              <a:rPr lang="en-US" sz="1600" b="1" dirty="0" err="1">
                <a:solidFill>
                  <a:srgbClr val="3C5790"/>
                </a:solidFill>
              </a:rPr>
              <a:t>ollama</a:t>
            </a:r>
            <a:r>
              <a:rPr lang="en-US" sz="1600" b="1" dirty="0">
                <a:solidFill>
                  <a:srgbClr val="3C5790"/>
                </a:solidFill>
              </a:rPr>
              <a:t> </a:t>
            </a:r>
            <a:r>
              <a:rPr lang="en-US" sz="1600" b="1" dirty="0" err="1">
                <a:solidFill>
                  <a:srgbClr val="3C5790"/>
                </a:solidFill>
              </a:rPr>
              <a:t>ps</a:t>
            </a:r>
            <a:r>
              <a:rPr lang="en-US" sz="1600" dirty="0">
                <a:solidFill>
                  <a:srgbClr val="3C5790"/>
                </a:solidFill>
              </a:rPr>
              <a:t> command shows the list of running models, if they are used.</a:t>
            </a:r>
          </a:p>
        </p:txBody>
      </p:sp>
      <p:pic>
        <p:nvPicPr>
          <p:cNvPr id="4" name="Picture 3">
            <a:extLst>
              <a:ext uri="{FF2B5EF4-FFF2-40B4-BE49-F238E27FC236}">
                <a16:creationId xmlns:a16="http://schemas.microsoft.com/office/drawing/2014/main" id="{A8B1D407-F49D-4C37-B498-5294C57331D1}"/>
              </a:ext>
            </a:extLst>
          </p:cNvPr>
          <p:cNvPicPr>
            <a:picLocks noChangeAspect="1"/>
          </p:cNvPicPr>
          <p:nvPr/>
        </p:nvPicPr>
        <p:blipFill>
          <a:blip r:embed="rId3"/>
          <a:stretch>
            <a:fillRect/>
          </a:stretch>
        </p:blipFill>
        <p:spPr>
          <a:xfrm>
            <a:off x="1524000" y="2971800"/>
            <a:ext cx="5943600" cy="628650"/>
          </a:xfrm>
          <a:prstGeom prst="rect">
            <a:avLst/>
          </a:prstGeom>
        </p:spPr>
      </p:pic>
    </p:spTree>
    <p:extLst>
      <p:ext uri="{BB962C8B-B14F-4D97-AF65-F5344CB8AC3E}">
        <p14:creationId xmlns:p14="http://schemas.microsoft.com/office/powerpoint/2010/main" val="3596325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1219200"/>
          </a:xfrm>
        </p:spPr>
        <p:txBody>
          <a:bodyPr/>
          <a:lstStyle/>
          <a:p>
            <a:r>
              <a:rPr lang="en-US" sz="1600" dirty="0">
                <a:solidFill>
                  <a:srgbClr val="3C5790"/>
                </a:solidFill>
              </a:rPr>
              <a:t>For deepseek-r1 we can see various variations of this model. The higher number of parameters, the greater the performance of this model, but also we need a more powerful PC.</a:t>
            </a:r>
          </a:p>
          <a:p>
            <a:r>
              <a:rPr lang="en-US" sz="1600" b="1" dirty="0">
                <a:solidFill>
                  <a:srgbClr val="3C5790"/>
                </a:solidFill>
              </a:rPr>
              <a:t>We should have at least 8 GB of RAM available to run the 7B models, 16 GB to run the 13B models, and 32 GB to run the 33B models.</a:t>
            </a:r>
          </a:p>
        </p:txBody>
      </p:sp>
      <p:pic>
        <p:nvPicPr>
          <p:cNvPr id="3" name="Picture 2">
            <a:extLst>
              <a:ext uri="{FF2B5EF4-FFF2-40B4-BE49-F238E27FC236}">
                <a16:creationId xmlns:a16="http://schemas.microsoft.com/office/drawing/2014/main" id="{364B2D00-5ECF-43FC-8B8C-0417A1116CD8}"/>
              </a:ext>
            </a:extLst>
          </p:cNvPr>
          <p:cNvPicPr>
            <a:picLocks noChangeAspect="1"/>
          </p:cNvPicPr>
          <p:nvPr/>
        </p:nvPicPr>
        <p:blipFill>
          <a:blip r:embed="rId3"/>
          <a:stretch>
            <a:fillRect/>
          </a:stretch>
        </p:blipFill>
        <p:spPr>
          <a:xfrm>
            <a:off x="2971800" y="3429000"/>
            <a:ext cx="3634018" cy="3062830"/>
          </a:xfrm>
          <a:prstGeom prst="rect">
            <a:avLst/>
          </a:prstGeom>
        </p:spPr>
      </p:pic>
    </p:spTree>
    <p:extLst>
      <p:ext uri="{BB962C8B-B14F-4D97-AF65-F5344CB8AC3E}">
        <p14:creationId xmlns:p14="http://schemas.microsoft.com/office/powerpoint/2010/main" val="3422096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a:off x="2071688" y="274638"/>
            <a:ext cx="6615112" cy="1143000"/>
          </a:xfrm>
        </p:spPr>
        <p:txBody>
          <a:bodyPr/>
          <a:lstStyle/>
          <a:p>
            <a:pPr algn="l"/>
            <a:r>
              <a:rPr lang="fr-CA" sz="4000" dirty="0">
                <a:solidFill>
                  <a:srgbClr val="3C5790"/>
                </a:solidFill>
              </a:rPr>
              <a:t>Contents</a:t>
            </a:r>
          </a:p>
        </p:txBody>
      </p:sp>
      <p:sp>
        <p:nvSpPr>
          <p:cNvPr id="3075" name="Espace réservé du contenu 2"/>
          <p:cNvSpPr>
            <a:spLocks noGrp="1"/>
          </p:cNvSpPr>
          <p:nvPr>
            <p:ph idx="1"/>
          </p:nvPr>
        </p:nvSpPr>
        <p:spPr>
          <a:xfrm>
            <a:off x="2224088" y="1600200"/>
            <a:ext cx="6615112" cy="5029200"/>
          </a:xfrm>
        </p:spPr>
        <p:txBody>
          <a:bodyPr/>
          <a:lstStyle/>
          <a:p>
            <a:r>
              <a:rPr lang="fr-CA" sz="1600" dirty="0" err="1">
                <a:solidFill>
                  <a:srgbClr val="3C5790"/>
                </a:solidFill>
              </a:rPr>
              <a:t>What</a:t>
            </a:r>
            <a:r>
              <a:rPr lang="fr-CA" sz="1600" dirty="0">
                <a:solidFill>
                  <a:srgbClr val="3C5790"/>
                </a:solidFill>
              </a:rPr>
              <a:t> </a:t>
            </a:r>
            <a:r>
              <a:rPr lang="fr-CA" sz="1600" dirty="0" err="1">
                <a:solidFill>
                  <a:srgbClr val="3C5790"/>
                </a:solidFill>
              </a:rPr>
              <a:t>is</a:t>
            </a:r>
            <a:r>
              <a:rPr lang="fr-CA" sz="1600" dirty="0">
                <a:solidFill>
                  <a:srgbClr val="3C5790"/>
                </a:solidFill>
              </a:rPr>
              <a:t> </a:t>
            </a:r>
            <a:r>
              <a:rPr lang="fr-CA" sz="1600" dirty="0" err="1">
                <a:solidFill>
                  <a:srgbClr val="3C5790"/>
                </a:solidFill>
              </a:rPr>
              <a:t>Ollama</a:t>
            </a:r>
            <a:r>
              <a:rPr lang="fr-CA" sz="1600" dirty="0">
                <a:solidFill>
                  <a:srgbClr val="3C5790"/>
                </a:solidFill>
              </a:rPr>
              <a:t>?</a:t>
            </a:r>
          </a:p>
          <a:p>
            <a:r>
              <a:rPr lang="fr-CA" sz="1600" dirty="0" err="1">
                <a:solidFill>
                  <a:srgbClr val="3C5790"/>
                </a:solidFill>
              </a:rPr>
              <a:t>History</a:t>
            </a:r>
            <a:endParaRPr lang="fr-CA" sz="1600" dirty="0">
              <a:solidFill>
                <a:srgbClr val="3C5790"/>
              </a:solidFill>
            </a:endParaRPr>
          </a:p>
          <a:p>
            <a:r>
              <a:rPr lang="fr-CA" sz="1600" dirty="0" err="1">
                <a:solidFill>
                  <a:srgbClr val="3C5790"/>
                </a:solidFill>
              </a:rPr>
              <a:t>Features</a:t>
            </a:r>
            <a:endParaRPr lang="fr-CA" sz="1600" dirty="0">
              <a:solidFill>
                <a:srgbClr val="3C5790"/>
              </a:solidFill>
            </a:endParaRPr>
          </a:p>
          <a:p>
            <a:r>
              <a:rPr lang="fr-CA" sz="1600" dirty="0">
                <a:solidFill>
                  <a:srgbClr val="3C5790"/>
                </a:solidFill>
              </a:rPr>
              <a:t>Architecture</a:t>
            </a:r>
          </a:p>
          <a:p>
            <a:r>
              <a:rPr lang="fr-CA" sz="1600" dirty="0" err="1">
                <a:solidFill>
                  <a:srgbClr val="3C5790"/>
                </a:solidFill>
              </a:rPr>
              <a:t>Models</a:t>
            </a:r>
            <a:endParaRPr lang="fr-CA" sz="1600" dirty="0">
              <a:solidFill>
                <a:srgbClr val="3C5790"/>
              </a:solidFill>
            </a:endParaRPr>
          </a:p>
          <a:p>
            <a:r>
              <a:rPr lang="fr-CA" sz="1600" dirty="0" err="1">
                <a:solidFill>
                  <a:srgbClr val="3C5790"/>
                </a:solidFill>
              </a:rPr>
              <a:t>Core</a:t>
            </a:r>
            <a:endParaRPr lang="fr-CA" sz="1600" dirty="0">
              <a:solidFill>
                <a:srgbClr val="3C5790"/>
              </a:solidFill>
            </a:endParaRPr>
          </a:p>
          <a:p>
            <a:r>
              <a:rPr lang="fr-CA" sz="1600" dirty="0">
                <a:solidFill>
                  <a:srgbClr val="3C5790"/>
                </a:solidFill>
              </a:rPr>
              <a:t>Open </a:t>
            </a:r>
            <a:r>
              <a:rPr lang="fr-CA" sz="1600" dirty="0" err="1">
                <a:solidFill>
                  <a:srgbClr val="3C5790"/>
                </a:solidFill>
              </a:rPr>
              <a:t>WebUI</a:t>
            </a:r>
            <a:endParaRPr lang="fr-CA" sz="1600" dirty="0">
              <a:solidFill>
                <a:srgbClr val="3C5790"/>
              </a:solidFill>
            </a:endParaRPr>
          </a:p>
          <a:p>
            <a:r>
              <a:rPr lang="en-US" sz="1600" dirty="0">
                <a:solidFill>
                  <a:srgbClr val="3C5790"/>
                </a:solidFill>
              </a:rPr>
              <a:t>Conclusion</a:t>
            </a:r>
          </a:p>
          <a:p>
            <a:r>
              <a:rPr lang="fr-CA" sz="1600" dirty="0">
                <a:solidFill>
                  <a:srgbClr val="3C5790"/>
                </a:solidFill>
              </a:rPr>
              <a:t>Bibliography</a:t>
            </a:r>
          </a:p>
          <a:p>
            <a:pPr>
              <a:buNone/>
            </a:pPr>
            <a:br>
              <a:rPr lang="fr-CA" sz="1600" dirty="0">
                <a:solidFill>
                  <a:srgbClr val="3C5790"/>
                </a:solidFill>
              </a:rPr>
            </a:br>
            <a:endParaRPr lang="fr-CA" sz="1600" dirty="0">
              <a:solidFill>
                <a:srgbClr val="3C579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990600"/>
          </a:xfrm>
        </p:spPr>
        <p:txBody>
          <a:bodyPr/>
          <a:lstStyle/>
          <a:p>
            <a:r>
              <a:rPr lang="en-US" sz="1600" dirty="0">
                <a:solidFill>
                  <a:srgbClr val="3C5790"/>
                </a:solidFill>
              </a:rPr>
              <a:t>The </a:t>
            </a:r>
            <a:r>
              <a:rPr lang="en-US" sz="1600" b="1" dirty="0" err="1">
                <a:solidFill>
                  <a:srgbClr val="3C5790"/>
                </a:solidFill>
              </a:rPr>
              <a:t>ollama</a:t>
            </a:r>
            <a:r>
              <a:rPr lang="en-US" sz="1600" b="1" dirty="0">
                <a:solidFill>
                  <a:srgbClr val="3C5790"/>
                </a:solidFill>
              </a:rPr>
              <a:t> serve </a:t>
            </a:r>
            <a:r>
              <a:rPr lang="en-US" sz="1600" dirty="0">
                <a:solidFill>
                  <a:srgbClr val="3C5790"/>
                </a:solidFill>
              </a:rPr>
              <a:t>command will start the </a:t>
            </a:r>
            <a:r>
              <a:rPr lang="en-US" sz="1600" dirty="0" err="1">
                <a:solidFill>
                  <a:srgbClr val="3C5790"/>
                </a:solidFill>
              </a:rPr>
              <a:t>Ollama</a:t>
            </a:r>
            <a:r>
              <a:rPr lang="en-US" sz="1600" dirty="0">
                <a:solidFill>
                  <a:srgbClr val="3C5790"/>
                </a:solidFill>
              </a:rPr>
              <a:t> web server on </a:t>
            </a:r>
            <a:r>
              <a:rPr lang="en-US" sz="1600" dirty="0">
                <a:solidFill>
                  <a:srgbClr val="3C5790"/>
                </a:solidFill>
                <a:hlinkClick r:id="rId3"/>
              </a:rPr>
              <a:t>http://localhost:11434/</a:t>
            </a:r>
            <a:r>
              <a:rPr lang="en-US" sz="1600" dirty="0">
                <a:solidFill>
                  <a:srgbClr val="3C5790"/>
                </a:solidFill>
              </a:rPr>
              <a:t> </a:t>
            </a:r>
          </a:p>
          <a:p>
            <a:r>
              <a:rPr lang="en-US" sz="1600" dirty="0" err="1">
                <a:solidFill>
                  <a:srgbClr val="3C5790"/>
                </a:solidFill>
              </a:rPr>
              <a:t>Ollama</a:t>
            </a:r>
            <a:r>
              <a:rPr lang="en-US" sz="1600" dirty="0">
                <a:solidFill>
                  <a:srgbClr val="3C5790"/>
                </a:solidFill>
              </a:rPr>
              <a:t> exposes a REST API for running and managing models.</a:t>
            </a:r>
          </a:p>
          <a:p>
            <a:r>
              <a:rPr lang="en-US" sz="1600" dirty="0">
                <a:solidFill>
                  <a:srgbClr val="3C5790"/>
                </a:solidFill>
              </a:rPr>
              <a:t>The REST API is described in details in </a:t>
            </a:r>
            <a:r>
              <a:rPr lang="en-US" sz="1600" dirty="0" err="1">
                <a:solidFill>
                  <a:srgbClr val="3C5790"/>
                </a:solidFill>
                <a:hlinkClick r:id="rId4"/>
              </a:rPr>
              <a:t>Github</a:t>
            </a:r>
            <a:endParaRPr lang="en-US" sz="1600" dirty="0">
              <a:solidFill>
                <a:srgbClr val="3C5790"/>
              </a:solidFill>
            </a:endParaRPr>
          </a:p>
          <a:p>
            <a:endParaRPr lang="en-US" sz="1600" dirty="0">
              <a:solidFill>
                <a:srgbClr val="3C5790"/>
              </a:solidFill>
            </a:endParaRPr>
          </a:p>
        </p:txBody>
      </p:sp>
      <p:pic>
        <p:nvPicPr>
          <p:cNvPr id="3" name="Picture 2">
            <a:extLst>
              <a:ext uri="{FF2B5EF4-FFF2-40B4-BE49-F238E27FC236}">
                <a16:creationId xmlns:a16="http://schemas.microsoft.com/office/drawing/2014/main" id="{B0453835-8E6D-4CF6-A442-64D61941B8B5}"/>
              </a:ext>
            </a:extLst>
          </p:cNvPr>
          <p:cNvPicPr>
            <a:picLocks noChangeAspect="1"/>
          </p:cNvPicPr>
          <p:nvPr/>
        </p:nvPicPr>
        <p:blipFill>
          <a:blip r:embed="rId5"/>
          <a:stretch>
            <a:fillRect/>
          </a:stretch>
        </p:blipFill>
        <p:spPr>
          <a:xfrm>
            <a:off x="2557750" y="3429000"/>
            <a:ext cx="4028500" cy="1085849"/>
          </a:xfrm>
          <a:prstGeom prst="rect">
            <a:avLst/>
          </a:prstGeom>
        </p:spPr>
      </p:pic>
      <p:pic>
        <p:nvPicPr>
          <p:cNvPr id="5" name="Picture 4">
            <a:extLst>
              <a:ext uri="{FF2B5EF4-FFF2-40B4-BE49-F238E27FC236}">
                <a16:creationId xmlns:a16="http://schemas.microsoft.com/office/drawing/2014/main" id="{D986A8C4-DF87-4A4D-8194-4E075ADD521C}"/>
              </a:ext>
            </a:extLst>
          </p:cNvPr>
          <p:cNvPicPr>
            <a:picLocks noChangeAspect="1"/>
          </p:cNvPicPr>
          <p:nvPr/>
        </p:nvPicPr>
        <p:blipFill>
          <a:blip r:embed="rId6"/>
          <a:stretch>
            <a:fillRect/>
          </a:stretch>
        </p:blipFill>
        <p:spPr>
          <a:xfrm>
            <a:off x="2514600" y="5032170"/>
            <a:ext cx="4333875" cy="1228725"/>
          </a:xfrm>
          <a:prstGeom prst="rect">
            <a:avLst/>
          </a:prstGeom>
        </p:spPr>
      </p:pic>
    </p:spTree>
    <p:extLst>
      <p:ext uri="{BB962C8B-B14F-4D97-AF65-F5344CB8AC3E}">
        <p14:creationId xmlns:p14="http://schemas.microsoft.com/office/powerpoint/2010/main" val="12750932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3200400"/>
          </a:xfrm>
        </p:spPr>
        <p:txBody>
          <a:bodyPr/>
          <a:lstStyle/>
          <a:p>
            <a:r>
              <a:rPr lang="en-US" sz="1600" b="1" dirty="0">
                <a:solidFill>
                  <a:srgbClr val="3C5790"/>
                </a:solidFill>
              </a:rPr>
              <a:t>GGUF (GPT-Generated Unified Format) </a:t>
            </a:r>
            <a:r>
              <a:rPr lang="en-US" sz="1600" dirty="0">
                <a:solidFill>
                  <a:srgbClr val="3C5790"/>
                </a:solidFill>
              </a:rPr>
              <a:t>is a file format specifically designed for storing models, particularly large language models (LLMs</a:t>
            </a:r>
          </a:p>
          <a:p>
            <a:r>
              <a:rPr lang="en-US" sz="1600" dirty="0" err="1">
                <a:solidFill>
                  <a:srgbClr val="3C5790"/>
                </a:solidFill>
              </a:rPr>
              <a:t>Ollama</a:t>
            </a:r>
            <a:r>
              <a:rPr lang="en-US" sz="1600" dirty="0">
                <a:solidFill>
                  <a:srgbClr val="3C5790"/>
                </a:solidFill>
              </a:rPr>
              <a:t> supports importing </a:t>
            </a:r>
            <a:r>
              <a:rPr lang="en-US" sz="1600" b="1" dirty="0">
                <a:solidFill>
                  <a:srgbClr val="3C5790"/>
                </a:solidFill>
              </a:rPr>
              <a:t>GGUF</a:t>
            </a:r>
            <a:r>
              <a:rPr lang="en-US" sz="1600" dirty="0">
                <a:solidFill>
                  <a:srgbClr val="3C5790"/>
                </a:solidFill>
              </a:rPr>
              <a:t> models in the </a:t>
            </a:r>
            <a:r>
              <a:rPr lang="en-US" sz="1600" dirty="0" err="1">
                <a:solidFill>
                  <a:srgbClr val="3C5790"/>
                </a:solidFill>
              </a:rPr>
              <a:t>Modelfile</a:t>
            </a:r>
            <a:r>
              <a:rPr lang="en-US" sz="1600" dirty="0">
                <a:solidFill>
                  <a:srgbClr val="3C5790"/>
                </a:solidFill>
              </a:rPr>
              <a:t>:</a:t>
            </a:r>
          </a:p>
          <a:p>
            <a:r>
              <a:rPr lang="en-US" sz="1600" dirty="0">
                <a:solidFill>
                  <a:srgbClr val="3C5790"/>
                </a:solidFill>
              </a:rPr>
              <a:t>FROM ./vicuna-33b.Q4_0.gguf</a:t>
            </a:r>
          </a:p>
          <a:p>
            <a:r>
              <a:rPr lang="en-US" sz="1600" dirty="0" err="1">
                <a:solidFill>
                  <a:srgbClr val="3C5790"/>
                </a:solidFill>
              </a:rPr>
              <a:t>ollama</a:t>
            </a:r>
            <a:r>
              <a:rPr lang="en-US" sz="1600" dirty="0">
                <a:solidFill>
                  <a:srgbClr val="3C5790"/>
                </a:solidFill>
              </a:rPr>
              <a:t> create example -f </a:t>
            </a:r>
            <a:r>
              <a:rPr lang="en-US" sz="1600" dirty="0" err="1">
                <a:solidFill>
                  <a:srgbClr val="3C5790"/>
                </a:solidFill>
              </a:rPr>
              <a:t>Modelfile</a:t>
            </a:r>
            <a:endParaRPr lang="en-US" sz="1600" dirty="0">
              <a:solidFill>
                <a:srgbClr val="3C5790"/>
              </a:solidFill>
            </a:endParaRPr>
          </a:p>
          <a:p>
            <a:r>
              <a:rPr lang="en-US" sz="1600" dirty="0" err="1">
                <a:solidFill>
                  <a:srgbClr val="3C5790"/>
                </a:solidFill>
              </a:rPr>
              <a:t>ollama</a:t>
            </a:r>
            <a:r>
              <a:rPr lang="en-US" sz="1600" dirty="0">
                <a:solidFill>
                  <a:srgbClr val="3C5790"/>
                </a:solidFill>
              </a:rPr>
              <a:t> run example</a:t>
            </a:r>
          </a:p>
          <a:p>
            <a:endParaRPr lang="en-US" sz="1600" dirty="0">
              <a:solidFill>
                <a:srgbClr val="3C5790"/>
              </a:solidFill>
            </a:endParaRPr>
          </a:p>
          <a:p>
            <a:endParaRPr lang="en-US" sz="1600" dirty="0">
              <a:solidFill>
                <a:srgbClr val="3C5790"/>
              </a:solidFill>
            </a:endParaRPr>
          </a:p>
        </p:txBody>
      </p:sp>
    </p:spTree>
    <p:extLst>
      <p:ext uri="{BB962C8B-B14F-4D97-AF65-F5344CB8AC3E}">
        <p14:creationId xmlns:p14="http://schemas.microsoft.com/office/powerpoint/2010/main" val="15039274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Open </a:t>
            </a:r>
            <a:r>
              <a:rPr lang="fr-CA" dirty="0" err="1">
                <a:solidFill>
                  <a:schemeClr val="bg1"/>
                </a:solidFill>
              </a:rPr>
              <a:t>WebUI</a:t>
            </a:r>
            <a:endParaRPr lang="fr-CA" dirty="0">
              <a:solidFill>
                <a:schemeClr val="bg1"/>
              </a:solidFill>
            </a:endParaRPr>
          </a:p>
        </p:txBody>
      </p:sp>
      <p:sp>
        <p:nvSpPr>
          <p:cNvPr id="4099" name="Espace réservé du contenu 4"/>
          <p:cNvSpPr>
            <a:spLocks noGrp="1"/>
          </p:cNvSpPr>
          <p:nvPr>
            <p:ph idx="1"/>
          </p:nvPr>
        </p:nvSpPr>
        <p:spPr>
          <a:xfrm>
            <a:off x="228600" y="2133600"/>
            <a:ext cx="8686800" cy="3505200"/>
          </a:xfrm>
        </p:spPr>
        <p:txBody>
          <a:bodyPr/>
          <a:lstStyle/>
          <a:p>
            <a:r>
              <a:rPr lang="en-US" sz="1600" dirty="0">
                <a:solidFill>
                  <a:srgbClr val="3C5790"/>
                </a:solidFill>
              </a:rPr>
              <a:t>Open </a:t>
            </a:r>
            <a:r>
              <a:rPr lang="en-US" sz="1600" dirty="0" err="1">
                <a:solidFill>
                  <a:srgbClr val="3C5790"/>
                </a:solidFill>
              </a:rPr>
              <a:t>WebUI</a:t>
            </a:r>
            <a:r>
              <a:rPr lang="en-US" sz="1600" dirty="0">
                <a:solidFill>
                  <a:srgbClr val="3C5790"/>
                </a:solidFill>
              </a:rPr>
              <a:t> is an extensible, feature-rich, and user-friendly self-hosted AI platform designed to operate entirely offline.</a:t>
            </a:r>
          </a:p>
          <a:p>
            <a:r>
              <a:rPr lang="en-US" sz="1600" dirty="0">
                <a:solidFill>
                  <a:srgbClr val="3C5790"/>
                </a:solidFill>
              </a:rPr>
              <a:t>Open </a:t>
            </a:r>
            <a:r>
              <a:rPr lang="en-US" sz="1600" dirty="0" err="1">
                <a:solidFill>
                  <a:srgbClr val="3C5790"/>
                </a:solidFill>
              </a:rPr>
              <a:t>WebUI</a:t>
            </a:r>
            <a:r>
              <a:rPr lang="en-US" sz="1600" dirty="0">
                <a:solidFill>
                  <a:srgbClr val="3C5790"/>
                </a:solidFill>
              </a:rPr>
              <a:t> is an open-source, self-hosted web interface platform designed to provide a user-friendly, </a:t>
            </a:r>
            <a:r>
              <a:rPr lang="en-US" sz="1600" dirty="0" err="1">
                <a:solidFill>
                  <a:srgbClr val="3C5790"/>
                </a:solidFill>
              </a:rPr>
              <a:t>ChatGPT</a:t>
            </a:r>
            <a:r>
              <a:rPr lang="en-US" sz="1600" dirty="0">
                <a:solidFill>
                  <a:srgbClr val="3C5790"/>
                </a:solidFill>
              </a:rPr>
              <a:t>-like graphical dashboard for interacting with large language models (LLMs) such as those managed by </a:t>
            </a:r>
            <a:r>
              <a:rPr lang="en-US" sz="1600" dirty="0" err="1">
                <a:solidFill>
                  <a:srgbClr val="3C5790"/>
                </a:solidFill>
              </a:rPr>
              <a:t>Ollama</a:t>
            </a:r>
            <a:r>
              <a:rPr lang="en-US" sz="1600" dirty="0">
                <a:solidFill>
                  <a:srgbClr val="3C5790"/>
                </a:solidFill>
              </a:rPr>
              <a:t>.</a:t>
            </a:r>
          </a:p>
          <a:p>
            <a:r>
              <a:rPr lang="en-US" sz="1600" dirty="0">
                <a:solidFill>
                  <a:srgbClr val="3C5790"/>
                </a:solidFill>
              </a:rPr>
              <a:t>It can be installed using </a:t>
            </a:r>
            <a:r>
              <a:rPr lang="en-US" sz="1600" b="1" dirty="0">
                <a:solidFill>
                  <a:srgbClr val="3C5790"/>
                </a:solidFill>
              </a:rPr>
              <a:t>pip install open-</a:t>
            </a:r>
            <a:r>
              <a:rPr lang="en-US" sz="1600" b="1" dirty="0" err="1">
                <a:solidFill>
                  <a:srgbClr val="3C5790"/>
                </a:solidFill>
              </a:rPr>
              <a:t>webui</a:t>
            </a:r>
            <a:r>
              <a:rPr lang="en-US" sz="1600" b="1" dirty="0">
                <a:solidFill>
                  <a:srgbClr val="3C5790"/>
                </a:solidFill>
              </a:rPr>
              <a:t> </a:t>
            </a:r>
            <a:r>
              <a:rPr lang="en-US" sz="1600" dirty="0">
                <a:solidFill>
                  <a:srgbClr val="3C5790"/>
                </a:solidFill>
              </a:rPr>
              <a:t>and started with </a:t>
            </a:r>
            <a:r>
              <a:rPr lang="en-US" sz="1600" b="1" dirty="0">
                <a:solidFill>
                  <a:srgbClr val="3C5790"/>
                </a:solidFill>
              </a:rPr>
              <a:t>open-</a:t>
            </a:r>
            <a:r>
              <a:rPr lang="en-US" sz="1600" b="1" dirty="0" err="1">
                <a:solidFill>
                  <a:srgbClr val="3C5790"/>
                </a:solidFill>
              </a:rPr>
              <a:t>webui</a:t>
            </a:r>
            <a:r>
              <a:rPr lang="en-US" sz="1600" dirty="0">
                <a:solidFill>
                  <a:srgbClr val="3C5790"/>
                </a:solidFill>
              </a:rPr>
              <a:t> commands.</a:t>
            </a:r>
          </a:p>
        </p:txBody>
      </p:sp>
    </p:spTree>
    <p:extLst>
      <p:ext uri="{BB962C8B-B14F-4D97-AF65-F5344CB8AC3E}">
        <p14:creationId xmlns:p14="http://schemas.microsoft.com/office/powerpoint/2010/main" val="4327393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Open </a:t>
            </a:r>
            <a:r>
              <a:rPr lang="fr-CA" dirty="0" err="1">
                <a:solidFill>
                  <a:schemeClr val="bg1"/>
                </a:solidFill>
              </a:rPr>
              <a:t>WebUI</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609600"/>
          </a:xfrm>
        </p:spPr>
        <p:txBody>
          <a:bodyPr/>
          <a:lstStyle/>
          <a:p>
            <a:r>
              <a:rPr lang="en-US" sz="1600" dirty="0">
                <a:solidFill>
                  <a:srgbClr val="3C5790"/>
                </a:solidFill>
              </a:rPr>
              <a:t>Once the </a:t>
            </a:r>
            <a:r>
              <a:rPr lang="en-US" sz="1600" dirty="0" err="1">
                <a:solidFill>
                  <a:srgbClr val="3C5790"/>
                </a:solidFill>
              </a:rPr>
              <a:t>WebUI</a:t>
            </a:r>
            <a:r>
              <a:rPr lang="en-US" sz="1600" dirty="0">
                <a:solidFill>
                  <a:srgbClr val="3C5790"/>
                </a:solidFill>
              </a:rPr>
              <a:t> is installed we can access the dashboard using </a:t>
            </a:r>
            <a:r>
              <a:rPr lang="en-US" sz="1600" dirty="0">
                <a:solidFill>
                  <a:srgbClr val="3C5790"/>
                </a:solidFill>
                <a:hlinkClick r:id="rId3"/>
              </a:rPr>
              <a:t>http://localhost:8080/</a:t>
            </a:r>
            <a:r>
              <a:rPr lang="en-US" sz="1600" dirty="0">
                <a:solidFill>
                  <a:srgbClr val="3C5790"/>
                </a:solidFill>
              </a:rPr>
              <a:t> </a:t>
            </a:r>
          </a:p>
          <a:p>
            <a:endParaRPr lang="fr-CA" sz="1600" dirty="0">
              <a:solidFill>
                <a:srgbClr val="3C5790"/>
              </a:solidFill>
            </a:endParaRPr>
          </a:p>
        </p:txBody>
      </p:sp>
      <p:pic>
        <p:nvPicPr>
          <p:cNvPr id="3" name="Picture 2">
            <a:extLst>
              <a:ext uri="{FF2B5EF4-FFF2-40B4-BE49-F238E27FC236}">
                <a16:creationId xmlns:a16="http://schemas.microsoft.com/office/drawing/2014/main" id="{9C226FF5-A9B1-4908-94B3-80391F1547A0}"/>
              </a:ext>
            </a:extLst>
          </p:cNvPr>
          <p:cNvPicPr>
            <a:picLocks noChangeAspect="1"/>
          </p:cNvPicPr>
          <p:nvPr/>
        </p:nvPicPr>
        <p:blipFill>
          <a:blip r:embed="rId4"/>
          <a:stretch>
            <a:fillRect/>
          </a:stretch>
        </p:blipFill>
        <p:spPr>
          <a:xfrm>
            <a:off x="1600200" y="2743200"/>
            <a:ext cx="5257800" cy="2945776"/>
          </a:xfrm>
          <a:prstGeom prst="rect">
            <a:avLst/>
          </a:prstGeom>
        </p:spPr>
      </p:pic>
    </p:spTree>
    <p:extLst>
      <p:ext uri="{BB962C8B-B14F-4D97-AF65-F5344CB8AC3E}">
        <p14:creationId xmlns:p14="http://schemas.microsoft.com/office/powerpoint/2010/main" val="11699572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Open </a:t>
            </a:r>
            <a:r>
              <a:rPr lang="fr-CA" dirty="0" err="1">
                <a:solidFill>
                  <a:schemeClr val="bg1"/>
                </a:solidFill>
              </a:rPr>
              <a:t>WebUI</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609600"/>
          </a:xfrm>
        </p:spPr>
        <p:txBody>
          <a:bodyPr/>
          <a:lstStyle/>
          <a:p>
            <a:r>
              <a:rPr lang="en-US" sz="1600" dirty="0">
                <a:solidFill>
                  <a:srgbClr val="3C5790"/>
                </a:solidFill>
              </a:rPr>
              <a:t>The Open </a:t>
            </a:r>
            <a:r>
              <a:rPr lang="en-US" sz="1600" dirty="0" err="1">
                <a:solidFill>
                  <a:srgbClr val="3C5790"/>
                </a:solidFill>
              </a:rPr>
              <a:t>WebUI</a:t>
            </a:r>
            <a:r>
              <a:rPr lang="en-US" sz="1600" dirty="0">
                <a:solidFill>
                  <a:srgbClr val="3C5790"/>
                </a:solidFill>
              </a:rPr>
              <a:t> is operating with </a:t>
            </a:r>
            <a:r>
              <a:rPr lang="en-US" sz="1600" dirty="0" err="1">
                <a:solidFill>
                  <a:srgbClr val="3C5790"/>
                </a:solidFill>
              </a:rPr>
              <a:t>ollama</a:t>
            </a:r>
            <a:r>
              <a:rPr lang="en-US" sz="1600" dirty="0">
                <a:solidFill>
                  <a:srgbClr val="3C5790"/>
                </a:solidFill>
              </a:rPr>
              <a:t> and detects the available models to use</a:t>
            </a:r>
            <a:endParaRPr lang="fr-CA" sz="1600" dirty="0">
              <a:solidFill>
                <a:srgbClr val="3C5790"/>
              </a:solidFill>
            </a:endParaRPr>
          </a:p>
        </p:txBody>
      </p:sp>
      <p:pic>
        <p:nvPicPr>
          <p:cNvPr id="3" name="Picture 2">
            <a:extLst>
              <a:ext uri="{FF2B5EF4-FFF2-40B4-BE49-F238E27FC236}">
                <a16:creationId xmlns:a16="http://schemas.microsoft.com/office/drawing/2014/main" id="{16EBB6BB-4A8E-4971-940A-81183BBF3FF0}"/>
              </a:ext>
            </a:extLst>
          </p:cNvPr>
          <p:cNvPicPr>
            <a:picLocks noChangeAspect="1"/>
          </p:cNvPicPr>
          <p:nvPr/>
        </p:nvPicPr>
        <p:blipFill>
          <a:blip r:embed="rId3"/>
          <a:stretch>
            <a:fillRect/>
          </a:stretch>
        </p:blipFill>
        <p:spPr>
          <a:xfrm>
            <a:off x="1981200" y="2537514"/>
            <a:ext cx="4876801" cy="3154574"/>
          </a:xfrm>
          <a:prstGeom prst="rect">
            <a:avLst/>
          </a:prstGeom>
        </p:spPr>
      </p:pic>
    </p:spTree>
    <p:extLst>
      <p:ext uri="{BB962C8B-B14F-4D97-AF65-F5344CB8AC3E}">
        <p14:creationId xmlns:p14="http://schemas.microsoft.com/office/powerpoint/2010/main" val="3696075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Open </a:t>
            </a:r>
            <a:r>
              <a:rPr lang="fr-CA" dirty="0" err="1">
                <a:solidFill>
                  <a:schemeClr val="bg1"/>
                </a:solidFill>
              </a:rPr>
              <a:t>WebUI</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457200"/>
          </a:xfrm>
        </p:spPr>
        <p:txBody>
          <a:bodyPr/>
          <a:lstStyle/>
          <a:p>
            <a:r>
              <a:rPr lang="en-US" sz="1600" dirty="0">
                <a:solidFill>
                  <a:srgbClr val="3C5790"/>
                </a:solidFill>
              </a:rPr>
              <a:t>We can configure various settings with the admin panel.</a:t>
            </a:r>
            <a:endParaRPr lang="fr-CA" sz="1600" dirty="0">
              <a:solidFill>
                <a:srgbClr val="3C5790"/>
              </a:solidFill>
            </a:endParaRPr>
          </a:p>
        </p:txBody>
      </p:sp>
      <p:pic>
        <p:nvPicPr>
          <p:cNvPr id="4" name="Picture 3">
            <a:extLst>
              <a:ext uri="{FF2B5EF4-FFF2-40B4-BE49-F238E27FC236}">
                <a16:creationId xmlns:a16="http://schemas.microsoft.com/office/drawing/2014/main" id="{625212D8-B9B4-4884-8372-0CE3FE7D799E}"/>
              </a:ext>
            </a:extLst>
          </p:cNvPr>
          <p:cNvPicPr>
            <a:picLocks noChangeAspect="1"/>
          </p:cNvPicPr>
          <p:nvPr/>
        </p:nvPicPr>
        <p:blipFill>
          <a:blip r:embed="rId3"/>
          <a:stretch>
            <a:fillRect/>
          </a:stretch>
        </p:blipFill>
        <p:spPr>
          <a:xfrm>
            <a:off x="457200" y="2971800"/>
            <a:ext cx="2057400" cy="2841541"/>
          </a:xfrm>
          <a:prstGeom prst="rect">
            <a:avLst/>
          </a:prstGeom>
        </p:spPr>
      </p:pic>
      <p:pic>
        <p:nvPicPr>
          <p:cNvPr id="6" name="Picture 5">
            <a:extLst>
              <a:ext uri="{FF2B5EF4-FFF2-40B4-BE49-F238E27FC236}">
                <a16:creationId xmlns:a16="http://schemas.microsoft.com/office/drawing/2014/main" id="{BB5A2EB3-595F-4079-B99A-7AE1C1E0CF48}"/>
              </a:ext>
            </a:extLst>
          </p:cNvPr>
          <p:cNvPicPr>
            <a:picLocks noChangeAspect="1"/>
          </p:cNvPicPr>
          <p:nvPr/>
        </p:nvPicPr>
        <p:blipFill>
          <a:blip r:embed="rId4"/>
          <a:stretch>
            <a:fillRect/>
          </a:stretch>
        </p:blipFill>
        <p:spPr>
          <a:xfrm>
            <a:off x="3464794" y="2819400"/>
            <a:ext cx="5222006" cy="3457574"/>
          </a:xfrm>
          <a:prstGeom prst="rect">
            <a:avLst/>
          </a:prstGeom>
        </p:spPr>
      </p:pic>
    </p:spTree>
    <p:extLst>
      <p:ext uri="{BB962C8B-B14F-4D97-AF65-F5344CB8AC3E}">
        <p14:creationId xmlns:p14="http://schemas.microsoft.com/office/powerpoint/2010/main" val="3302203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Open </a:t>
            </a:r>
            <a:r>
              <a:rPr lang="fr-CA" dirty="0" err="1">
                <a:solidFill>
                  <a:schemeClr val="bg1"/>
                </a:solidFill>
              </a:rPr>
              <a:t>WebUI</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609600"/>
          </a:xfrm>
        </p:spPr>
        <p:txBody>
          <a:bodyPr/>
          <a:lstStyle/>
          <a:p>
            <a:r>
              <a:rPr lang="en-US" sz="1600" dirty="0">
                <a:solidFill>
                  <a:srgbClr val="3C5790"/>
                </a:solidFill>
              </a:rPr>
              <a:t>The Open </a:t>
            </a:r>
            <a:r>
              <a:rPr lang="en-US" sz="1600" dirty="0" err="1">
                <a:solidFill>
                  <a:srgbClr val="3C5790"/>
                </a:solidFill>
              </a:rPr>
              <a:t>WebUI</a:t>
            </a:r>
            <a:r>
              <a:rPr lang="en-US" sz="1600" dirty="0">
                <a:solidFill>
                  <a:srgbClr val="3C5790"/>
                </a:solidFill>
              </a:rPr>
              <a:t> is very easy to use. </a:t>
            </a:r>
            <a:endParaRPr lang="fr-CA" sz="1600" dirty="0">
              <a:solidFill>
                <a:srgbClr val="3C5790"/>
              </a:solidFill>
            </a:endParaRPr>
          </a:p>
        </p:txBody>
      </p:sp>
      <p:pic>
        <p:nvPicPr>
          <p:cNvPr id="3" name="Picture 2">
            <a:extLst>
              <a:ext uri="{FF2B5EF4-FFF2-40B4-BE49-F238E27FC236}">
                <a16:creationId xmlns:a16="http://schemas.microsoft.com/office/drawing/2014/main" id="{7BF08A75-17B1-4AB5-9D90-7CED6B45D258}"/>
              </a:ext>
            </a:extLst>
          </p:cNvPr>
          <p:cNvPicPr>
            <a:picLocks noChangeAspect="1"/>
          </p:cNvPicPr>
          <p:nvPr/>
        </p:nvPicPr>
        <p:blipFill>
          <a:blip r:embed="rId3"/>
          <a:stretch>
            <a:fillRect/>
          </a:stretch>
        </p:blipFill>
        <p:spPr>
          <a:xfrm>
            <a:off x="152400" y="3113016"/>
            <a:ext cx="3986682" cy="3059184"/>
          </a:xfrm>
          <a:prstGeom prst="rect">
            <a:avLst/>
          </a:prstGeom>
        </p:spPr>
      </p:pic>
      <p:pic>
        <p:nvPicPr>
          <p:cNvPr id="5" name="Picture 4">
            <a:extLst>
              <a:ext uri="{FF2B5EF4-FFF2-40B4-BE49-F238E27FC236}">
                <a16:creationId xmlns:a16="http://schemas.microsoft.com/office/drawing/2014/main" id="{37F3DDE7-EC71-4EE9-9AD3-D8CED856FF41}"/>
              </a:ext>
            </a:extLst>
          </p:cNvPr>
          <p:cNvPicPr>
            <a:picLocks noChangeAspect="1"/>
          </p:cNvPicPr>
          <p:nvPr/>
        </p:nvPicPr>
        <p:blipFill>
          <a:blip r:embed="rId4"/>
          <a:stretch>
            <a:fillRect/>
          </a:stretch>
        </p:blipFill>
        <p:spPr>
          <a:xfrm>
            <a:off x="4443882" y="3078987"/>
            <a:ext cx="4191000" cy="3107196"/>
          </a:xfrm>
          <a:prstGeom prst="rect">
            <a:avLst/>
          </a:prstGeom>
        </p:spPr>
      </p:pic>
    </p:spTree>
    <p:extLst>
      <p:ext uri="{BB962C8B-B14F-4D97-AF65-F5344CB8AC3E}">
        <p14:creationId xmlns:p14="http://schemas.microsoft.com/office/powerpoint/2010/main" val="34901248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Conclusion</a:t>
            </a:r>
          </a:p>
        </p:txBody>
      </p:sp>
      <p:sp>
        <p:nvSpPr>
          <p:cNvPr id="4099" name="Espace réservé du contenu 4"/>
          <p:cNvSpPr>
            <a:spLocks noGrp="1"/>
          </p:cNvSpPr>
          <p:nvPr>
            <p:ph idx="1"/>
          </p:nvPr>
        </p:nvSpPr>
        <p:spPr>
          <a:xfrm>
            <a:off x="228600" y="2133600"/>
            <a:ext cx="8686800" cy="3276600"/>
          </a:xfrm>
        </p:spPr>
        <p:txBody>
          <a:bodyPr/>
          <a:lstStyle/>
          <a:p>
            <a:r>
              <a:rPr lang="en-US" sz="1400" b="1" dirty="0">
                <a:solidFill>
                  <a:srgbClr val="3C5790"/>
                </a:solidFill>
              </a:rPr>
              <a:t>Pros</a:t>
            </a:r>
            <a:r>
              <a:rPr lang="en-US" sz="1400" dirty="0">
                <a:solidFill>
                  <a:srgbClr val="3C5790"/>
                </a:solidFill>
              </a:rPr>
              <a:t>:</a:t>
            </a:r>
          </a:p>
          <a:p>
            <a:pPr lvl="1"/>
            <a:r>
              <a:rPr lang="en-US" sz="1200" dirty="0">
                <a:solidFill>
                  <a:srgbClr val="3C5790"/>
                </a:solidFill>
              </a:rPr>
              <a:t>Enhanced privacy and data security</a:t>
            </a:r>
          </a:p>
          <a:p>
            <a:pPr lvl="1"/>
            <a:r>
              <a:rPr lang="en-US" sz="1200" dirty="0">
                <a:solidFill>
                  <a:srgbClr val="3C5790"/>
                </a:solidFill>
              </a:rPr>
              <a:t>No reliance on cloud services</a:t>
            </a:r>
          </a:p>
          <a:p>
            <a:pPr lvl="1"/>
            <a:r>
              <a:rPr lang="en-US" sz="1200" dirty="0">
                <a:solidFill>
                  <a:srgbClr val="3C5790"/>
                </a:solidFill>
              </a:rPr>
              <a:t>Customization flexibility</a:t>
            </a:r>
          </a:p>
          <a:p>
            <a:pPr lvl="1"/>
            <a:r>
              <a:rPr lang="en-US" sz="1200" dirty="0">
                <a:solidFill>
                  <a:srgbClr val="3C5790"/>
                </a:solidFill>
              </a:rPr>
              <a:t>Friendly developer CLI and GUI</a:t>
            </a:r>
          </a:p>
          <a:p>
            <a:pPr lvl="1"/>
            <a:r>
              <a:rPr lang="en-US" sz="1200" dirty="0">
                <a:solidFill>
                  <a:srgbClr val="3C5790"/>
                </a:solidFill>
              </a:rPr>
              <a:t>Cost savings</a:t>
            </a:r>
          </a:p>
          <a:p>
            <a:pPr lvl="1"/>
            <a:r>
              <a:rPr lang="en-US" sz="1200" dirty="0">
                <a:solidFill>
                  <a:srgbClr val="3C5790"/>
                </a:solidFill>
              </a:rPr>
              <a:t>Cross platform support</a:t>
            </a:r>
          </a:p>
          <a:p>
            <a:pPr lvl="1"/>
            <a:r>
              <a:rPr lang="en-US" sz="1200" dirty="0">
                <a:solidFill>
                  <a:srgbClr val="3C5790"/>
                </a:solidFill>
              </a:rPr>
              <a:t>Model interoperability</a:t>
            </a:r>
          </a:p>
          <a:p>
            <a:r>
              <a:rPr lang="en-US" sz="1400" b="1" dirty="0">
                <a:solidFill>
                  <a:srgbClr val="3C5790"/>
                </a:solidFill>
              </a:rPr>
              <a:t>Cons</a:t>
            </a:r>
            <a:r>
              <a:rPr lang="en-US" sz="1400" dirty="0">
                <a:solidFill>
                  <a:srgbClr val="3C5790"/>
                </a:solidFill>
              </a:rPr>
              <a:t>:</a:t>
            </a:r>
          </a:p>
          <a:p>
            <a:pPr lvl="1"/>
            <a:r>
              <a:rPr lang="en-US" sz="1200" dirty="0">
                <a:solidFill>
                  <a:srgbClr val="3C5790"/>
                </a:solidFill>
              </a:rPr>
              <a:t>Limited Cloud scale features</a:t>
            </a:r>
          </a:p>
          <a:p>
            <a:pPr lvl="1"/>
            <a:r>
              <a:rPr lang="en-US" sz="1200" dirty="0">
                <a:solidFill>
                  <a:srgbClr val="3C5790"/>
                </a:solidFill>
              </a:rPr>
              <a:t>Platform maturity </a:t>
            </a:r>
          </a:p>
          <a:p>
            <a:pPr lvl="1"/>
            <a:r>
              <a:rPr lang="en-US" sz="1200" dirty="0">
                <a:solidFill>
                  <a:srgbClr val="3C5790"/>
                </a:solidFill>
              </a:rPr>
              <a:t>Hardware requirements</a:t>
            </a:r>
          </a:p>
        </p:txBody>
      </p:sp>
    </p:spTree>
    <p:extLst>
      <p:ext uri="{BB962C8B-B14F-4D97-AF65-F5344CB8AC3E}">
        <p14:creationId xmlns:p14="http://schemas.microsoft.com/office/powerpoint/2010/main" val="24222689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Titre 3"/>
          <p:cNvSpPr>
            <a:spLocks noGrp="1"/>
          </p:cNvSpPr>
          <p:nvPr>
            <p:ph type="title"/>
          </p:nvPr>
        </p:nvSpPr>
        <p:spPr/>
        <p:txBody>
          <a:bodyPr/>
          <a:lstStyle/>
          <a:p>
            <a:r>
              <a:rPr lang="fr-CA" sz="4000" dirty="0" err="1">
                <a:solidFill>
                  <a:schemeClr val="bg1">
                    <a:lumMod val="95000"/>
                  </a:schemeClr>
                </a:solidFill>
              </a:rPr>
              <a:t>Bibliography</a:t>
            </a:r>
            <a:endParaRPr lang="fr-CA" sz="4000" dirty="0">
              <a:solidFill>
                <a:schemeClr val="bg1">
                  <a:lumMod val="95000"/>
                </a:schemeClr>
              </a:solidFill>
            </a:endParaRPr>
          </a:p>
        </p:txBody>
      </p:sp>
      <p:sp>
        <p:nvSpPr>
          <p:cNvPr id="5123" name="Espace réservé du contenu 4"/>
          <p:cNvSpPr>
            <a:spLocks noGrp="1"/>
          </p:cNvSpPr>
          <p:nvPr>
            <p:ph idx="1"/>
          </p:nvPr>
        </p:nvSpPr>
        <p:spPr>
          <a:xfrm>
            <a:off x="457200" y="1676400"/>
            <a:ext cx="8458200" cy="4876800"/>
          </a:xfrm>
        </p:spPr>
        <p:txBody>
          <a:bodyPr/>
          <a:lstStyle/>
          <a:p>
            <a:r>
              <a:rPr lang="en-US" sz="1600" dirty="0">
                <a:solidFill>
                  <a:schemeClr val="bg1"/>
                </a:solidFill>
              </a:rPr>
              <a:t>https://ollama.com/</a:t>
            </a:r>
          </a:p>
          <a:p>
            <a:r>
              <a:rPr lang="en-US" sz="1600" dirty="0">
                <a:solidFill>
                  <a:schemeClr val="bg1"/>
                </a:solidFill>
              </a:rPr>
              <a:t>https://github.com/ollama/ollama</a:t>
            </a:r>
          </a:p>
          <a:p>
            <a:r>
              <a:rPr lang="en-US" sz="1600" dirty="0">
                <a:solidFill>
                  <a:schemeClr val="bg1"/>
                </a:solidFill>
              </a:rPr>
              <a:t>https://www.hostinger.com/tutorials/what-is-ollama</a:t>
            </a:r>
          </a:p>
          <a:p>
            <a:r>
              <a:rPr lang="en-US" sz="1600" dirty="0">
                <a:solidFill>
                  <a:schemeClr val="bg1"/>
                </a:solidFill>
              </a:rPr>
              <a:t>https://www.cohorte.co/blog/a-comprehensive-guide-to-ollama</a:t>
            </a:r>
          </a:p>
          <a:p>
            <a:r>
              <a:rPr lang="en-US" sz="1600" dirty="0">
                <a:solidFill>
                  <a:schemeClr val="bg1"/>
                </a:solidFill>
              </a:rPr>
              <a:t>https://docs.openwebui.com</a:t>
            </a:r>
          </a:p>
          <a:p>
            <a:r>
              <a:rPr lang="en-US" sz="1600" dirty="0">
                <a:solidFill>
                  <a:schemeClr val="bg1"/>
                </a:solidFill>
              </a:rPr>
              <a:t>https://github.com/open-webui/open-webui</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What</a:t>
            </a:r>
            <a:r>
              <a:rPr lang="fr-CA" dirty="0">
                <a:solidFill>
                  <a:schemeClr val="bg1"/>
                </a:solidFill>
              </a:rPr>
              <a:t> </a:t>
            </a:r>
            <a:r>
              <a:rPr lang="fr-CA" dirty="0" err="1">
                <a:solidFill>
                  <a:schemeClr val="bg1"/>
                </a:solidFill>
              </a:rPr>
              <a:t>is</a:t>
            </a:r>
            <a:r>
              <a:rPr lang="fr-CA" dirty="0">
                <a:solidFill>
                  <a:schemeClr val="bg1"/>
                </a:solidFill>
              </a:rPr>
              <a:t> </a:t>
            </a:r>
            <a:r>
              <a:rPr lang="fr-CA" dirty="0" err="1">
                <a:solidFill>
                  <a:schemeClr val="bg1"/>
                </a:solidFill>
              </a:rPr>
              <a:t>Ollama</a:t>
            </a:r>
            <a:r>
              <a:rPr lang="fr-CA" dirty="0">
                <a:solidFill>
                  <a:schemeClr val="bg1"/>
                </a:solidFill>
              </a:rPr>
              <a:t>?</a:t>
            </a:r>
          </a:p>
        </p:txBody>
      </p:sp>
      <p:sp>
        <p:nvSpPr>
          <p:cNvPr id="4099" name="Espace réservé du contenu 4"/>
          <p:cNvSpPr>
            <a:spLocks noGrp="1"/>
          </p:cNvSpPr>
          <p:nvPr>
            <p:ph idx="1"/>
          </p:nvPr>
        </p:nvSpPr>
        <p:spPr>
          <a:xfrm>
            <a:off x="228600" y="2133600"/>
            <a:ext cx="8686800" cy="1524000"/>
          </a:xfrm>
        </p:spPr>
        <p:txBody>
          <a:bodyPr/>
          <a:lstStyle/>
          <a:p>
            <a:r>
              <a:rPr lang="en-US" sz="1600" dirty="0" err="1">
                <a:solidFill>
                  <a:srgbClr val="3C5790"/>
                </a:solidFill>
              </a:rPr>
              <a:t>Ollama</a:t>
            </a:r>
            <a:r>
              <a:rPr lang="en-US" sz="1600" dirty="0">
                <a:solidFill>
                  <a:srgbClr val="3C5790"/>
                </a:solidFill>
              </a:rPr>
              <a:t> is an open-source tool and platform that enables users to run and manage large language models (LLMs) directly on their local machines instead of relying on cloud services. </a:t>
            </a:r>
          </a:p>
          <a:p>
            <a:r>
              <a:rPr lang="en-US" sz="1600" dirty="0">
                <a:solidFill>
                  <a:srgbClr val="3C5790"/>
                </a:solidFill>
              </a:rPr>
              <a:t>This approach provides greater privacy, data control, offline use, faster response times, and reduced reliance on external servers</a:t>
            </a:r>
          </a:p>
        </p:txBody>
      </p:sp>
      <p:pic>
        <p:nvPicPr>
          <p:cNvPr id="3" name="Picture 2">
            <a:extLst>
              <a:ext uri="{FF2B5EF4-FFF2-40B4-BE49-F238E27FC236}">
                <a16:creationId xmlns:a16="http://schemas.microsoft.com/office/drawing/2014/main" id="{2A1CC964-942F-4EF3-848F-3A4657B2AC7A}"/>
              </a:ext>
            </a:extLst>
          </p:cNvPr>
          <p:cNvPicPr>
            <a:picLocks noChangeAspect="1"/>
          </p:cNvPicPr>
          <p:nvPr/>
        </p:nvPicPr>
        <p:blipFill>
          <a:blip r:embed="rId3"/>
          <a:stretch>
            <a:fillRect/>
          </a:stretch>
        </p:blipFill>
        <p:spPr>
          <a:xfrm>
            <a:off x="3657600" y="4191000"/>
            <a:ext cx="1419225" cy="13525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History</a:t>
            </a:r>
            <a:endParaRPr lang="fr-CA" dirty="0">
              <a:solidFill>
                <a:schemeClr val="bg1"/>
              </a:solidFill>
            </a:endParaRPr>
          </a:p>
        </p:txBody>
      </p:sp>
      <p:sp>
        <p:nvSpPr>
          <p:cNvPr id="4099" name="Espace réservé du contenu 4"/>
          <p:cNvSpPr>
            <a:spLocks noGrp="1"/>
          </p:cNvSpPr>
          <p:nvPr>
            <p:ph idx="1"/>
          </p:nvPr>
        </p:nvSpPr>
        <p:spPr>
          <a:xfrm>
            <a:off x="228600" y="2133600"/>
            <a:ext cx="8686800" cy="1524000"/>
          </a:xfrm>
        </p:spPr>
        <p:txBody>
          <a:bodyPr/>
          <a:lstStyle/>
          <a:p>
            <a:r>
              <a:rPr lang="en-US" sz="1600" dirty="0" err="1">
                <a:solidFill>
                  <a:srgbClr val="3C5790"/>
                </a:solidFill>
              </a:rPr>
              <a:t>Ollama</a:t>
            </a:r>
            <a:r>
              <a:rPr lang="en-US" sz="1600" dirty="0">
                <a:solidFill>
                  <a:srgbClr val="3C5790"/>
                </a:solidFill>
              </a:rPr>
              <a:t> was founded in 2023 by Jeffrey Morgan and Michael Chiang with the goal of making AI-powered tools more accessible, emphasizing local AI model execution, data privacy, and user-friendly integration. </a:t>
            </a:r>
          </a:p>
          <a:p>
            <a:r>
              <a:rPr lang="en-US" sz="1600" dirty="0">
                <a:solidFill>
                  <a:srgbClr val="3C5790"/>
                </a:solidFill>
              </a:rPr>
              <a:t>It was created to allow developers and organizations to run, manage, and interact with large language models (LLMs) locally on their own hardware, avoiding reliance on cloud services.</a:t>
            </a:r>
          </a:p>
        </p:txBody>
      </p:sp>
    </p:spTree>
    <p:extLst>
      <p:ext uri="{BB962C8B-B14F-4D97-AF65-F5344CB8AC3E}">
        <p14:creationId xmlns:p14="http://schemas.microsoft.com/office/powerpoint/2010/main" val="2366777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History</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3124200"/>
          </a:xfrm>
        </p:spPr>
        <p:txBody>
          <a:bodyPr/>
          <a:lstStyle/>
          <a:p>
            <a:r>
              <a:rPr lang="en-US" sz="1600" dirty="0" err="1">
                <a:solidFill>
                  <a:srgbClr val="3C5790"/>
                </a:solidFill>
              </a:rPr>
              <a:t>Ollama</a:t>
            </a:r>
            <a:r>
              <a:rPr lang="en-US" sz="1600" dirty="0">
                <a:solidFill>
                  <a:srgbClr val="3C5790"/>
                </a:solidFill>
              </a:rPr>
              <a:t> progressed through several versions:</a:t>
            </a:r>
          </a:p>
          <a:p>
            <a:pPr lvl="1"/>
            <a:r>
              <a:rPr lang="en-US" sz="1600" b="1" dirty="0">
                <a:solidFill>
                  <a:srgbClr val="3C5790"/>
                </a:solidFill>
              </a:rPr>
              <a:t>Version 1.0</a:t>
            </a:r>
            <a:r>
              <a:rPr lang="en-US" sz="1600" dirty="0">
                <a:solidFill>
                  <a:srgbClr val="3C5790"/>
                </a:solidFill>
              </a:rPr>
              <a:t>: Basic NLP capabilities supporting simple text interactions.</a:t>
            </a:r>
          </a:p>
          <a:p>
            <a:pPr lvl="1"/>
            <a:r>
              <a:rPr lang="en-US" sz="1600" b="1" dirty="0">
                <a:solidFill>
                  <a:srgbClr val="3C5790"/>
                </a:solidFill>
              </a:rPr>
              <a:t>Version 2.0</a:t>
            </a:r>
            <a:r>
              <a:rPr lang="en-US" sz="1600" dirty="0">
                <a:solidFill>
                  <a:srgbClr val="3C5790"/>
                </a:solidFill>
              </a:rPr>
              <a:t>: Introduction of transformer-based models that improved contextual understanding and response accuracy.</a:t>
            </a:r>
          </a:p>
          <a:p>
            <a:pPr lvl="1"/>
            <a:r>
              <a:rPr lang="en-US" sz="1600" b="1" dirty="0">
                <a:solidFill>
                  <a:srgbClr val="3C5790"/>
                </a:solidFill>
              </a:rPr>
              <a:t>Version 3.0 </a:t>
            </a:r>
            <a:r>
              <a:rPr lang="en-US" sz="1600" dirty="0">
                <a:solidFill>
                  <a:srgbClr val="3C5790"/>
                </a:solidFill>
              </a:rPr>
              <a:t>and later: Added multimodal support (handling text and images), advanced reasoning modes, tool calling for integration with external APIs, and scalability improvements for enterprise use cases.</a:t>
            </a:r>
          </a:p>
          <a:p>
            <a:pPr lvl="1"/>
            <a:r>
              <a:rPr lang="en-US" sz="1600" b="1" dirty="0">
                <a:solidFill>
                  <a:srgbClr val="3C5790"/>
                </a:solidFill>
              </a:rPr>
              <a:t>Recent updates (2024–2025) </a:t>
            </a:r>
            <a:r>
              <a:rPr lang="en-US" sz="1600" dirty="0">
                <a:solidFill>
                  <a:srgbClr val="3C5790"/>
                </a:solidFill>
              </a:rPr>
              <a:t>have focused on enhanced streaming responses, tool integration, local-cloud hybrid collaboration (e.g., Stanford Hazy Research's Minions protocol for encrypted local-remote communication), and adding cutting-edge multimodal engines and models like Google Gemma and </a:t>
            </a:r>
            <a:r>
              <a:rPr lang="en-US" sz="1600" dirty="0" err="1">
                <a:solidFill>
                  <a:srgbClr val="3C5790"/>
                </a:solidFill>
              </a:rPr>
              <a:t>LLaMA</a:t>
            </a:r>
            <a:r>
              <a:rPr lang="en-US" sz="1600" dirty="0">
                <a:solidFill>
                  <a:srgbClr val="3C5790"/>
                </a:solidFill>
              </a:rPr>
              <a:t> 3.x.</a:t>
            </a:r>
          </a:p>
        </p:txBody>
      </p:sp>
    </p:spTree>
    <p:extLst>
      <p:ext uri="{BB962C8B-B14F-4D97-AF65-F5344CB8AC3E}">
        <p14:creationId xmlns:p14="http://schemas.microsoft.com/office/powerpoint/2010/main" val="2081184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Features</a:t>
            </a:r>
            <a:endParaRPr lang="fr-CA" dirty="0">
              <a:solidFill>
                <a:schemeClr val="bg1"/>
              </a:solidFill>
            </a:endParaRPr>
          </a:p>
        </p:txBody>
      </p:sp>
      <p:sp>
        <p:nvSpPr>
          <p:cNvPr id="4099" name="Espace réservé du contenu 4"/>
          <p:cNvSpPr>
            <a:spLocks noGrp="1"/>
          </p:cNvSpPr>
          <p:nvPr>
            <p:ph idx="1"/>
          </p:nvPr>
        </p:nvSpPr>
        <p:spPr>
          <a:xfrm>
            <a:off x="228600" y="2133600"/>
            <a:ext cx="8686800" cy="3657600"/>
          </a:xfrm>
        </p:spPr>
        <p:txBody>
          <a:bodyPr/>
          <a:lstStyle/>
          <a:p>
            <a:r>
              <a:rPr lang="en-US" sz="1600" dirty="0">
                <a:solidFill>
                  <a:srgbClr val="3C5790"/>
                </a:solidFill>
              </a:rPr>
              <a:t>It bundles all necessary components: </a:t>
            </a:r>
            <a:r>
              <a:rPr lang="en-US" sz="1600" b="1" dirty="0">
                <a:solidFill>
                  <a:srgbClr val="3C5790"/>
                </a:solidFill>
              </a:rPr>
              <a:t>model</a:t>
            </a:r>
            <a:r>
              <a:rPr lang="en-US" sz="1600" dirty="0">
                <a:solidFill>
                  <a:srgbClr val="3C5790"/>
                </a:solidFill>
              </a:rPr>
              <a:t> </a:t>
            </a:r>
            <a:r>
              <a:rPr lang="en-US" sz="1600" b="1" dirty="0">
                <a:solidFill>
                  <a:srgbClr val="3C5790"/>
                </a:solidFill>
              </a:rPr>
              <a:t>weights</a:t>
            </a:r>
            <a:r>
              <a:rPr lang="en-US" sz="1600" dirty="0">
                <a:solidFill>
                  <a:srgbClr val="3C5790"/>
                </a:solidFill>
              </a:rPr>
              <a:t>, </a:t>
            </a:r>
            <a:r>
              <a:rPr lang="en-US" sz="1600" b="1" dirty="0">
                <a:solidFill>
                  <a:srgbClr val="3C5790"/>
                </a:solidFill>
              </a:rPr>
              <a:t>configuration</a:t>
            </a:r>
            <a:r>
              <a:rPr lang="en-US" sz="1600" dirty="0">
                <a:solidFill>
                  <a:srgbClr val="3C5790"/>
                </a:solidFill>
              </a:rPr>
              <a:t> </a:t>
            </a:r>
            <a:r>
              <a:rPr lang="en-US" sz="1600" b="1" dirty="0">
                <a:solidFill>
                  <a:srgbClr val="3C5790"/>
                </a:solidFill>
              </a:rPr>
              <a:t>files</a:t>
            </a:r>
            <a:r>
              <a:rPr lang="en-US" sz="1600" dirty="0">
                <a:solidFill>
                  <a:srgbClr val="3C5790"/>
                </a:solidFill>
              </a:rPr>
              <a:t>, and </a:t>
            </a:r>
            <a:r>
              <a:rPr lang="en-US" sz="1600" b="1" dirty="0">
                <a:solidFill>
                  <a:srgbClr val="3C5790"/>
                </a:solidFill>
              </a:rPr>
              <a:t>dependencies</a:t>
            </a:r>
            <a:r>
              <a:rPr lang="en-US" sz="1600" dirty="0">
                <a:solidFill>
                  <a:srgbClr val="3C5790"/>
                </a:solidFill>
              </a:rPr>
              <a:t>—into a self-contained environment to run LLMs smoothly and without conflicts on your system.</a:t>
            </a:r>
          </a:p>
          <a:p>
            <a:r>
              <a:rPr lang="en-US" sz="1600" dirty="0">
                <a:solidFill>
                  <a:srgbClr val="3C5790"/>
                </a:solidFill>
              </a:rPr>
              <a:t>Running models locally means your sensitive data never leaves your computer, increasing security and privacy, and eliminating the need for an internet connection.</a:t>
            </a:r>
          </a:p>
          <a:p>
            <a:r>
              <a:rPr lang="en-US" sz="1600" dirty="0">
                <a:solidFill>
                  <a:srgbClr val="3C5790"/>
                </a:solidFill>
              </a:rPr>
              <a:t>It supports a variety of popular open-source LLMs such as LLaMA-3, Mistral, Qwen2.5v1,Gemma3, Deepseek-r1, etc.</a:t>
            </a:r>
          </a:p>
          <a:p>
            <a:r>
              <a:rPr lang="en-US" sz="1600" dirty="0">
                <a:solidFill>
                  <a:srgbClr val="3C5790"/>
                </a:solidFill>
              </a:rPr>
              <a:t>Best performance occurs on computers with discrete GPUs (NVIDIA or AMD), though CPU-based setups can work with slower processing.</a:t>
            </a:r>
          </a:p>
          <a:p>
            <a:r>
              <a:rPr lang="en-US" sz="1600" dirty="0">
                <a:solidFill>
                  <a:srgbClr val="3C5790"/>
                </a:solidFill>
              </a:rPr>
              <a:t>Is designed to be lightweight, flexible, and integrates easily into development workflows.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Features</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3657600"/>
          </a:xfrm>
        </p:spPr>
        <p:txBody>
          <a:bodyPr/>
          <a:lstStyle/>
          <a:p>
            <a:r>
              <a:rPr lang="en-US" sz="1600" b="1" dirty="0">
                <a:solidFill>
                  <a:srgbClr val="3C5790"/>
                </a:solidFill>
              </a:rPr>
              <a:t>Local</a:t>
            </a:r>
            <a:r>
              <a:rPr lang="en-US" sz="1600" dirty="0">
                <a:solidFill>
                  <a:srgbClr val="3C5790"/>
                </a:solidFill>
              </a:rPr>
              <a:t> </a:t>
            </a:r>
            <a:r>
              <a:rPr lang="en-US" sz="1600" b="1" dirty="0">
                <a:solidFill>
                  <a:srgbClr val="3C5790"/>
                </a:solidFill>
              </a:rPr>
              <a:t>Execution</a:t>
            </a:r>
            <a:r>
              <a:rPr lang="en-US" sz="1600" dirty="0">
                <a:solidFill>
                  <a:srgbClr val="3C5790"/>
                </a:solidFill>
              </a:rPr>
              <a:t>: a foundational principle is running LLMs locally on user devices, avoiding cloud dependency. This enhances data privacy, security, faster inference, and control over one's data, an important distinction from cloud-based AI models.</a:t>
            </a:r>
          </a:p>
          <a:p>
            <a:r>
              <a:rPr lang="en-US" sz="1600" b="1" dirty="0">
                <a:solidFill>
                  <a:srgbClr val="3C5790"/>
                </a:solidFill>
              </a:rPr>
              <a:t>Model</a:t>
            </a:r>
            <a:r>
              <a:rPr lang="en-US" sz="1600" dirty="0">
                <a:solidFill>
                  <a:srgbClr val="3C5790"/>
                </a:solidFill>
              </a:rPr>
              <a:t> </a:t>
            </a:r>
            <a:r>
              <a:rPr lang="en-US" sz="1600" b="1" dirty="0">
                <a:solidFill>
                  <a:srgbClr val="3C5790"/>
                </a:solidFill>
              </a:rPr>
              <a:t>Parameters</a:t>
            </a:r>
            <a:r>
              <a:rPr lang="en-US" sz="1600" dirty="0">
                <a:solidFill>
                  <a:srgbClr val="3C5790"/>
                </a:solidFill>
              </a:rPr>
              <a:t> </a:t>
            </a:r>
            <a:r>
              <a:rPr lang="en-US" sz="1600" b="1" dirty="0">
                <a:solidFill>
                  <a:srgbClr val="3C5790"/>
                </a:solidFill>
              </a:rPr>
              <a:t>and</a:t>
            </a:r>
            <a:r>
              <a:rPr lang="en-US" sz="1600" dirty="0">
                <a:solidFill>
                  <a:srgbClr val="3C5790"/>
                </a:solidFill>
              </a:rPr>
              <a:t> </a:t>
            </a:r>
            <a:r>
              <a:rPr lang="en-US" sz="1600" b="1" dirty="0">
                <a:solidFill>
                  <a:srgbClr val="3C5790"/>
                </a:solidFill>
              </a:rPr>
              <a:t>Customization</a:t>
            </a:r>
            <a:r>
              <a:rPr lang="en-US" sz="1600" dirty="0">
                <a:solidFill>
                  <a:srgbClr val="3C5790"/>
                </a:solidFill>
              </a:rPr>
              <a:t>: Allows fine-tuning inference parameters like temperature (randomness of output), </a:t>
            </a:r>
            <a:r>
              <a:rPr lang="en-US" sz="1600" dirty="0" err="1">
                <a:solidFill>
                  <a:srgbClr val="3C5790"/>
                </a:solidFill>
              </a:rPr>
              <a:t>top_p</a:t>
            </a:r>
            <a:r>
              <a:rPr lang="en-US" sz="1600" dirty="0">
                <a:solidFill>
                  <a:srgbClr val="3C5790"/>
                </a:solidFill>
              </a:rPr>
              <a:t> (nucleus sampling threshold), and </a:t>
            </a:r>
            <a:r>
              <a:rPr lang="en-US" sz="1600" dirty="0" err="1">
                <a:solidFill>
                  <a:srgbClr val="3C5790"/>
                </a:solidFill>
              </a:rPr>
              <a:t>top_k</a:t>
            </a:r>
            <a:r>
              <a:rPr lang="en-US" sz="1600" dirty="0">
                <a:solidFill>
                  <a:srgbClr val="3C5790"/>
                </a:solidFill>
              </a:rPr>
              <a:t> (limiting token choices), giving users control over the creativity and focus of model outputs.</a:t>
            </a:r>
          </a:p>
          <a:p>
            <a:r>
              <a:rPr lang="en-US" sz="1600" b="1" dirty="0">
                <a:solidFill>
                  <a:srgbClr val="3C5790"/>
                </a:solidFill>
              </a:rPr>
              <a:t>Modularity</a:t>
            </a:r>
            <a:r>
              <a:rPr lang="en-US" sz="1600" dirty="0">
                <a:solidFill>
                  <a:srgbClr val="3C5790"/>
                </a:solidFill>
              </a:rPr>
              <a:t> </a:t>
            </a:r>
            <a:r>
              <a:rPr lang="en-US" sz="1600" b="1" dirty="0">
                <a:solidFill>
                  <a:srgbClr val="3C5790"/>
                </a:solidFill>
              </a:rPr>
              <a:t>and</a:t>
            </a:r>
            <a:r>
              <a:rPr lang="en-US" sz="1600" dirty="0">
                <a:solidFill>
                  <a:srgbClr val="3C5790"/>
                </a:solidFill>
              </a:rPr>
              <a:t> </a:t>
            </a:r>
            <a:r>
              <a:rPr lang="en-US" sz="1600" b="1" dirty="0">
                <a:solidFill>
                  <a:srgbClr val="3C5790"/>
                </a:solidFill>
              </a:rPr>
              <a:t>Extensibility</a:t>
            </a:r>
            <a:r>
              <a:rPr lang="en-US" sz="1600" dirty="0">
                <a:solidFill>
                  <a:srgbClr val="3C5790"/>
                </a:solidFill>
              </a:rPr>
              <a:t>: Supports adding custom models, tools, and agents to build complex AI systems, including agent orchestration with capabilities such as Retrieval-Augmented Generation (RAG), memory management, and external tool integration (web search, API calls).</a:t>
            </a:r>
          </a:p>
        </p:txBody>
      </p:sp>
    </p:spTree>
    <p:extLst>
      <p:ext uri="{BB962C8B-B14F-4D97-AF65-F5344CB8AC3E}">
        <p14:creationId xmlns:p14="http://schemas.microsoft.com/office/powerpoint/2010/main" val="775805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Architecture</a:t>
            </a:r>
          </a:p>
        </p:txBody>
      </p:sp>
      <p:sp>
        <p:nvSpPr>
          <p:cNvPr id="4099" name="Espace réservé du contenu 4"/>
          <p:cNvSpPr>
            <a:spLocks noGrp="1"/>
          </p:cNvSpPr>
          <p:nvPr>
            <p:ph idx="1"/>
          </p:nvPr>
        </p:nvSpPr>
        <p:spPr>
          <a:xfrm>
            <a:off x="228600" y="2133600"/>
            <a:ext cx="8686800" cy="1676400"/>
          </a:xfrm>
        </p:spPr>
        <p:txBody>
          <a:bodyPr/>
          <a:lstStyle/>
          <a:p>
            <a:r>
              <a:rPr lang="en-US" sz="1600" dirty="0" err="1">
                <a:solidFill>
                  <a:srgbClr val="3C5790"/>
                </a:solidFill>
              </a:rPr>
              <a:t>Ollama</a:t>
            </a:r>
            <a:r>
              <a:rPr lang="en-US" sz="1600" dirty="0">
                <a:solidFill>
                  <a:srgbClr val="3C5790"/>
                </a:solidFill>
              </a:rPr>
              <a:t> uses a </a:t>
            </a:r>
            <a:r>
              <a:rPr lang="en-US" sz="1600" b="1" dirty="0">
                <a:solidFill>
                  <a:srgbClr val="3C5790"/>
                </a:solidFill>
              </a:rPr>
              <a:t>Client-Server</a:t>
            </a:r>
            <a:r>
              <a:rPr lang="en-US" sz="1600" dirty="0">
                <a:solidFill>
                  <a:srgbClr val="3C5790"/>
                </a:solidFill>
              </a:rPr>
              <a:t> architecture, where:</a:t>
            </a:r>
          </a:p>
          <a:p>
            <a:pPr lvl="1"/>
            <a:r>
              <a:rPr lang="en-US" sz="1600" dirty="0">
                <a:solidFill>
                  <a:srgbClr val="3C5790"/>
                </a:solidFill>
              </a:rPr>
              <a:t>The </a:t>
            </a:r>
            <a:r>
              <a:rPr lang="en-US" sz="1600" b="1" dirty="0">
                <a:solidFill>
                  <a:srgbClr val="3C5790"/>
                </a:solidFill>
              </a:rPr>
              <a:t>Client</a:t>
            </a:r>
            <a:r>
              <a:rPr lang="en-US" sz="1600" dirty="0">
                <a:solidFill>
                  <a:srgbClr val="3C5790"/>
                </a:solidFill>
              </a:rPr>
              <a:t> interacts with the user via the command line.</a:t>
            </a:r>
          </a:p>
          <a:p>
            <a:pPr lvl="1"/>
            <a:r>
              <a:rPr lang="en-US" sz="1600" dirty="0">
                <a:solidFill>
                  <a:srgbClr val="3C5790"/>
                </a:solidFill>
              </a:rPr>
              <a:t>The </a:t>
            </a:r>
            <a:r>
              <a:rPr lang="en-US" sz="1600" b="1" dirty="0">
                <a:solidFill>
                  <a:srgbClr val="3C5790"/>
                </a:solidFill>
              </a:rPr>
              <a:t>Server</a:t>
            </a:r>
            <a:r>
              <a:rPr lang="en-US" sz="1600" dirty="0">
                <a:solidFill>
                  <a:srgbClr val="3C5790"/>
                </a:solidFill>
              </a:rPr>
              <a:t> can be started through one of several methods: command line, desktop application (based on the Electron framework), or Docker. </a:t>
            </a:r>
          </a:p>
          <a:p>
            <a:pPr lvl="1"/>
            <a:r>
              <a:rPr lang="en-US" sz="1600" dirty="0">
                <a:solidFill>
                  <a:srgbClr val="3C5790"/>
                </a:solidFill>
              </a:rPr>
              <a:t>The Client and Server communicate using HTTP.</a:t>
            </a:r>
          </a:p>
        </p:txBody>
      </p:sp>
      <p:pic>
        <p:nvPicPr>
          <p:cNvPr id="4" name="Picture 3">
            <a:extLst>
              <a:ext uri="{FF2B5EF4-FFF2-40B4-BE49-F238E27FC236}">
                <a16:creationId xmlns:a16="http://schemas.microsoft.com/office/drawing/2014/main" id="{07DD96D0-0B79-4F5C-831A-A4572F01E2F4}"/>
              </a:ext>
            </a:extLst>
          </p:cNvPr>
          <p:cNvPicPr>
            <a:picLocks noChangeAspect="1"/>
          </p:cNvPicPr>
          <p:nvPr/>
        </p:nvPicPr>
        <p:blipFill>
          <a:blip r:embed="rId3"/>
          <a:stretch>
            <a:fillRect/>
          </a:stretch>
        </p:blipFill>
        <p:spPr>
          <a:xfrm>
            <a:off x="1981200" y="4267201"/>
            <a:ext cx="5229225" cy="1352550"/>
          </a:xfrm>
          <a:prstGeom prst="rect">
            <a:avLst/>
          </a:prstGeom>
        </p:spPr>
      </p:pic>
    </p:spTree>
    <p:extLst>
      <p:ext uri="{BB962C8B-B14F-4D97-AF65-F5344CB8AC3E}">
        <p14:creationId xmlns:p14="http://schemas.microsoft.com/office/powerpoint/2010/main" val="270083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Architecture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762000"/>
          </a:xfrm>
        </p:spPr>
        <p:txBody>
          <a:bodyPr/>
          <a:lstStyle/>
          <a:p>
            <a:r>
              <a:rPr lang="en-US" sz="1600" dirty="0">
                <a:solidFill>
                  <a:srgbClr val="3C5790"/>
                </a:solidFill>
              </a:rPr>
              <a:t>The default local storage folder for </a:t>
            </a:r>
            <a:r>
              <a:rPr lang="en-US" sz="1600" dirty="0" err="1">
                <a:solidFill>
                  <a:srgbClr val="3C5790"/>
                </a:solidFill>
              </a:rPr>
              <a:t>Ollama</a:t>
            </a:r>
            <a:r>
              <a:rPr lang="en-US" sz="1600" dirty="0">
                <a:solidFill>
                  <a:srgbClr val="3C5790"/>
                </a:solidFill>
              </a:rPr>
              <a:t> is $HOME/.</a:t>
            </a:r>
            <a:r>
              <a:rPr lang="en-US" sz="1600" dirty="0" err="1">
                <a:solidFill>
                  <a:srgbClr val="3C5790"/>
                </a:solidFill>
              </a:rPr>
              <a:t>ollama</a:t>
            </a:r>
            <a:r>
              <a:rPr lang="en-US" sz="1600" dirty="0">
                <a:solidFill>
                  <a:srgbClr val="3C5790"/>
                </a:solidFill>
              </a:rPr>
              <a:t>.</a:t>
            </a:r>
          </a:p>
          <a:p>
            <a:r>
              <a:rPr lang="en-US" sz="1600" dirty="0">
                <a:solidFill>
                  <a:srgbClr val="3C5790"/>
                </a:solidFill>
              </a:rPr>
              <a:t>The default path can be changed in settings.</a:t>
            </a:r>
          </a:p>
        </p:txBody>
      </p:sp>
      <p:pic>
        <p:nvPicPr>
          <p:cNvPr id="3" name="Picture 2">
            <a:extLst>
              <a:ext uri="{FF2B5EF4-FFF2-40B4-BE49-F238E27FC236}">
                <a16:creationId xmlns:a16="http://schemas.microsoft.com/office/drawing/2014/main" id="{CAC97FC9-0B4C-4AEC-85D5-D3622F8FAC36}"/>
              </a:ext>
            </a:extLst>
          </p:cNvPr>
          <p:cNvPicPr>
            <a:picLocks noChangeAspect="1"/>
          </p:cNvPicPr>
          <p:nvPr/>
        </p:nvPicPr>
        <p:blipFill>
          <a:blip r:embed="rId3"/>
          <a:stretch>
            <a:fillRect/>
          </a:stretch>
        </p:blipFill>
        <p:spPr>
          <a:xfrm>
            <a:off x="1828800" y="2876725"/>
            <a:ext cx="5753100" cy="3124200"/>
          </a:xfrm>
          <a:prstGeom prst="rect">
            <a:avLst/>
          </a:prstGeom>
        </p:spPr>
      </p:pic>
    </p:spTree>
    <p:extLst>
      <p:ext uri="{BB962C8B-B14F-4D97-AF65-F5344CB8AC3E}">
        <p14:creationId xmlns:p14="http://schemas.microsoft.com/office/powerpoint/2010/main" val="1040580911"/>
      </p:ext>
    </p:extLst>
  </p:cSld>
  <p:clrMapOvr>
    <a:masterClrMapping/>
  </p:clrMapOvr>
</p:sld>
</file>

<file path=ppt/theme/theme1.xml><?xml version="1.0" encoding="utf-8"?>
<a:theme xmlns:a="http://schemas.openxmlformats.org/drawingml/2006/main" name="14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143</Template>
  <TotalTime>18954</TotalTime>
  <Words>1509</Words>
  <Application>Microsoft Office PowerPoint</Application>
  <PresentationFormat>On-screen Show (4:3)</PresentationFormat>
  <Paragraphs>113</Paragraphs>
  <Slides>28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Arial</vt:lpstr>
      <vt:lpstr>Calibri</vt:lpstr>
      <vt:lpstr>143</vt:lpstr>
      <vt:lpstr>MCP</vt:lpstr>
      <vt:lpstr>Contents</vt:lpstr>
      <vt:lpstr>What is Ollama?</vt:lpstr>
      <vt:lpstr>History</vt:lpstr>
      <vt:lpstr>History (cont.)</vt:lpstr>
      <vt:lpstr>Features</vt:lpstr>
      <vt:lpstr>Features (cont.)</vt:lpstr>
      <vt:lpstr>Architecture</vt:lpstr>
      <vt:lpstr>Architecture (cont.)</vt:lpstr>
      <vt:lpstr>Architecture (cont.)</vt:lpstr>
      <vt:lpstr>Models</vt:lpstr>
      <vt:lpstr>Models (cont.)</vt:lpstr>
      <vt:lpstr>Models (cont.)</vt:lpstr>
      <vt:lpstr>Core</vt:lpstr>
      <vt:lpstr>Core (cont.)</vt:lpstr>
      <vt:lpstr>Core (cont.)</vt:lpstr>
      <vt:lpstr>Core (cont.)</vt:lpstr>
      <vt:lpstr>Core (cont.)</vt:lpstr>
      <vt:lpstr>Core (cont.)</vt:lpstr>
      <vt:lpstr>Core (cont.)</vt:lpstr>
      <vt:lpstr>Core (cont.)</vt:lpstr>
      <vt:lpstr>Open WebUI</vt:lpstr>
      <vt:lpstr>Open WebUI (.cont)</vt:lpstr>
      <vt:lpstr>Open WebUI (.cont)</vt:lpstr>
      <vt:lpstr>Open WebUI (.cont)</vt:lpstr>
      <vt:lpstr>Open WebUI (.cont)</vt:lpstr>
      <vt:lpstr>Conclusion</vt:lpstr>
      <vt:lpstr>Bibliography</vt:lpstr>
    </vt:vector>
  </TitlesOfParts>
  <Company>Computaris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NAME</dc:title>
  <dc:creator>Ionut Dima</dc:creator>
  <cp:lastModifiedBy>1 2</cp:lastModifiedBy>
  <cp:revision>1141</cp:revision>
  <dcterms:created xsi:type="dcterms:W3CDTF">2012-04-12T06:19:17Z</dcterms:created>
  <dcterms:modified xsi:type="dcterms:W3CDTF">2025-07-23T07:11:46Z</dcterms:modified>
</cp:coreProperties>
</file>