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505" r:id="rId5"/>
    <p:sldId id="448" r:id="rId6"/>
    <p:sldId id="501" r:id="rId7"/>
    <p:sldId id="507" r:id="rId8"/>
    <p:sldId id="506" r:id="rId9"/>
    <p:sldId id="508" r:id="rId10"/>
    <p:sldId id="509" r:id="rId11"/>
    <p:sldId id="510" r:id="rId12"/>
    <p:sldId id="511" r:id="rId13"/>
    <p:sldId id="512" r:id="rId14"/>
    <p:sldId id="514" r:id="rId15"/>
    <p:sldId id="515" r:id="rId16"/>
    <p:sldId id="513" r:id="rId17"/>
    <p:sldId id="516" r:id="rId18"/>
    <p:sldId id="517" r:id="rId19"/>
    <p:sldId id="500" r:id="rId20"/>
    <p:sldId id="499" r:id="rId21"/>
    <p:sldId id="502" r:id="rId22"/>
    <p:sldId id="519" r:id="rId23"/>
    <p:sldId id="520" r:id="rId24"/>
    <p:sldId id="522" r:id="rId25"/>
    <p:sldId id="523" r:id="rId26"/>
    <p:sldId id="524" r:id="rId27"/>
    <p:sldId id="525" r:id="rId28"/>
    <p:sldId id="526" r:id="rId29"/>
    <p:sldId id="527" r:id="rId30"/>
    <p:sldId id="503" r:id="rId31"/>
    <p:sldId id="504" r:id="rId32"/>
    <p:sldId id="498" r:id="rId33"/>
    <p:sldId id="389" r:id="rId34"/>
    <p:sldId id="259" r:id="rId35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C57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>
      <p:cViewPr varScale="1">
        <p:scale>
          <a:sx n="114" d="100"/>
          <a:sy n="114" d="100"/>
        </p:scale>
        <p:origin x="1560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807098-A8DF-4714-B43F-DC882CB72C38}" type="datetimeFigureOut">
              <a:rPr lang="fr-FR"/>
              <a:pPr>
                <a:defRPr/>
              </a:pPr>
              <a:t>08/01/2023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F57D0A-305D-4A35-A608-B814A0BEDBC9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0CA72D-36E4-4393-9507-9CBDA1AC8F50}" type="datetimeFigureOut">
              <a:rPr lang="fr-FR"/>
              <a:pPr>
                <a:defRPr/>
              </a:pPr>
              <a:t>08/01/2023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488108-AC2B-469D-8E1A-8A1FC91F787D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3A0D9B-B10A-4C2F-90C1-683BF0DFEB41}" type="datetimeFigureOut">
              <a:rPr lang="fr-FR"/>
              <a:pPr>
                <a:defRPr/>
              </a:pPr>
              <a:t>08/01/2023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44A544-6A6F-467F-AC6F-55FD44753437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80763A-51CB-4C09-97C6-6FDA1E354680}" type="datetimeFigureOut">
              <a:rPr lang="fr-FR"/>
              <a:pPr>
                <a:defRPr/>
              </a:pPr>
              <a:t>08/01/2023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92BCFE-7F07-4DEB-84D0-B6E069D09AB4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034F85-C7AC-44D9-8041-DCE5F1910771}" type="datetimeFigureOut">
              <a:rPr lang="fr-FR"/>
              <a:pPr>
                <a:defRPr/>
              </a:pPr>
              <a:t>08/01/2023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39C1E6-5858-412D-B164-0E5729C1B013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45984F-4687-4822-B90B-D2F0C053EC34}" type="datetimeFigureOut">
              <a:rPr lang="fr-FR"/>
              <a:pPr>
                <a:defRPr/>
              </a:pPr>
              <a:t>08/01/2023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F1BFA6-010D-431C-B551-A9D369DB37A1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AEB407-0560-4B40-983D-A7D236E18EC5}" type="datetimeFigureOut">
              <a:rPr lang="fr-FR"/>
              <a:pPr>
                <a:defRPr/>
              </a:pPr>
              <a:t>08/01/2023</a:t>
            </a:fld>
            <a:endParaRPr lang="fr-CA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D0B0A2-27E0-4485-9168-8AA570A8DAFC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E07EA0-14F2-420C-A475-0D18AFDA93B1}" type="datetimeFigureOut">
              <a:rPr lang="fr-FR"/>
              <a:pPr>
                <a:defRPr/>
              </a:pPr>
              <a:t>08/01/2023</a:t>
            </a:fld>
            <a:endParaRPr lang="fr-CA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B3AE74-2F99-4987-987A-6C3EA8F2668B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DA1DD5-A17C-48EA-9412-EA98D6409207}" type="datetimeFigureOut">
              <a:rPr lang="fr-FR"/>
              <a:pPr>
                <a:defRPr/>
              </a:pPr>
              <a:t>08/01/2023</a:t>
            </a:fld>
            <a:endParaRPr lang="fr-CA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0E848E-D45A-49C9-AF07-E8D1D5BE3B06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002456-19D9-42BE-A6A4-31B0B2C0CD52}" type="datetimeFigureOut">
              <a:rPr lang="fr-FR"/>
              <a:pPr>
                <a:defRPr/>
              </a:pPr>
              <a:t>08/01/2023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AFF93D-3571-4F94-83EE-E5D41E95C87B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fr-CA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FF835A-66CB-4758-9200-7B9C84F9639E}" type="datetimeFigureOut">
              <a:rPr lang="fr-FR"/>
              <a:pPr>
                <a:defRPr/>
              </a:pPr>
              <a:t>08/01/2023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7E2403-F942-4042-B87D-191FA9AEC4FC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 style du titre</a:t>
            </a:r>
            <a:endParaRPr lang="fr-CA"/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2E20E43-3D58-4660-B8C5-0C3B8220668E}" type="datetimeFigureOut">
              <a:rPr lang="fr-FR"/>
              <a:pPr>
                <a:defRPr/>
              </a:pPr>
              <a:t>08/01/2023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019B76BF-C9E2-4657-92CA-F0808A608D01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raalvm.org/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re 1"/>
          <p:cNvSpPr>
            <a:spLocks noGrp="1"/>
          </p:cNvSpPr>
          <p:nvPr>
            <p:ph type="ctrTitle"/>
          </p:nvPr>
        </p:nvSpPr>
        <p:spPr>
          <a:xfrm>
            <a:off x="685800" y="3373438"/>
            <a:ext cx="7772400" cy="1012825"/>
          </a:xfrm>
        </p:spPr>
        <p:txBody>
          <a:bodyPr/>
          <a:lstStyle/>
          <a:p>
            <a:r>
              <a:rPr lang="en-US" sz="4000" dirty="0" err="1">
                <a:solidFill>
                  <a:schemeClr val="bg1"/>
                </a:solidFill>
              </a:rPr>
              <a:t>GraalVM</a:t>
            </a:r>
            <a:endParaRPr lang="fr-CA" sz="3800" dirty="0">
              <a:solidFill>
                <a:schemeClr val="bg1"/>
              </a:solidFill>
            </a:endParaRPr>
          </a:p>
        </p:txBody>
      </p:sp>
      <p:sp>
        <p:nvSpPr>
          <p:cNvPr id="2051" name="Sous-titre 2"/>
          <p:cNvSpPr>
            <a:spLocks noGrp="1"/>
          </p:cNvSpPr>
          <p:nvPr>
            <p:ph type="subTitle" idx="1"/>
          </p:nvPr>
        </p:nvSpPr>
        <p:spPr>
          <a:xfrm>
            <a:off x="5715000" y="6091237"/>
            <a:ext cx="3124200" cy="614363"/>
          </a:xfrm>
        </p:spPr>
        <p:txBody>
          <a:bodyPr/>
          <a:lstStyle/>
          <a:p>
            <a:r>
              <a:rPr lang="fr-CA" sz="2600" dirty="0">
                <a:solidFill>
                  <a:schemeClr val="bg1"/>
                </a:solidFill>
              </a:rPr>
              <a:t>Dima Ionut Daniel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Concepts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810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The class loader implements the delegation pattern when it searches the classes.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798247D-F3F2-4D04-808B-1034065DCD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0" y="2275227"/>
            <a:ext cx="4962525" cy="4343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5150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Concepts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27432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Once the classes are loaded into the memory, the class loader subsystem will perform </a:t>
            </a:r>
            <a:r>
              <a:rPr lang="en-US" sz="1400" b="1" dirty="0">
                <a:solidFill>
                  <a:srgbClr val="3C5790"/>
                </a:solidFill>
              </a:rPr>
              <a:t>linking</a:t>
            </a:r>
            <a:r>
              <a:rPr lang="en-US" sz="1400" dirty="0">
                <a:solidFill>
                  <a:srgbClr val="3C5790"/>
                </a:solidFill>
              </a:rPr>
              <a:t>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linking process consists in </a:t>
            </a:r>
            <a:r>
              <a:rPr lang="en-US" sz="1400" b="1" dirty="0">
                <a:solidFill>
                  <a:srgbClr val="3C5790"/>
                </a:solidFill>
              </a:rPr>
              <a:t>verification</a:t>
            </a:r>
            <a:r>
              <a:rPr lang="en-US" sz="1400" dirty="0">
                <a:solidFill>
                  <a:srgbClr val="3C5790"/>
                </a:solidFill>
              </a:rPr>
              <a:t>, </a:t>
            </a:r>
            <a:r>
              <a:rPr lang="en-US" sz="1400" b="1" dirty="0">
                <a:solidFill>
                  <a:srgbClr val="3C5790"/>
                </a:solidFill>
              </a:rPr>
              <a:t>preparation</a:t>
            </a:r>
            <a:r>
              <a:rPr lang="en-US" sz="1400" dirty="0">
                <a:solidFill>
                  <a:srgbClr val="3C5790"/>
                </a:solidFill>
              </a:rPr>
              <a:t> and </a:t>
            </a:r>
            <a:r>
              <a:rPr lang="en-US" sz="1400" b="1" dirty="0">
                <a:solidFill>
                  <a:srgbClr val="3C5790"/>
                </a:solidFill>
              </a:rPr>
              <a:t>resolution</a:t>
            </a:r>
            <a:r>
              <a:rPr lang="en-US" sz="1400" dirty="0">
                <a:solidFill>
                  <a:srgbClr val="3C5790"/>
                </a:solidFill>
              </a:rPr>
              <a:t>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Exception that might occur in this process:</a:t>
            </a:r>
          </a:p>
          <a:p>
            <a:pPr lvl="1"/>
            <a:r>
              <a:rPr lang="en-US" sz="1400" dirty="0" err="1">
                <a:solidFill>
                  <a:srgbClr val="3C5790"/>
                </a:solidFill>
              </a:rPr>
              <a:t>ClassNotFoundException</a:t>
            </a:r>
            <a:endParaRPr lang="en-US" sz="1400" dirty="0">
              <a:solidFill>
                <a:srgbClr val="3C5790"/>
              </a:solidFill>
            </a:endParaRPr>
          </a:p>
          <a:p>
            <a:pPr lvl="1"/>
            <a:r>
              <a:rPr lang="en-US" sz="1400" dirty="0" err="1">
                <a:solidFill>
                  <a:srgbClr val="3C5790"/>
                </a:solidFill>
              </a:rPr>
              <a:t>NoClassDefFoundError</a:t>
            </a:r>
            <a:endParaRPr lang="en-US" sz="1400" dirty="0">
              <a:solidFill>
                <a:srgbClr val="3C5790"/>
              </a:solidFill>
            </a:endParaRPr>
          </a:p>
          <a:p>
            <a:pPr lvl="1"/>
            <a:r>
              <a:rPr lang="en-US" sz="1400" dirty="0" err="1">
                <a:solidFill>
                  <a:srgbClr val="3C5790"/>
                </a:solidFill>
              </a:rPr>
              <a:t>ClassCastException</a:t>
            </a:r>
            <a:endParaRPr lang="en-US" sz="1400" dirty="0">
              <a:solidFill>
                <a:srgbClr val="3C5790"/>
              </a:solidFill>
            </a:endParaRPr>
          </a:p>
          <a:p>
            <a:pPr lvl="1"/>
            <a:r>
              <a:rPr lang="en-US" sz="1400" dirty="0" err="1">
                <a:solidFill>
                  <a:srgbClr val="3C5790"/>
                </a:solidFill>
              </a:rPr>
              <a:t>UnsatisfiedLinkError</a:t>
            </a:r>
            <a:endParaRPr lang="en-US" sz="1400" dirty="0">
              <a:solidFill>
                <a:srgbClr val="3C5790"/>
              </a:solidFill>
            </a:endParaRPr>
          </a:p>
          <a:p>
            <a:pPr lvl="1"/>
            <a:r>
              <a:rPr lang="en-US" sz="1400" dirty="0" err="1">
                <a:solidFill>
                  <a:srgbClr val="3C5790"/>
                </a:solidFill>
              </a:rPr>
              <a:t>ClassCircularityError</a:t>
            </a:r>
            <a:endParaRPr lang="en-US" sz="1400" dirty="0">
              <a:solidFill>
                <a:srgbClr val="3C5790"/>
              </a:solidFill>
            </a:endParaRPr>
          </a:p>
          <a:p>
            <a:pPr lvl="1"/>
            <a:r>
              <a:rPr lang="en-US" sz="1400" dirty="0" err="1">
                <a:solidFill>
                  <a:srgbClr val="3C5790"/>
                </a:solidFill>
              </a:rPr>
              <a:t>ClassFormatError</a:t>
            </a:r>
            <a:endParaRPr lang="en-US" sz="1400" dirty="0">
              <a:solidFill>
                <a:srgbClr val="3C5790"/>
              </a:solidFill>
            </a:endParaRPr>
          </a:p>
          <a:p>
            <a:pPr lvl="1"/>
            <a:r>
              <a:rPr lang="en-US" sz="1400" dirty="0" err="1">
                <a:solidFill>
                  <a:srgbClr val="3C5790"/>
                </a:solidFill>
              </a:rPr>
              <a:t>ExceptionInInitializerError</a:t>
            </a:r>
            <a:endParaRPr lang="en-US" sz="1400" dirty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34826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Concepts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6096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The memory subsystem is one of the most critical subsystems of the JVM.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memory subsystem has two areas: </a:t>
            </a:r>
            <a:r>
              <a:rPr lang="en-US" sz="1400" b="1" dirty="0">
                <a:solidFill>
                  <a:srgbClr val="3C5790"/>
                </a:solidFill>
              </a:rPr>
              <a:t>JVM</a:t>
            </a:r>
            <a:r>
              <a:rPr lang="en-US" sz="1400" dirty="0">
                <a:solidFill>
                  <a:srgbClr val="3C5790"/>
                </a:solidFill>
              </a:rPr>
              <a:t> level and </a:t>
            </a:r>
            <a:r>
              <a:rPr lang="en-US" sz="1400" b="1" dirty="0">
                <a:solidFill>
                  <a:srgbClr val="3C5790"/>
                </a:solidFill>
              </a:rPr>
              <a:t>thread</a:t>
            </a:r>
            <a:r>
              <a:rPr lang="en-US" sz="1400" dirty="0">
                <a:solidFill>
                  <a:srgbClr val="3C5790"/>
                </a:solidFill>
              </a:rPr>
              <a:t> level.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7D974BD-5A3A-4041-B9A5-871CD7886F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800" y="2565479"/>
            <a:ext cx="4362450" cy="4047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1614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Concepts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4572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The JVM execution engine is the core of the JVM.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93D515-6359-4DED-AAC7-CD2567D521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800" y="2297374"/>
            <a:ext cx="3066242" cy="429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6590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Concepts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1600200"/>
          </a:xfrm>
        </p:spPr>
        <p:txBody>
          <a:bodyPr/>
          <a:lstStyle/>
          <a:p>
            <a:r>
              <a:rPr lang="en-US" sz="1400" b="1" dirty="0">
                <a:solidFill>
                  <a:srgbClr val="3C5790"/>
                </a:solidFill>
              </a:rPr>
              <a:t>Bytecode interpreter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JVM bytecode interpreter picks each instruction from the .class file and converts it to machine code and executes it.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The instructions are executed in sequence, and even if the same method is called several times, it goes through each instruction, interprets it, and then executes.</a:t>
            </a:r>
          </a:p>
        </p:txBody>
      </p:sp>
    </p:spTree>
    <p:extLst>
      <p:ext uri="{BB962C8B-B14F-4D97-AF65-F5344CB8AC3E}">
        <p14:creationId xmlns:p14="http://schemas.microsoft.com/office/powerpoint/2010/main" val="10563395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Concepts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1676400"/>
          </a:xfrm>
        </p:spPr>
        <p:txBody>
          <a:bodyPr/>
          <a:lstStyle/>
          <a:p>
            <a:r>
              <a:rPr lang="en-US" sz="1400" b="1" dirty="0">
                <a:solidFill>
                  <a:srgbClr val="3C5790"/>
                </a:solidFill>
              </a:rPr>
              <a:t>JIT Compiler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The JIT compiler identifies areas where the code can be optimized and compiles them to target machine.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A combination of bytecode and compiled code snippets provide the optimum way to execute the class files.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JVM introduced two types of compilers, </a:t>
            </a:r>
            <a:r>
              <a:rPr lang="en-US" sz="1400" b="1" dirty="0">
                <a:solidFill>
                  <a:srgbClr val="3C5790"/>
                </a:solidFill>
              </a:rPr>
              <a:t>C1 (client) </a:t>
            </a:r>
            <a:r>
              <a:rPr lang="en-US" sz="1400" dirty="0">
                <a:solidFill>
                  <a:srgbClr val="3C5790"/>
                </a:solidFill>
              </a:rPr>
              <a:t>and </a:t>
            </a:r>
            <a:r>
              <a:rPr lang="en-US" sz="1400" b="1" dirty="0">
                <a:solidFill>
                  <a:srgbClr val="3C5790"/>
                </a:solidFill>
              </a:rPr>
              <a:t>C2 (server), </a:t>
            </a:r>
            <a:r>
              <a:rPr lang="en-US" sz="1400" dirty="0">
                <a:solidFill>
                  <a:srgbClr val="3C5790"/>
                </a:solidFill>
              </a:rPr>
              <a:t>and the recent versions of JVM use the best of both for optimizing and compiling the code at runtime.</a:t>
            </a:r>
          </a:p>
        </p:txBody>
      </p:sp>
    </p:spTree>
    <p:extLst>
      <p:ext uri="{BB962C8B-B14F-4D97-AF65-F5344CB8AC3E}">
        <p14:creationId xmlns:p14="http://schemas.microsoft.com/office/powerpoint/2010/main" val="1538436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Concepts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810000"/>
          </a:xfrm>
        </p:spPr>
        <p:txBody>
          <a:bodyPr/>
          <a:lstStyle/>
          <a:p>
            <a:r>
              <a:rPr lang="en-US" sz="1400" b="1" dirty="0">
                <a:solidFill>
                  <a:srgbClr val="3C5790"/>
                </a:solidFill>
              </a:rPr>
              <a:t>C1 compiler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Performance counter was introduced, which counted the number of times a particular method/snippet of code is executed.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Once a method/code snippet is used a particular number of times (threshold), then that particular code snippet is compiled, optimized, and cached by the C1 compiler.</a:t>
            </a:r>
          </a:p>
          <a:p>
            <a:r>
              <a:rPr lang="en-US" sz="1400" b="1" dirty="0">
                <a:solidFill>
                  <a:srgbClr val="3C5790"/>
                </a:solidFill>
              </a:rPr>
              <a:t>C2 compiler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While the code is getting executed, the JVM will perform runtime code profiling and come up with code paths and hotspots.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This is also known as a hotspot.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C1 is faster and good for short-running applications, while C2 is slower and heavy, but is ideal for long-running processes such as daemons and servers, so the code performs better over time.</a:t>
            </a:r>
          </a:p>
        </p:txBody>
      </p:sp>
    </p:spTree>
    <p:extLst>
      <p:ext uri="{BB962C8B-B14F-4D97-AF65-F5344CB8AC3E}">
        <p14:creationId xmlns:p14="http://schemas.microsoft.com/office/powerpoint/2010/main" val="34446368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Concepts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1066800"/>
          </a:xfrm>
        </p:spPr>
        <p:txBody>
          <a:bodyPr/>
          <a:lstStyle/>
          <a:p>
            <a:r>
              <a:rPr lang="en-US" sz="1400" b="1" dirty="0">
                <a:solidFill>
                  <a:srgbClr val="3C5790"/>
                </a:solidFill>
              </a:rPr>
              <a:t>Java ahead-of-time compilation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ahead-of-time compilation option was introduced with Java 9 with </a:t>
            </a:r>
            <a:r>
              <a:rPr lang="en-US" sz="1400" b="1" dirty="0" err="1">
                <a:solidFill>
                  <a:srgbClr val="3C5790"/>
                </a:solidFill>
              </a:rPr>
              <a:t>jaotc</a:t>
            </a:r>
            <a:r>
              <a:rPr lang="en-US" sz="1400" dirty="0">
                <a:solidFill>
                  <a:srgbClr val="3C5790"/>
                </a:solidFill>
              </a:rPr>
              <a:t>, where Java application code can be directly compiled to generate final machine code. The code is compiled to a target architecture, so it is not portable.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E6FD376-7988-4F70-B33D-44C6466197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0" y="2971800"/>
            <a:ext cx="4193346" cy="3535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6792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Concepts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1752600"/>
          </a:xfrm>
        </p:spPr>
        <p:txBody>
          <a:bodyPr/>
          <a:lstStyle/>
          <a:p>
            <a:r>
              <a:rPr lang="en-US" sz="1400" b="1" dirty="0">
                <a:solidFill>
                  <a:srgbClr val="3C5790"/>
                </a:solidFill>
              </a:rPr>
              <a:t>Native subsystem</a:t>
            </a:r>
          </a:p>
          <a:p>
            <a:r>
              <a:rPr lang="en-US" sz="1400" dirty="0">
                <a:solidFill>
                  <a:srgbClr val="3C5790"/>
                </a:solidFill>
              </a:rPr>
              <a:t>Java allows programmers to access native libraries. </a:t>
            </a:r>
          </a:p>
          <a:p>
            <a:r>
              <a:rPr lang="en-US" sz="1400" b="1" dirty="0">
                <a:solidFill>
                  <a:srgbClr val="3C5790"/>
                </a:solidFill>
              </a:rPr>
              <a:t>Java Native Interface (JNI) </a:t>
            </a:r>
            <a:r>
              <a:rPr lang="en-US" sz="1400" dirty="0">
                <a:solidFill>
                  <a:srgbClr val="3C5790"/>
                </a:solidFill>
              </a:rPr>
              <a:t>provides an abstraction layer and interface specification for implementing the bridge to access the native libraries.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55C24DD-B468-42A4-A2F9-2BD02A17B8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3657600"/>
            <a:ext cx="6600825" cy="1467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2046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Core</a:t>
            </a: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200400"/>
          </a:xfrm>
        </p:spPr>
        <p:txBody>
          <a:bodyPr/>
          <a:lstStyle/>
          <a:p>
            <a:r>
              <a:rPr lang="en-US" sz="1400" b="1" dirty="0">
                <a:solidFill>
                  <a:srgbClr val="3C5790"/>
                </a:solidFill>
              </a:rPr>
              <a:t>Smaller footprint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The applications are composed of granular modular components (microservices) for high scalability.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A smaller footprint also helps us to make changes and deploy them rapidly and continuously.</a:t>
            </a:r>
          </a:p>
          <a:p>
            <a:r>
              <a:rPr lang="en-US" sz="1400" b="1" dirty="0">
                <a:solidFill>
                  <a:srgbClr val="3C5790"/>
                </a:solidFill>
              </a:rPr>
              <a:t>Quicker bootstrap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Scalability is one of the most important requirements.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With a smaller footprint, it's also expected that microservices boot up quickly to start handling the load.</a:t>
            </a:r>
          </a:p>
          <a:p>
            <a:r>
              <a:rPr lang="en-US" sz="1400" b="1" dirty="0">
                <a:solidFill>
                  <a:srgbClr val="3C5790"/>
                </a:solidFill>
              </a:rPr>
              <a:t>Polyglot and interoperability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Polyglot is the reality: each language has its own strengths and will continue to have.</a:t>
            </a:r>
          </a:p>
        </p:txBody>
      </p:sp>
    </p:spTree>
    <p:extLst>
      <p:ext uri="{BB962C8B-B14F-4D97-AF65-F5344CB8AC3E}">
        <p14:creationId xmlns:p14="http://schemas.microsoft.com/office/powerpoint/2010/main" val="2389253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2071688" y="274638"/>
            <a:ext cx="6615112" cy="1143000"/>
          </a:xfrm>
        </p:spPr>
        <p:txBody>
          <a:bodyPr/>
          <a:lstStyle/>
          <a:p>
            <a:pPr algn="l"/>
            <a:r>
              <a:rPr lang="fr-CA" sz="4000" dirty="0">
                <a:solidFill>
                  <a:srgbClr val="3C5790"/>
                </a:solidFill>
              </a:rPr>
              <a:t>Contents</a:t>
            </a:r>
          </a:p>
        </p:txBody>
      </p:sp>
      <p:sp>
        <p:nvSpPr>
          <p:cNvPr id="3075" name="Espace réservé du contenu 2"/>
          <p:cNvSpPr>
            <a:spLocks noGrp="1"/>
          </p:cNvSpPr>
          <p:nvPr>
            <p:ph idx="1"/>
          </p:nvPr>
        </p:nvSpPr>
        <p:spPr>
          <a:xfrm>
            <a:off x="2071688" y="1371600"/>
            <a:ext cx="6615112" cy="5029200"/>
          </a:xfrm>
        </p:spPr>
        <p:txBody>
          <a:bodyPr/>
          <a:lstStyle/>
          <a:p>
            <a:r>
              <a:rPr lang="fr-CA" sz="1600" dirty="0" err="1">
                <a:solidFill>
                  <a:srgbClr val="3C5790"/>
                </a:solidFill>
              </a:rPr>
              <a:t>What</a:t>
            </a:r>
            <a:r>
              <a:rPr lang="fr-CA" sz="1600" dirty="0">
                <a:solidFill>
                  <a:srgbClr val="3C5790"/>
                </a:solidFill>
              </a:rPr>
              <a:t> </a:t>
            </a:r>
            <a:r>
              <a:rPr lang="fr-CA" sz="1600" dirty="0" err="1">
                <a:solidFill>
                  <a:srgbClr val="3C5790"/>
                </a:solidFill>
              </a:rPr>
              <a:t>is</a:t>
            </a:r>
            <a:r>
              <a:rPr lang="fr-CA" sz="1600" dirty="0">
                <a:solidFill>
                  <a:srgbClr val="3C5790"/>
                </a:solidFill>
              </a:rPr>
              <a:t> </a:t>
            </a:r>
            <a:r>
              <a:rPr lang="fr-CA" sz="1600" dirty="0" err="1">
                <a:solidFill>
                  <a:srgbClr val="3C5790"/>
                </a:solidFill>
              </a:rPr>
              <a:t>GraalVM</a:t>
            </a:r>
            <a:r>
              <a:rPr lang="fr-CA" sz="1600" dirty="0">
                <a:solidFill>
                  <a:srgbClr val="3C5790"/>
                </a:solidFill>
              </a:rPr>
              <a:t>?</a:t>
            </a:r>
            <a:endParaRPr lang="ro-RO" sz="1600" dirty="0">
              <a:solidFill>
                <a:srgbClr val="3C5790"/>
              </a:solidFill>
            </a:endParaRPr>
          </a:p>
          <a:p>
            <a:r>
              <a:rPr lang="fr-CA" sz="1600" dirty="0">
                <a:solidFill>
                  <a:srgbClr val="3C5790"/>
                </a:solidFill>
              </a:rPr>
              <a:t>Concepts</a:t>
            </a:r>
          </a:p>
          <a:p>
            <a:r>
              <a:rPr lang="fr-CA" sz="1600" dirty="0" err="1">
                <a:solidFill>
                  <a:srgbClr val="3C5790"/>
                </a:solidFill>
              </a:rPr>
              <a:t>Core</a:t>
            </a:r>
            <a:endParaRPr lang="fr-CA" sz="1600" dirty="0">
              <a:solidFill>
                <a:srgbClr val="3C5790"/>
              </a:solidFill>
            </a:endParaRPr>
          </a:p>
          <a:p>
            <a:r>
              <a:rPr lang="fr-CA" sz="1600" dirty="0">
                <a:solidFill>
                  <a:srgbClr val="3C5790"/>
                </a:solidFill>
              </a:rPr>
              <a:t>Truffle</a:t>
            </a:r>
          </a:p>
          <a:p>
            <a:r>
              <a:rPr lang="fr-CA" sz="1600" dirty="0" err="1">
                <a:solidFill>
                  <a:srgbClr val="3C5790"/>
                </a:solidFill>
              </a:rPr>
              <a:t>GraalVM</a:t>
            </a:r>
            <a:endParaRPr lang="fr-CA" sz="1600" dirty="0">
              <a:solidFill>
                <a:srgbClr val="3C5790"/>
              </a:solidFill>
            </a:endParaRPr>
          </a:p>
          <a:p>
            <a:r>
              <a:rPr lang="fr-CA" sz="1600" dirty="0" err="1">
                <a:solidFill>
                  <a:srgbClr val="3C5790"/>
                </a:solidFill>
              </a:rPr>
              <a:t>Other</a:t>
            </a:r>
            <a:r>
              <a:rPr lang="fr-CA" sz="1600" dirty="0">
                <a:solidFill>
                  <a:srgbClr val="3C5790"/>
                </a:solidFill>
              </a:rPr>
              <a:t> </a:t>
            </a:r>
            <a:r>
              <a:rPr lang="fr-CA" sz="1600" dirty="0" err="1">
                <a:solidFill>
                  <a:srgbClr val="3C5790"/>
                </a:solidFill>
              </a:rPr>
              <a:t>VMs</a:t>
            </a:r>
            <a:endParaRPr lang="fr-CA" sz="1600" dirty="0">
              <a:solidFill>
                <a:srgbClr val="3C5790"/>
              </a:solidFill>
            </a:endParaRPr>
          </a:p>
          <a:p>
            <a:r>
              <a:rPr lang="fr-CA" sz="1600" dirty="0">
                <a:solidFill>
                  <a:srgbClr val="3C5790"/>
                </a:solidFill>
              </a:rPr>
              <a:t>Bibliography</a:t>
            </a:r>
          </a:p>
          <a:p>
            <a:pPr>
              <a:buNone/>
            </a:pPr>
            <a:br>
              <a:rPr lang="fr-CA" sz="1600" dirty="0">
                <a:solidFill>
                  <a:srgbClr val="3C5790"/>
                </a:solidFill>
              </a:rPr>
            </a:br>
            <a:endParaRPr lang="fr-CA" sz="1600" dirty="0">
              <a:solidFill>
                <a:srgbClr val="3C579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Core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1066800"/>
          </a:xfrm>
        </p:spPr>
        <p:txBody>
          <a:bodyPr/>
          <a:lstStyle/>
          <a:p>
            <a:r>
              <a:rPr lang="en-US" sz="1400" dirty="0" err="1">
                <a:solidFill>
                  <a:srgbClr val="3C5790"/>
                </a:solidFill>
              </a:rPr>
              <a:t>GraalVM</a:t>
            </a:r>
            <a:r>
              <a:rPr lang="en-US" sz="1400" dirty="0">
                <a:solidFill>
                  <a:srgbClr val="3C5790"/>
                </a:solidFill>
              </a:rPr>
              <a:t> is built on Java, supports Java, JavaScript, Python, R, Ruby, C, and C++.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It provides an extensible framework called Truffle that allows any language to be built and run on the platform.</a:t>
            </a:r>
          </a:p>
          <a:p>
            <a:r>
              <a:rPr lang="en-US" sz="1400" dirty="0" err="1">
                <a:solidFill>
                  <a:srgbClr val="3C5790"/>
                </a:solidFill>
              </a:rPr>
              <a:t>GraalVM</a:t>
            </a:r>
            <a:r>
              <a:rPr lang="en-US" sz="1400" dirty="0">
                <a:solidFill>
                  <a:srgbClr val="3C5790"/>
                </a:solidFill>
              </a:rPr>
              <a:t> also provides AOT compilation to build native images with static linking.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175F680-04E8-481B-B065-6358D5F29C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3048000"/>
            <a:ext cx="5372100" cy="3357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8601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Core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200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JVM </a:t>
            </a:r>
            <a:r>
              <a:rPr lang="en-US" sz="1400" dirty="0" err="1">
                <a:solidFill>
                  <a:srgbClr val="3C5790"/>
                </a:solidFill>
              </a:rPr>
              <a:t>HotSpot</a:t>
            </a:r>
            <a:r>
              <a:rPr lang="en-US" sz="1400" dirty="0">
                <a:solidFill>
                  <a:srgbClr val="3C5790"/>
                </a:solidFill>
              </a:rPr>
              <a:t> is the regular Java </a:t>
            </a:r>
            <a:r>
              <a:rPr lang="en-US" sz="1400" dirty="0" err="1">
                <a:solidFill>
                  <a:srgbClr val="3C5790"/>
                </a:solidFill>
              </a:rPr>
              <a:t>HotSpot</a:t>
            </a:r>
            <a:r>
              <a:rPr lang="en-US" sz="1400" dirty="0">
                <a:solidFill>
                  <a:srgbClr val="3C5790"/>
                </a:solidFill>
              </a:rPr>
              <a:t> VM.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C2 compiler, which is part of the </a:t>
            </a:r>
            <a:r>
              <a:rPr lang="en-US" sz="1400" dirty="0" err="1">
                <a:solidFill>
                  <a:srgbClr val="3C5790"/>
                </a:solidFill>
              </a:rPr>
              <a:t>HotSpot</a:t>
            </a:r>
            <a:r>
              <a:rPr lang="en-US" sz="1400" dirty="0">
                <a:solidFill>
                  <a:srgbClr val="3C5790"/>
                </a:solidFill>
              </a:rPr>
              <a:t> VM, is replaced with the </a:t>
            </a:r>
            <a:r>
              <a:rPr lang="en-US" sz="1400" dirty="0" err="1">
                <a:solidFill>
                  <a:srgbClr val="3C5790"/>
                </a:solidFill>
              </a:rPr>
              <a:t>Graal</a:t>
            </a:r>
            <a:r>
              <a:rPr lang="en-US" sz="1400" dirty="0">
                <a:solidFill>
                  <a:srgbClr val="3C5790"/>
                </a:solidFill>
              </a:rPr>
              <a:t> JIT compiler implementation.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</a:t>
            </a:r>
            <a:r>
              <a:rPr lang="en-US" sz="1400" dirty="0" err="1">
                <a:solidFill>
                  <a:srgbClr val="3C5790"/>
                </a:solidFill>
              </a:rPr>
              <a:t>Graal</a:t>
            </a:r>
            <a:r>
              <a:rPr lang="en-US" sz="1400" dirty="0">
                <a:solidFill>
                  <a:srgbClr val="3C5790"/>
                </a:solidFill>
              </a:rPr>
              <a:t> JIT compiler is an implementation of Java Virtual Machine Compiler Interface (</a:t>
            </a:r>
            <a:r>
              <a:rPr lang="en-US" sz="1400" b="1" dirty="0">
                <a:solidFill>
                  <a:srgbClr val="3C5790"/>
                </a:solidFill>
              </a:rPr>
              <a:t>JVMCI</a:t>
            </a:r>
            <a:r>
              <a:rPr lang="en-US" sz="1400" dirty="0">
                <a:solidFill>
                  <a:srgbClr val="3C5790"/>
                </a:solidFill>
              </a:rPr>
              <a:t>) and plugs into the Java VM.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JVMCI was introduced in Java 9 and allows compilers to be written as plugins that JVM can call for dynamic compilation.</a:t>
            </a:r>
          </a:p>
        </p:txBody>
      </p:sp>
    </p:spTree>
    <p:extLst>
      <p:ext uri="{BB962C8B-B14F-4D97-AF65-F5344CB8AC3E}">
        <p14:creationId xmlns:p14="http://schemas.microsoft.com/office/powerpoint/2010/main" val="15342944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Core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0C94F7F-2C9A-4135-9E94-8D0B91C41C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1828800"/>
            <a:ext cx="458440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6949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Core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10668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The </a:t>
            </a:r>
            <a:r>
              <a:rPr lang="en-US" sz="1400" dirty="0" err="1">
                <a:solidFill>
                  <a:srgbClr val="3C5790"/>
                </a:solidFill>
              </a:rPr>
              <a:t>Graal</a:t>
            </a:r>
            <a:r>
              <a:rPr lang="en-US" sz="1400" dirty="0">
                <a:solidFill>
                  <a:srgbClr val="3C5790"/>
                </a:solidFill>
              </a:rPr>
              <a:t> compiler is built on JVMCI and provides a better JIT compiler and replaces the JIT compiler in JVM and incorporates further optimization.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One of the differences between the JVM JIT compiler and </a:t>
            </a:r>
            <a:r>
              <a:rPr lang="en-US" sz="1400" dirty="0" err="1">
                <a:solidFill>
                  <a:srgbClr val="3C5790"/>
                </a:solidFill>
              </a:rPr>
              <a:t>Graal</a:t>
            </a:r>
            <a:r>
              <a:rPr lang="en-US" sz="1400" dirty="0">
                <a:solidFill>
                  <a:srgbClr val="3C5790"/>
                </a:solidFill>
              </a:rPr>
              <a:t> JIT is that </a:t>
            </a:r>
            <a:r>
              <a:rPr lang="en-US" sz="1400" dirty="0" err="1">
                <a:solidFill>
                  <a:srgbClr val="3C5790"/>
                </a:solidFill>
              </a:rPr>
              <a:t>Graal</a:t>
            </a:r>
            <a:r>
              <a:rPr lang="en-US" sz="1400" dirty="0">
                <a:solidFill>
                  <a:srgbClr val="3C5790"/>
                </a:solidFill>
              </a:rPr>
              <a:t> JIT is built to optimize the intermediate code representation.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F9E5A49-21A5-4225-AB50-368BB9C7B2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2971800"/>
            <a:ext cx="5282424" cy="3719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0174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Truffle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11430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Truffle is an open source library for building the interpreters and the tools/utilities.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Truffle API is used to build language interpreters that can run on </a:t>
            </a:r>
            <a:r>
              <a:rPr lang="en-US" sz="1400" dirty="0" err="1">
                <a:solidFill>
                  <a:srgbClr val="3C5790"/>
                </a:solidFill>
              </a:rPr>
              <a:t>GraalVM</a:t>
            </a:r>
            <a:r>
              <a:rPr lang="en-US" sz="1400" dirty="0">
                <a:solidFill>
                  <a:srgbClr val="3C5790"/>
                </a:solidFill>
              </a:rPr>
              <a:t>, leveraging the optimizations provided by </a:t>
            </a:r>
            <a:r>
              <a:rPr lang="en-US" sz="1400" dirty="0" err="1">
                <a:solidFill>
                  <a:srgbClr val="3C5790"/>
                </a:solidFill>
              </a:rPr>
              <a:t>GraalVM</a:t>
            </a:r>
            <a:r>
              <a:rPr lang="en-US" sz="1400" dirty="0">
                <a:solidFill>
                  <a:srgbClr val="3C5790"/>
                </a:solidFill>
              </a:rPr>
              <a:t>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C7D0695-99D8-4C8B-82F6-4208B5712C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673" y="3048000"/>
            <a:ext cx="8185692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5477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Truffle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7620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Truffle and </a:t>
            </a:r>
            <a:r>
              <a:rPr lang="en-US" sz="1400" dirty="0" err="1">
                <a:solidFill>
                  <a:srgbClr val="3C5790"/>
                </a:solidFill>
              </a:rPr>
              <a:t>Graal</a:t>
            </a:r>
            <a:r>
              <a:rPr lang="en-US" sz="1400" dirty="0">
                <a:solidFill>
                  <a:srgbClr val="3C5790"/>
                </a:solidFill>
              </a:rPr>
              <a:t> compilation flowchart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3915A49-A05A-4B5C-9FC7-5D83B1139B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2685176"/>
            <a:ext cx="7315200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0829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GraalVM</a:t>
            </a: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96411" y="1905000"/>
            <a:ext cx="8534400" cy="762000"/>
          </a:xfrm>
        </p:spPr>
        <p:txBody>
          <a:bodyPr/>
          <a:lstStyle/>
          <a:p>
            <a:r>
              <a:rPr lang="en-US" sz="1400" dirty="0" err="1">
                <a:solidFill>
                  <a:srgbClr val="3C5790"/>
                </a:solidFill>
              </a:rPr>
              <a:t>GraalVM</a:t>
            </a:r>
            <a:r>
              <a:rPr lang="en-US" sz="1400" dirty="0">
                <a:solidFill>
                  <a:srgbClr val="3C5790"/>
                </a:solidFill>
              </a:rPr>
              <a:t> can be downloaded from </a:t>
            </a:r>
            <a:r>
              <a:rPr lang="en-US" sz="1400" dirty="0">
                <a:solidFill>
                  <a:srgbClr val="3C5790"/>
                </a:solidFill>
                <a:hlinkClick r:id="rId3"/>
              </a:rPr>
              <a:t>https://www.graalvm.org/</a:t>
            </a:r>
            <a:r>
              <a:rPr lang="en-US" sz="1400" dirty="0">
                <a:solidFill>
                  <a:srgbClr val="3C5790"/>
                </a:solidFill>
              </a:rPr>
              <a:t> </a:t>
            </a:r>
          </a:p>
          <a:p>
            <a:r>
              <a:rPr lang="en-US" sz="1400" dirty="0">
                <a:solidFill>
                  <a:srgbClr val="3C5790"/>
                </a:solidFill>
              </a:rPr>
              <a:t>After installation we can check the version by using </a:t>
            </a:r>
            <a:r>
              <a:rPr lang="en-US" sz="1400" b="1" dirty="0">
                <a:solidFill>
                  <a:srgbClr val="3C5790"/>
                </a:solidFill>
              </a:rPr>
              <a:t>java –version </a:t>
            </a:r>
            <a:r>
              <a:rPr lang="en-US" sz="1400" dirty="0">
                <a:solidFill>
                  <a:srgbClr val="3C5790"/>
                </a:solidFill>
              </a:rPr>
              <a:t>command </a:t>
            </a:r>
          </a:p>
          <a:p>
            <a:endParaRPr lang="en-US" sz="1400" dirty="0">
              <a:solidFill>
                <a:srgbClr val="3C579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2C2E1A-685F-4BF5-B742-F936D2526A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" y="2668587"/>
            <a:ext cx="7439025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5624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GraalVM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404B28-F417-4971-9945-8DA0E8D975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1828800"/>
            <a:ext cx="5230966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2198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GraalVM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96411" y="1905000"/>
            <a:ext cx="8534400" cy="762000"/>
          </a:xfrm>
        </p:spPr>
        <p:txBody>
          <a:bodyPr/>
          <a:lstStyle/>
          <a:p>
            <a:r>
              <a:rPr lang="en-US" sz="1400" dirty="0" err="1">
                <a:solidFill>
                  <a:srgbClr val="3C5790"/>
                </a:solidFill>
              </a:rPr>
              <a:t>Graal</a:t>
            </a:r>
            <a:r>
              <a:rPr lang="en-US" sz="1400" dirty="0">
                <a:solidFill>
                  <a:srgbClr val="3C5790"/>
                </a:solidFill>
              </a:rPr>
              <a:t> Updater is one of the very important tools that is used to install optional runtimes.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To check the runtimes that are available, execute </a:t>
            </a:r>
            <a:r>
              <a:rPr lang="en-US" sz="1400" b="1" dirty="0" err="1">
                <a:solidFill>
                  <a:srgbClr val="3C5790"/>
                </a:solidFill>
              </a:rPr>
              <a:t>gu</a:t>
            </a:r>
            <a:r>
              <a:rPr lang="en-US" sz="1400" b="1" dirty="0">
                <a:solidFill>
                  <a:srgbClr val="3C5790"/>
                </a:solidFill>
              </a:rPr>
              <a:t> list</a:t>
            </a:r>
            <a:r>
              <a:rPr lang="en-US" sz="1400" dirty="0">
                <a:solidFill>
                  <a:srgbClr val="3C5790"/>
                </a:solidFill>
              </a:rPr>
              <a:t>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48F9332-4855-4561-83AE-58B988A489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" y="2602642"/>
            <a:ext cx="8153400" cy="826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0850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GraalVM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7" name="Espace réservé du contenu 4">
            <a:extLst>
              <a:ext uri="{FF2B5EF4-FFF2-40B4-BE49-F238E27FC236}">
                <a16:creationId xmlns:a16="http://schemas.microsoft.com/office/drawing/2014/main" id="{66B27353-7002-418B-88E7-A9FAAA855EB6}"/>
              </a:ext>
            </a:extLst>
          </p:cNvPr>
          <p:cNvSpPr txBox="1">
            <a:spLocks/>
          </p:cNvSpPr>
          <p:nvPr/>
        </p:nvSpPr>
        <p:spPr bwMode="auto">
          <a:xfrm>
            <a:off x="304800" y="2057400"/>
            <a:ext cx="8534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rgbClr val="3C5790"/>
                </a:solidFill>
              </a:rPr>
              <a:t>We can install runtimes using  </a:t>
            </a:r>
            <a:r>
              <a:rPr lang="en-US" sz="1400" b="1" dirty="0" err="1">
                <a:solidFill>
                  <a:srgbClr val="3C5790"/>
                </a:solidFill>
              </a:rPr>
              <a:t>gu</a:t>
            </a:r>
            <a:r>
              <a:rPr lang="en-US" sz="1400" b="1" dirty="0">
                <a:solidFill>
                  <a:srgbClr val="3C5790"/>
                </a:solidFill>
              </a:rPr>
              <a:t> install &lt;runtime&gt; </a:t>
            </a:r>
            <a:r>
              <a:rPr lang="en-US" sz="1400" dirty="0">
                <a:solidFill>
                  <a:srgbClr val="3C5790"/>
                </a:solidFill>
              </a:rPr>
              <a:t>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To check available plugins we can run the </a:t>
            </a:r>
            <a:r>
              <a:rPr lang="en-US" sz="1400" b="1" dirty="0" err="1">
                <a:solidFill>
                  <a:srgbClr val="3C5790"/>
                </a:solidFill>
              </a:rPr>
              <a:t>gu</a:t>
            </a:r>
            <a:r>
              <a:rPr lang="en-US" sz="1400" b="1" dirty="0">
                <a:solidFill>
                  <a:srgbClr val="3C5790"/>
                </a:solidFill>
              </a:rPr>
              <a:t> available </a:t>
            </a:r>
            <a:r>
              <a:rPr lang="en-US" sz="1400" dirty="0">
                <a:solidFill>
                  <a:srgbClr val="3C5790"/>
                </a:solidFill>
              </a:rPr>
              <a:t>command.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634A41-5456-4A19-9401-43F7B9308B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888" y="3124200"/>
            <a:ext cx="8240261" cy="1415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598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What</a:t>
            </a:r>
            <a:r>
              <a:rPr lang="fr-CA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is </a:t>
            </a:r>
            <a:r>
              <a:rPr lang="en-US" dirty="0" err="1">
                <a:solidFill>
                  <a:schemeClr val="bg1"/>
                </a:solidFill>
              </a:rPr>
              <a:t>GraalVM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fr-CA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4419600"/>
          </a:xfrm>
        </p:spPr>
        <p:txBody>
          <a:bodyPr/>
          <a:lstStyle/>
          <a:p>
            <a:r>
              <a:rPr lang="en-US" sz="1400" b="1" dirty="0" err="1">
                <a:solidFill>
                  <a:srgbClr val="3C5790"/>
                </a:solidFill>
              </a:rPr>
              <a:t>GraalVM</a:t>
            </a:r>
            <a:r>
              <a:rPr lang="en-US" sz="1400" dirty="0">
                <a:solidFill>
                  <a:srgbClr val="3C5790"/>
                </a:solidFill>
              </a:rPr>
              <a:t> is a Java VM and JDK based on </a:t>
            </a:r>
            <a:r>
              <a:rPr lang="en-US" sz="1400" dirty="0" err="1">
                <a:solidFill>
                  <a:srgbClr val="3C5790"/>
                </a:solidFill>
              </a:rPr>
              <a:t>HotSpot</a:t>
            </a:r>
            <a:r>
              <a:rPr lang="en-US" sz="1400" dirty="0">
                <a:solidFill>
                  <a:srgbClr val="3C5790"/>
                </a:solidFill>
              </a:rPr>
              <a:t>/OpenJDK, implemented in Java. </a:t>
            </a:r>
          </a:p>
          <a:p>
            <a:r>
              <a:rPr lang="en-US" sz="1400" dirty="0">
                <a:solidFill>
                  <a:srgbClr val="3C5790"/>
                </a:solidFill>
              </a:rPr>
              <a:t>It supports additional programming languages and execution modes, like ahead-of-time compilation of Java applications for fast startup and low memory footprint. 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first production-ready version, </a:t>
            </a:r>
            <a:r>
              <a:rPr lang="en-US" sz="1400" dirty="0" err="1">
                <a:solidFill>
                  <a:srgbClr val="3C5790"/>
                </a:solidFill>
              </a:rPr>
              <a:t>GraalVM</a:t>
            </a:r>
            <a:r>
              <a:rPr lang="en-US" sz="1400" dirty="0">
                <a:solidFill>
                  <a:srgbClr val="3C5790"/>
                </a:solidFill>
              </a:rPr>
              <a:t> 19.0, was released in May 2019.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most recent version is </a:t>
            </a:r>
            <a:r>
              <a:rPr lang="en-US" sz="1400" dirty="0" err="1">
                <a:solidFill>
                  <a:srgbClr val="3C5790"/>
                </a:solidFill>
              </a:rPr>
              <a:t>GraalVM</a:t>
            </a:r>
            <a:r>
              <a:rPr lang="en-US" sz="1400" dirty="0">
                <a:solidFill>
                  <a:srgbClr val="3C5790"/>
                </a:solidFill>
              </a:rPr>
              <a:t> 22.1.0, made available in April 2022.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Other</a:t>
            </a:r>
            <a:r>
              <a:rPr lang="fr-CA" dirty="0">
                <a:solidFill>
                  <a:schemeClr val="bg1"/>
                </a:solidFill>
              </a:rPr>
              <a:t> </a:t>
            </a:r>
            <a:r>
              <a:rPr lang="fr-CA" dirty="0" err="1">
                <a:solidFill>
                  <a:schemeClr val="bg1"/>
                </a:solidFill>
              </a:rPr>
              <a:t>VMs</a:t>
            </a: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3200400" cy="4876800"/>
          </a:xfrm>
        </p:spPr>
        <p:txBody>
          <a:bodyPr/>
          <a:lstStyle/>
          <a:p>
            <a:r>
              <a:rPr lang="en-US" sz="1400" dirty="0" err="1">
                <a:solidFill>
                  <a:srgbClr val="3C5790"/>
                </a:solidFill>
              </a:rPr>
              <a:t>AdoptOpenJDK</a:t>
            </a:r>
            <a:endParaRPr lang="en-US" sz="1400" dirty="0">
              <a:solidFill>
                <a:srgbClr val="3C5790"/>
              </a:solidFill>
            </a:endParaRPr>
          </a:p>
          <a:p>
            <a:r>
              <a:rPr lang="en-US" sz="1400" dirty="0">
                <a:solidFill>
                  <a:srgbClr val="3C5790"/>
                </a:solidFill>
              </a:rPr>
              <a:t>Amazon </a:t>
            </a:r>
            <a:r>
              <a:rPr lang="en-US" sz="1400" dirty="0" err="1">
                <a:solidFill>
                  <a:srgbClr val="3C5790"/>
                </a:solidFill>
              </a:rPr>
              <a:t>Corretto</a:t>
            </a:r>
            <a:endParaRPr lang="en-US" sz="1400" dirty="0">
              <a:solidFill>
                <a:srgbClr val="3C5790"/>
              </a:solidFill>
            </a:endParaRPr>
          </a:p>
          <a:p>
            <a:r>
              <a:rPr lang="en-US" sz="1400" dirty="0">
                <a:solidFill>
                  <a:srgbClr val="3C5790"/>
                </a:solidFill>
              </a:rPr>
              <a:t>Azul Zulu</a:t>
            </a:r>
          </a:p>
          <a:p>
            <a:r>
              <a:rPr lang="en-US" sz="1400" dirty="0">
                <a:solidFill>
                  <a:srgbClr val="3C5790"/>
                </a:solidFill>
              </a:rPr>
              <a:t>Bck2Brwsr</a:t>
            </a:r>
          </a:p>
          <a:p>
            <a:r>
              <a:rPr lang="en-US" sz="1400" dirty="0">
                <a:solidFill>
                  <a:srgbClr val="3C5790"/>
                </a:solidFill>
              </a:rPr>
              <a:t>CACAO</a:t>
            </a:r>
          </a:p>
          <a:p>
            <a:r>
              <a:rPr lang="en-US" sz="1400" dirty="0">
                <a:solidFill>
                  <a:srgbClr val="3C5790"/>
                </a:solidFill>
              </a:rPr>
              <a:t>Codename One</a:t>
            </a:r>
          </a:p>
          <a:p>
            <a:r>
              <a:rPr lang="en-US" sz="1400" dirty="0" err="1">
                <a:solidFill>
                  <a:srgbClr val="3C5790"/>
                </a:solidFill>
              </a:rPr>
              <a:t>DoppioJVM</a:t>
            </a:r>
            <a:endParaRPr lang="en-US" sz="1400" dirty="0">
              <a:solidFill>
                <a:srgbClr val="3C5790"/>
              </a:solidFill>
            </a:endParaRPr>
          </a:p>
          <a:p>
            <a:r>
              <a:rPr lang="en-US" sz="1400" dirty="0">
                <a:solidFill>
                  <a:srgbClr val="3C5790"/>
                </a:solidFill>
              </a:rPr>
              <a:t>Eclipse OpenJ9</a:t>
            </a:r>
          </a:p>
          <a:p>
            <a:r>
              <a:rPr lang="en-US" sz="1400" dirty="0" err="1">
                <a:solidFill>
                  <a:srgbClr val="3C5790"/>
                </a:solidFill>
              </a:rPr>
              <a:t>GraalVM</a:t>
            </a:r>
            <a:r>
              <a:rPr lang="en-US" sz="1400" dirty="0">
                <a:solidFill>
                  <a:srgbClr val="3C5790"/>
                </a:solidFill>
              </a:rPr>
              <a:t> CE</a:t>
            </a:r>
          </a:p>
          <a:p>
            <a:r>
              <a:rPr lang="en-US" sz="1400" dirty="0" err="1">
                <a:solidFill>
                  <a:srgbClr val="3C5790"/>
                </a:solidFill>
              </a:rPr>
              <a:t>HaikuVM</a:t>
            </a:r>
            <a:endParaRPr lang="en-US" sz="1400" dirty="0">
              <a:solidFill>
                <a:srgbClr val="3C5790"/>
              </a:solidFill>
            </a:endParaRPr>
          </a:p>
          <a:p>
            <a:r>
              <a:rPr lang="en-US" sz="1400" dirty="0" err="1">
                <a:solidFill>
                  <a:srgbClr val="3C5790"/>
                </a:solidFill>
              </a:rPr>
              <a:t>HotSpot</a:t>
            </a:r>
            <a:endParaRPr lang="en-US" sz="1400" dirty="0">
              <a:solidFill>
                <a:srgbClr val="3C5790"/>
              </a:solidFill>
            </a:endParaRPr>
          </a:p>
        </p:txBody>
      </p:sp>
      <p:sp>
        <p:nvSpPr>
          <p:cNvPr id="4" name="Espace réservé du contenu 4">
            <a:extLst>
              <a:ext uri="{FF2B5EF4-FFF2-40B4-BE49-F238E27FC236}">
                <a16:creationId xmlns:a16="http://schemas.microsoft.com/office/drawing/2014/main" id="{88A6E011-E6E6-4632-A0E5-21D5F4E90983}"/>
              </a:ext>
            </a:extLst>
          </p:cNvPr>
          <p:cNvSpPr txBox="1">
            <a:spLocks/>
          </p:cNvSpPr>
          <p:nvPr/>
        </p:nvSpPr>
        <p:spPr bwMode="auto">
          <a:xfrm>
            <a:off x="5029200" y="1905000"/>
            <a:ext cx="32004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err="1">
                <a:solidFill>
                  <a:srgbClr val="3C5790"/>
                </a:solidFill>
              </a:rPr>
              <a:t>HotSpot</a:t>
            </a:r>
            <a:endParaRPr lang="en-US" sz="1400" dirty="0">
              <a:solidFill>
                <a:srgbClr val="3C5790"/>
              </a:solidFill>
            </a:endParaRPr>
          </a:p>
          <a:p>
            <a:r>
              <a:rPr lang="en-US" sz="1400" dirty="0" err="1">
                <a:solidFill>
                  <a:srgbClr val="3C5790"/>
                </a:solidFill>
              </a:rPr>
              <a:t>Jamiga</a:t>
            </a:r>
            <a:endParaRPr lang="en-US" sz="1400" dirty="0">
              <a:solidFill>
                <a:srgbClr val="3C5790"/>
              </a:solidFill>
            </a:endParaRPr>
          </a:p>
          <a:p>
            <a:r>
              <a:rPr lang="en-US" sz="1400" dirty="0" err="1">
                <a:solidFill>
                  <a:srgbClr val="3C5790"/>
                </a:solidFill>
              </a:rPr>
              <a:t>JamVM</a:t>
            </a:r>
            <a:endParaRPr lang="en-US" sz="1400" dirty="0">
              <a:solidFill>
                <a:srgbClr val="3C5790"/>
              </a:solidFill>
            </a:endParaRPr>
          </a:p>
          <a:p>
            <a:r>
              <a:rPr lang="en-US" sz="1400" dirty="0" err="1">
                <a:solidFill>
                  <a:srgbClr val="3C5790"/>
                </a:solidFill>
              </a:rPr>
              <a:t>Jelatine</a:t>
            </a:r>
            <a:r>
              <a:rPr lang="en-US" sz="1400" dirty="0">
                <a:solidFill>
                  <a:srgbClr val="3C5790"/>
                </a:solidFill>
              </a:rPr>
              <a:t> JVM</a:t>
            </a:r>
          </a:p>
          <a:p>
            <a:r>
              <a:rPr lang="en-US" sz="1400" dirty="0" err="1">
                <a:solidFill>
                  <a:srgbClr val="3C5790"/>
                </a:solidFill>
              </a:rPr>
              <a:t>Jikes</a:t>
            </a:r>
            <a:r>
              <a:rPr lang="en-US" sz="1400" dirty="0">
                <a:solidFill>
                  <a:srgbClr val="3C5790"/>
                </a:solidFill>
              </a:rPr>
              <a:t> RVM (</a:t>
            </a:r>
            <a:r>
              <a:rPr lang="en-US" sz="1400" dirty="0" err="1">
                <a:solidFill>
                  <a:srgbClr val="3C5790"/>
                </a:solidFill>
              </a:rPr>
              <a:t>Jikes</a:t>
            </a:r>
            <a:r>
              <a:rPr lang="en-US" sz="1400" dirty="0">
                <a:solidFill>
                  <a:srgbClr val="3C5790"/>
                </a:solidFill>
              </a:rPr>
              <a:t> Research Virtual Machine)</a:t>
            </a:r>
          </a:p>
          <a:p>
            <a:r>
              <a:rPr lang="en-US" sz="1400" dirty="0" err="1">
                <a:solidFill>
                  <a:srgbClr val="3C5790"/>
                </a:solidFill>
              </a:rPr>
              <a:t>JVM.go</a:t>
            </a:r>
            <a:endParaRPr lang="en-US" sz="1400" dirty="0">
              <a:solidFill>
                <a:srgbClr val="3C5790"/>
              </a:solidFill>
            </a:endParaRPr>
          </a:p>
          <a:p>
            <a:r>
              <a:rPr lang="en-US" sz="1400" dirty="0" err="1">
                <a:solidFill>
                  <a:srgbClr val="3C5790"/>
                </a:solidFill>
              </a:rPr>
              <a:t>Liberica</a:t>
            </a:r>
            <a:r>
              <a:rPr lang="en-US" sz="1400" dirty="0">
                <a:solidFill>
                  <a:srgbClr val="3C5790"/>
                </a:solidFill>
              </a:rPr>
              <a:t> JDK</a:t>
            </a:r>
          </a:p>
          <a:p>
            <a:r>
              <a:rPr lang="en-US" sz="1400" dirty="0" err="1">
                <a:solidFill>
                  <a:srgbClr val="3C5790"/>
                </a:solidFill>
              </a:rPr>
              <a:t>leJOS</a:t>
            </a:r>
            <a:endParaRPr lang="en-US" sz="1400" dirty="0">
              <a:solidFill>
                <a:srgbClr val="3C5790"/>
              </a:solidFill>
            </a:endParaRPr>
          </a:p>
          <a:p>
            <a:r>
              <a:rPr lang="en-US" sz="1400" dirty="0">
                <a:solidFill>
                  <a:srgbClr val="3C5790"/>
                </a:solidFill>
              </a:rPr>
              <a:t>Maxine</a:t>
            </a:r>
          </a:p>
          <a:p>
            <a:r>
              <a:rPr lang="en-US" sz="1400" dirty="0">
                <a:solidFill>
                  <a:srgbClr val="3C5790"/>
                </a:solidFill>
              </a:rPr>
              <a:t>Multi-OS Engine</a:t>
            </a:r>
          </a:p>
          <a:p>
            <a:r>
              <a:rPr lang="en-US" sz="1400" dirty="0" err="1">
                <a:solidFill>
                  <a:srgbClr val="3C5790"/>
                </a:solidFill>
              </a:rPr>
              <a:t>RopeVM</a:t>
            </a:r>
            <a:endParaRPr lang="en-US" sz="1400" dirty="0">
              <a:solidFill>
                <a:srgbClr val="3C5790"/>
              </a:solidFill>
            </a:endParaRPr>
          </a:p>
          <a:p>
            <a:r>
              <a:rPr lang="en-US" sz="1400" dirty="0" err="1">
                <a:solidFill>
                  <a:srgbClr val="3C5790"/>
                </a:solidFill>
              </a:rPr>
              <a:t>uJVM</a:t>
            </a:r>
            <a:endParaRPr lang="en-US" sz="1400" dirty="0">
              <a:solidFill>
                <a:srgbClr val="3C5790"/>
              </a:solidFill>
            </a:endParaRP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B11CE44D-2CDD-4228-93BB-B2FD3798EBCB}"/>
              </a:ext>
            </a:extLst>
          </p:cNvPr>
          <p:cNvSpPr txBox="1">
            <a:spLocks/>
          </p:cNvSpPr>
          <p:nvPr/>
        </p:nvSpPr>
        <p:spPr bwMode="auto">
          <a:xfrm>
            <a:off x="623582" y="5638800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rgbClr val="3C5790"/>
                </a:solidFill>
              </a:rPr>
              <a:t>The above VMs are free and open-source</a:t>
            </a:r>
          </a:p>
        </p:txBody>
      </p:sp>
    </p:spTree>
    <p:extLst>
      <p:ext uri="{BB962C8B-B14F-4D97-AF65-F5344CB8AC3E}">
        <p14:creationId xmlns:p14="http://schemas.microsoft.com/office/powerpoint/2010/main" val="21795643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Other</a:t>
            </a:r>
            <a:r>
              <a:rPr lang="fr-CA" dirty="0">
                <a:solidFill>
                  <a:schemeClr val="bg1"/>
                </a:solidFill>
              </a:rPr>
              <a:t> </a:t>
            </a:r>
            <a:r>
              <a:rPr lang="fr-CA" dirty="0" err="1">
                <a:solidFill>
                  <a:schemeClr val="bg1"/>
                </a:solidFill>
              </a:rPr>
              <a:t>VMs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3048000" cy="37338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Azul Zing JVM</a:t>
            </a:r>
          </a:p>
          <a:p>
            <a:r>
              <a:rPr lang="en-US" sz="1400" dirty="0">
                <a:solidFill>
                  <a:srgbClr val="3C5790"/>
                </a:solidFill>
              </a:rPr>
              <a:t>CEE-J</a:t>
            </a:r>
          </a:p>
          <a:p>
            <a:r>
              <a:rPr lang="en-US" sz="1400" dirty="0">
                <a:solidFill>
                  <a:srgbClr val="3C5790"/>
                </a:solidFill>
              </a:rPr>
              <a:t>Excelsior JET</a:t>
            </a:r>
          </a:p>
          <a:p>
            <a:r>
              <a:rPr lang="en-US" sz="1400" dirty="0" err="1">
                <a:solidFill>
                  <a:srgbClr val="3C5790"/>
                </a:solidFill>
              </a:rPr>
              <a:t>GraalVM</a:t>
            </a:r>
            <a:r>
              <a:rPr lang="en-US" sz="1400" dirty="0">
                <a:solidFill>
                  <a:srgbClr val="3C5790"/>
                </a:solidFill>
              </a:rPr>
              <a:t> EE</a:t>
            </a:r>
          </a:p>
          <a:p>
            <a:r>
              <a:rPr lang="en-US" sz="1400" dirty="0" err="1">
                <a:solidFill>
                  <a:srgbClr val="3C5790"/>
                </a:solidFill>
              </a:rPr>
              <a:t>Imsys</a:t>
            </a:r>
            <a:r>
              <a:rPr lang="en-US" sz="1400" dirty="0">
                <a:solidFill>
                  <a:srgbClr val="3C5790"/>
                </a:solidFill>
              </a:rPr>
              <a:t> AB</a:t>
            </a:r>
          </a:p>
          <a:p>
            <a:r>
              <a:rPr lang="en-US" sz="1400" dirty="0" err="1">
                <a:solidFill>
                  <a:srgbClr val="3C5790"/>
                </a:solidFill>
              </a:rPr>
              <a:t>JamaicaVM</a:t>
            </a:r>
            <a:r>
              <a:rPr lang="en-US" sz="1400" dirty="0">
                <a:solidFill>
                  <a:srgbClr val="3C5790"/>
                </a:solidFill>
              </a:rPr>
              <a:t> (</a:t>
            </a:r>
            <a:r>
              <a:rPr lang="en-US" sz="1400" dirty="0" err="1">
                <a:solidFill>
                  <a:srgbClr val="3C5790"/>
                </a:solidFill>
              </a:rPr>
              <a:t>aicas</a:t>
            </a:r>
            <a:r>
              <a:rPr lang="en-US" sz="1400" dirty="0">
                <a:solidFill>
                  <a:srgbClr val="3C5790"/>
                </a:solidFill>
              </a:rPr>
              <a:t>)</a:t>
            </a:r>
          </a:p>
          <a:p>
            <a:r>
              <a:rPr lang="en-US" sz="1400" dirty="0" err="1">
                <a:solidFill>
                  <a:srgbClr val="3C5790"/>
                </a:solidFill>
              </a:rPr>
              <a:t>JBlend</a:t>
            </a:r>
            <a:r>
              <a:rPr lang="en-US" sz="1400" dirty="0">
                <a:solidFill>
                  <a:srgbClr val="3C5790"/>
                </a:solidFill>
              </a:rPr>
              <a:t> (</a:t>
            </a:r>
            <a:r>
              <a:rPr lang="en-US" sz="1400" dirty="0" err="1">
                <a:solidFill>
                  <a:srgbClr val="3C5790"/>
                </a:solidFill>
              </a:rPr>
              <a:t>Aplix</a:t>
            </a:r>
            <a:r>
              <a:rPr lang="en-US" sz="1400" dirty="0">
                <a:solidFill>
                  <a:srgbClr val="3C5790"/>
                </a:solidFill>
              </a:rPr>
              <a:t>)</a:t>
            </a:r>
          </a:p>
          <a:p>
            <a:r>
              <a:rPr lang="en-US" sz="1400" dirty="0" err="1">
                <a:solidFill>
                  <a:srgbClr val="3C5790"/>
                </a:solidFill>
              </a:rPr>
              <a:t>MicroJvm</a:t>
            </a:r>
            <a:r>
              <a:rPr lang="en-US" sz="1400" dirty="0">
                <a:solidFill>
                  <a:srgbClr val="3C5790"/>
                </a:solidFill>
              </a:rPr>
              <a:t> (IS2T – Industrial Smart Software Technology)</a:t>
            </a:r>
          </a:p>
          <a:p>
            <a:r>
              <a:rPr lang="en-US" sz="1400" dirty="0">
                <a:solidFill>
                  <a:srgbClr val="3C5790"/>
                </a:solidFill>
              </a:rPr>
              <a:t>OJVM</a:t>
            </a:r>
          </a:p>
          <a:p>
            <a:r>
              <a:rPr lang="en-US" sz="1400" dirty="0">
                <a:solidFill>
                  <a:srgbClr val="3C5790"/>
                </a:solidFill>
              </a:rPr>
              <a:t>PTC Perc</a:t>
            </a:r>
          </a:p>
          <a:p>
            <a:r>
              <a:rPr lang="en-US" sz="1400" dirty="0">
                <a:solidFill>
                  <a:srgbClr val="3C5790"/>
                </a:solidFill>
              </a:rPr>
              <a:t>SAP JVM</a:t>
            </a:r>
          </a:p>
          <a:p>
            <a:r>
              <a:rPr lang="en-US" sz="1400" dirty="0" err="1">
                <a:solidFill>
                  <a:srgbClr val="3C5790"/>
                </a:solidFill>
              </a:rPr>
              <a:t>Waratek</a:t>
            </a:r>
            <a:r>
              <a:rPr lang="en-US" sz="1400" dirty="0">
                <a:solidFill>
                  <a:srgbClr val="3C5790"/>
                </a:solidFill>
              </a:rPr>
              <a:t> </a:t>
            </a:r>
            <a:r>
              <a:rPr lang="en-US" sz="1400" dirty="0" err="1">
                <a:solidFill>
                  <a:srgbClr val="3C5790"/>
                </a:solidFill>
              </a:rPr>
              <a:t>CloudVM</a:t>
            </a:r>
            <a:r>
              <a:rPr lang="en-US" sz="1400" dirty="0">
                <a:solidFill>
                  <a:srgbClr val="3C5790"/>
                </a:solidFill>
              </a:rPr>
              <a:t> for Java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B11CE44D-2CDD-4228-93BB-B2FD3798EBCB}"/>
              </a:ext>
            </a:extLst>
          </p:cNvPr>
          <p:cNvSpPr txBox="1">
            <a:spLocks/>
          </p:cNvSpPr>
          <p:nvPr/>
        </p:nvSpPr>
        <p:spPr bwMode="auto">
          <a:xfrm>
            <a:off x="533400" y="5973762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rgbClr val="3C5790"/>
                </a:solidFill>
              </a:rPr>
              <a:t>The above VMs are proprietary implementations</a:t>
            </a:r>
          </a:p>
        </p:txBody>
      </p:sp>
    </p:spTree>
    <p:extLst>
      <p:ext uri="{BB962C8B-B14F-4D97-AF65-F5344CB8AC3E}">
        <p14:creationId xmlns:p14="http://schemas.microsoft.com/office/powerpoint/2010/main" val="41802852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Conclussion</a:t>
            </a: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200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Pros: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Faster startup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Lower memory footprint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Boost performance</a:t>
            </a:r>
          </a:p>
          <a:p>
            <a:r>
              <a:rPr lang="en-US" sz="1400" dirty="0">
                <a:solidFill>
                  <a:srgbClr val="3C5790"/>
                </a:solidFill>
              </a:rPr>
              <a:t>Cons: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Documentation needs to be improved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Support of microservices needs to be enhanced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Custom support service is not up to the mark</a:t>
            </a:r>
          </a:p>
        </p:txBody>
      </p:sp>
    </p:spTree>
    <p:extLst>
      <p:ext uri="{BB962C8B-B14F-4D97-AF65-F5344CB8AC3E}">
        <p14:creationId xmlns:p14="http://schemas.microsoft.com/office/powerpoint/2010/main" val="25106238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z="4000" dirty="0" err="1">
                <a:solidFill>
                  <a:schemeClr val="bg1">
                    <a:lumMod val="95000"/>
                  </a:schemeClr>
                </a:solidFill>
              </a:rPr>
              <a:t>Bibliography</a:t>
            </a:r>
            <a:endParaRPr lang="fr-CA" sz="4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123" name="Espace réservé du contenu 4"/>
          <p:cNvSpPr>
            <a:spLocks noGrp="1"/>
          </p:cNvSpPr>
          <p:nvPr>
            <p:ph idx="1"/>
          </p:nvPr>
        </p:nvSpPr>
        <p:spPr>
          <a:xfrm>
            <a:off x="457200" y="1676400"/>
            <a:ext cx="8458200" cy="4876800"/>
          </a:xfrm>
        </p:spPr>
        <p:txBody>
          <a:bodyPr/>
          <a:lstStyle/>
          <a:p>
            <a:r>
              <a:rPr lang="en-US" sz="1600" dirty="0">
                <a:solidFill>
                  <a:schemeClr val="bg1"/>
                </a:solidFill>
              </a:rPr>
              <a:t>https://en.wikipedia.org/wiki/GraalVM</a:t>
            </a:r>
          </a:p>
          <a:p>
            <a:r>
              <a:rPr lang="en-US" sz="1600" dirty="0" err="1">
                <a:solidFill>
                  <a:schemeClr val="bg1"/>
                </a:solidFill>
              </a:rPr>
              <a:t>Packt</a:t>
            </a:r>
            <a:r>
              <a:rPr lang="en-US" sz="1600" dirty="0">
                <a:solidFill>
                  <a:schemeClr val="bg1"/>
                </a:solidFill>
              </a:rPr>
              <a:t> – Supercharge your applications with </a:t>
            </a:r>
            <a:r>
              <a:rPr lang="en-US" sz="1600" dirty="0" err="1">
                <a:solidFill>
                  <a:schemeClr val="bg1"/>
                </a:solidFill>
              </a:rPr>
              <a:t>GraalVM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Espace réservé du contenu 4"/>
          <p:cNvSpPr>
            <a:spLocks noGrp="1"/>
          </p:cNvSpPr>
          <p:nvPr>
            <p:ph idx="1"/>
          </p:nvPr>
        </p:nvSpPr>
        <p:spPr>
          <a:xfrm>
            <a:off x="3048000" y="2667000"/>
            <a:ext cx="3200400" cy="762000"/>
          </a:xfrm>
        </p:spPr>
        <p:txBody>
          <a:bodyPr/>
          <a:lstStyle/>
          <a:p>
            <a:pPr>
              <a:buNone/>
            </a:pPr>
            <a:r>
              <a:rPr lang="en-US" sz="4000" dirty="0">
                <a:solidFill>
                  <a:schemeClr val="bg1"/>
                </a:solidFill>
              </a:rPr>
              <a:t>Questions ?</a:t>
            </a:r>
          </a:p>
          <a:p>
            <a:endParaRPr lang="fr-CA" sz="1600" dirty="0">
              <a:solidFill>
                <a:schemeClr val="bg1"/>
              </a:solidFill>
            </a:endParaRPr>
          </a:p>
          <a:p>
            <a:endParaRPr lang="fr-CA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What</a:t>
            </a:r>
            <a:r>
              <a:rPr lang="fr-CA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is </a:t>
            </a:r>
            <a:r>
              <a:rPr lang="en-US" dirty="0" err="1">
                <a:solidFill>
                  <a:schemeClr val="bg1"/>
                </a:solidFill>
              </a:rPr>
              <a:t>GraalVM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fr-CA" dirty="0">
                <a:solidFill>
                  <a:schemeClr val="bg1"/>
                </a:solidFill>
              </a:rPr>
              <a:t>?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4419600"/>
          </a:xfrm>
        </p:spPr>
        <p:txBody>
          <a:bodyPr/>
          <a:lstStyle/>
          <a:p>
            <a:r>
              <a:rPr lang="en-US" sz="1400" dirty="0" err="1">
                <a:solidFill>
                  <a:srgbClr val="3C5790"/>
                </a:solidFill>
              </a:rPr>
              <a:t>GraalVM</a:t>
            </a:r>
            <a:r>
              <a:rPr lang="en-US" sz="1400" dirty="0">
                <a:solidFill>
                  <a:srgbClr val="3C5790"/>
                </a:solidFill>
              </a:rPr>
              <a:t> is a high-performance VM that provides the runtime for modern cloud-native applications.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Cloud-native applications are built based on the service architecture.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microservices runtimes demand a different set of requirements.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Smaller footprint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Quicker bootstrap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Polyglot and interoperability</a:t>
            </a:r>
          </a:p>
        </p:txBody>
      </p:sp>
    </p:spTree>
    <p:extLst>
      <p:ext uri="{BB962C8B-B14F-4D97-AF65-F5344CB8AC3E}">
        <p14:creationId xmlns:p14="http://schemas.microsoft.com/office/powerpoint/2010/main" val="98943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Concepts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200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Java has been very successful because of its write once, run anywhere design principle.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Traditionally, there two ways of running application code:</a:t>
            </a:r>
          </a:p>
          <a:p>
            <a:r>
              <a:rPr lang="en-US" sz="1400" b="1" dirty="0">
                <a:solidFill>
                  <a:srgbClr val="3C5790"/>
                </a:solidFill>
              </a:rPr>
              <a:t>Compilers</a:t>
            </a:r>
            <a:r>
              <a:rPr lang="en-US" sz="1400" dirty="0">
                <a:solidFill>
                  <a:srgbClr val="3C5790"/>
                </a:solidFill>
              </a:rPr>
              <a:t>: Application code is directly compiled to machine code.</a:t>
            </a:r>
          </a:p>
          <a:p>
            <a:r>
              <a:rPr lang="en-US" sz="1400" b="1" dirty="0">
                <a:solidFill>
                  <a:srgbClr val="3C5790"/>
                </a:solidFill>
              </a:rPr>
              <a:t>Interpreters</a:t>
            </a:r>
            <a:r>
              <a:rPr lang="en-US" sz="1400" dirty="0">
                <a:solidFill>
                  <a:srgbClr val="3C5790"/>
                </a:solidFill>
              </a:rPr>
              <a:t>: Application code is interpreted to machine code line by line.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JVM has taken the best of both interpreters and compilers.</a:t>
            </a:r>
          </a:p>
        </p:txBody>
      </p:sp>
    </p:spTree>
    <p:extLst>
      <p:ext uri="{BB962C8B-B14F-4D97-AF65-F5344CB8AC3E}">
        <p14:creationId xmlns:p14="http://schemas.microsoft.com/office/powerpoint/2010/main" val="359909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Concepts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810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JVM runs the Java code using both the interpreter and compiler approaches.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DD9991C-4529-4950-836E-DBFE2826C2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800" y="2499201"/>
            <a:ext cx="3767138" cy="4145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334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Concepts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810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High level architecture of the JVM.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FE6756-4E41-48E4-A384-691066A92F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0" y="2445531"/>
            <a:ext cx="4435754" cy="4137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856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Concepts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9906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The class loader subsystem is responsible for: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allocating all the relevant .class files and loading these classes to the memory.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linking and verifying the schematics of the .class file before the classes are initialized and loaded to memory.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class loader subsystem has the following three key functionalities: </a:t>
            </a:r>
            <a:r>
              <a:rPr lang="en-US" sz="1400" b="1" dirty="0">
                <a:solidFill>
                  <a:srgbClr val="3C5790"/>
                </a:solidFill>
              </a:rPr>
              <a:t>loading</a:t>
            </a:r>
            <a:r>
              <a:rPr lang="en-US" sz="1400" dirty="0">
                <a:solidFill>
                  <a:srgbClr val="3C5790"/>
                </a:solidFill>
              </a:rPr>
              <a:t>, </a:t>
            </a:r>
            <a:r>
              <a:rPr lang="en-US" sz="1400" b="1" dirty="0">
                <a:solidFill>
                  <a:srgbClr val="3C5790"/>
                </a:solidFill>
              </a:rPr>
              <a:t>linking</a:t>
            </a:r>
            <a:r>
              <a:rPr lang="en-US" sz="1400" dirty="0">
                <a:solidFill>
                  <a:srgbClr val="3C5790"/>
                </a:solidFill>
              </a:rPr>
              <a:t>, </a:t>
            </a:r>
            <a:r>
              <a:rPr lang="en-US" sz="1400" b="1" dirty="0">
                <a:solidFill>
                  <a:srgbClr val="3C5790"/>
                </a:solidFill>
              </a:rPr>
              <a:t>initializing</a:t>
            </a:r>
            <a:r>
              <a:rPr lang="en-US" sz="1400" dirty="0">
                <a:solidFill>
                  <a:srgbClr val="3C5790"/>
                </a:solidFill>
              </a:rPr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A6A9A5-0506-46BE-A88B-982D0BFAC5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3810000"/>
            <a:ext cx="6467475" cy="1542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6881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Concepts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1676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There are three types of class loaders as part of this system:</a:t>
            </a:r>
          </a:p>
          <a:p>
            <a:pPr lvl="1"/>
            <a:r>
              <a:rPr lang="en-US" sz="1400" b="1" dirty="0">
                <a:solidFill>
                  <a:srgbClr val="3C5790"/>
                </a:solidFill>
              </a:rPr>
              <a:t>Bootstrap</a:t>
            </a:r>
            <a:r>
              <a:rPr lang="en-US" sz="1400" dirty="0">
                <a:solidFill>
                  <a:srgbClr val="3C5790"/>
                </a:solidFill>
              </a:rPr>
              <a:t>: loads all the classes that are required to run any Java application. This is a core part of the JVM and is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implemented in the native language.</a:t>
            </a:r>
          </a:p>
          <a:p>
            <a:pPr lvl="1"/>
            <a:r>
              <a:rPr lang="en-US" sz="1400" b="1" dirty="0">
                <a:solidFill>
                  <a:srgbClr val="3C5790"/>
                </a:solidFill>
              </a:rPr>
              <a:t>Extensions</a:t>
            </a:r>
            <a:r>
              <a:rPr lang="en-US" sz="1400" dirty="0">
                <a:solidFill>
                  <a:srgbClr val="3C5790"/>
                </a:solidFill>
              </a:rPr>
              <a:t>: load all the extensions to the JDK found in the </a:t>
            </a:r>
            <a:r>
              <a:rPr lang="en-US" sz="1400" dirty="0" err="1">
                <a:solidFill>
                  <a:srgbClr val="3C5790"/>
                </a:solidFill>
              </a:rPr>
              <a:t>jre</a:t>
            </a:r>
            <a:r>
              <a:rPr lang="en-US" sz="1400" dirty="0">
                <a:solidFill>
                  <a:srgbClr val="3C5790"/>
                </a:solidFill>
              </a:rPr>
              <a:t>/lib/</a:t>
            </a:r>
            <a:r>
              <a:rPr lang="en-US" sz="1400" dirty="0" err="1">
                <a:solidFill>
                  <a:srgbClr val="3C5790"/>
                </a:solidFill>
              </a:rPr>
              <a:t>ext</a:t>
            </a:r>
            <a:r>
              <a:rPr lang="en-US" sz="1400" dirty="0">
                <a:solidFill>
                  <a:srgbClr val="3C5790"/>
                </a:solidFill>
              </a:rPr>
              <a:t> directory.</a:t>
            </a:r>
          </a:p>
          <a:p>
            <a:pPr lvl="1"/>
            <a:r>
              <a:rPr lang="en-US" sz="1400" b="1" dirty="0">
                <a:solidFill>
                  <a:srgbClr val="3C5790"/>
                </a:solidFill>
              </a:rPr>
              <a:t>Application</a:t>
            </a:r>
            <a:r>
              <a:rPr lang="en-US" sz="1400" dirty="0">
                <a:solidFill>
                  <a:srgbClr val="3C5790"/>
                </a:solidFill>
              </a:rPr>
              <a:t>: loads the application classes in the application class path CLASSPATH env variable.</a:t>
            </a:r>
          </a:p>
        </p:txBody>
      </p:sp>
    </p:spTree>
    <p:extLst>
      <p:ext uri="{BB962C8B-B14F-4D97-AF65-F5344CB8AC3E}">
        <p14:creationId xmlns:p14="http://schemas.microsoft.com/office/powerpoint/2010/main" val="1874457769"/>
      </p:ext>
    </p:extLst>
  </p:cSld>
  <p:clrMapOvr>
    <a:masterClrMapping/>
  </p:clrMapOvr>
</p:sld>
</file>

<file path=ppt/theme/theme1.xml><?xml version="1.0" encoding="utf-8"?>
<a:theme xmlns:a="http://schemas.openxmlformats.org/drawingml/2006/main" name="14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143</Template>
  <TotalTime>19104</TotalTime>
  <Words>1402</Words>
  <Application>Microsoft Office PowerPoint</Application>
  <PresentationFormat>On-screen Show (4:3)</PresentationFormat>
  <Paragraphs>175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7" baseType="lpstr">
      <vt:lpstr>Arial</vt:lpstr>
      <vt:lpstr>Calibri</vt:lpstr>
      <vt:lpstr>143</vt:lpstr>
      <vt:lpstr>GraalVM</vt:lpstr>
      <vt:lpstr>Contents</vt:lpstr>
      <vt:lpstr>What is GraalVM ?</vt:lpstr>
      <vt:lpstr>What is GraalVM ? (cont.)</vt:lpstr>
      <vt:lpstr>Concepts</vt:lpstr>
      <vt:lpstr>Concepts (cont.)</vt:lpstr>
      <vt:lpstr>Concepts (cont.)</vt:lpstr>
      <vt:lpstr>Concepts (cont.)</vt:lpstr>
      <vt:lpstr>Concepts (cont.)</vt:lpstr>
      <vt:lpstr>Concepts (cont.)</vt:lpstr>
      <vt:lpstr>Concepts (cont.)</vt:lpstr>
      <vt:lpstr>Concepts (cont.)</vt:lpstr>
      <vt:lpstr>Concepts (cont.)</vt:lpstr>
      <vt:lpstr>Concepts (cont.)</vt:lpstr>
      <vt:lpstr>Concepts (cont.)</vt:lpstr>
      <vt:lpstr>Concepts (cont.)</vt:lpstr>
      <vt:lpstr>Concepts (cont.)</vt:lpstr>
      <vt:lpstr>Concepts (cont.)</vt:lpstr>
      <vt:lpstr>Core</vt:lpstr>
      <vt:lpstr>Core (cont.)</vt:lpstr>
      <vt:lpstr>Core (cont.)</vt:lpstr>
      <vt:lpstr>Core (cont.)</vt:lpstr>
      <vt:lpstr>Core (cont.)</vt:lpstr>
      <vt:lpstr>Truffle</vt:lpstr>
      <vt:lpstr>Truffle (cont.)</vt:lpstr>
      <vt:lpstr>GraalVM</vt:lpstr>
      <vt:lpstr>GraalVM (cont.)</vt:lpstr>
      <vt:lpstr>GraalVM (cont.)</vt:lpstr>
      <vt:lpstr>GraalVM (cont.)</vt:lpstr>
      <vt:lpstr>Other VMs</vt:lpstr>
      <vt:lpstr>Other VMs (cont.)</vt:lpstr>
      <vt:lpstr>Conclussion</vt:lpstr>
      <vt:lpstr>Bibliography</vt:lpstr>
      <vt:lpstr>PowerPoint Presentation</vt:lpstr>
    </vt:vector>
  </TitlesOfParts>
  <Company>Computaris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 NAME</dc:title>
  <dc:creator>Ionut Dima</dc:creator>
  <cp:lastModifiedBy>1 2</cp:lastModifiedBy>
  <cp:revision>1216</cp:revision>
  <dcterms:created xsi:type="dcterms:W3CDTF">2012-04-12T06:19:17Z</dcterms:created>
  <dcterms:modified xsi:type="dcterms:W3CDTF">2023-01-08T20:20:40Z</dcterms:modified>
</cp:coreProperties>
</file>