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521" r:id="rId5"/>
    <p:sldId id="448" r:id="rId6"/>
    <p:sldId id="500" r:id="rId7"/>
    <p:sldId id="502" r:id="rId8"/>
    <p:sldId id="507" r:id="rId9"/>
    <p:sldId id="508" r:id="rId10"/>
    <p:sldId id="509" r:id="rId11"/>
    <p:sldId id="510" r:id="rId12"/>
    <p:sldId id="522" r:id="rId13"/>
    <p:sldId id="512" r:id="rId14"/>
    <p:sldId id="511" r:id="rId15"/>
    <p:sldId id="513" r:id="rId16"/>
    <p:sldId id="514" r:id="rId17"/>
    <p:sldId id="515" r:id="rId18"/>
    <p:sldId id="516" r:id="rId19"/>
    <p:sldId id="517" r:id="rId20"/>
    <p:sldId id="518" r:id="rId21"/>
    <p:sldId id="519" r:id="rId22"/>
    <p:sldId id="520" r:id="rId23"/>
    <p:sldId id="498" r:id="rId24"/>
    <p:sldId id="389" r:id="rId25"/>
    <p:sldId id="259" r:id="rId26"/>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57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p:cViewPr varScale="1">
        <p:scale>
          <a:sx n="114" d="100"/>
          <a:sy n="114" d="100"/>
        </p:scale>
        <p:origin x="1560"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en-US"/>
              <a:t>Click to edit Master title style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fr-CA"/>
          </a:p>
        </p:txBody>
      </p:sp>
      <p:sp>
        <p:nvSpPr>
          <p:cNvPr id="4" name="Espace réservé de la date 3"/>
          <p:cNvSpPr>
            <a:spLocks noGrp="1"/>
          </p:cNvSpPr>
          <p:nvPr>
            <p:ph type="dt" sz="half" idx="10"/>
          </p:nvPr>
        </p:nvSpPr>
        <p:spPr/>
        <p:txBody>
          <a:bodyPr/>
          <a:lstStyle>
            <a:lvl1pPr>
              <a:defRPr/>
            </a:lvl1pPr>
          </a:lstStyle>
          <a:p>
            <a:pPr>
              <a:defRPr/>
            </a:pPr>
            <a:fld id="{22807098-A8DF-4714-B43F-DC882CB72C38}" type="datetimeFigureOut">
              <a:rPr lang="fr-FR"/>
              <a:pPr>
                <a:defRPr/>
              </a:pPr>
              <a:t>16/02/2023</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4CF57D0A-305D-4A35-A608-B814A0BEDBC9}" type="slidenum">
              <a:rPr lang="fr-CA"/>
              <a:pPr>
                <a:defRPr/>
              </a:pPr>
              <a:t>‹#›</a:t>
            </a:fld>
            <a:endParaRPr lang="fr-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texte vertical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890CA72D-36E4-4393-9507-9CBDA1AC8F50}" type="datetimeFigureOut">
              <a:rPr lang="fr-FR"/>
              <a:pPr>
                <a:defRPr/>
              </a:pPr>
              <a:t>16/02/2023</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3F488108-AC2B-469D-8E1A-8A1FC91F787D}" type="slidenum">
              <a:rPr lang="fr-CA"/>
              <a:pPr>
                <a:defRPr/>
              </a:pPr>
              <a:t>‹#›</a:t>
            </a:fld>
            <a:endParaRPr lang="fr-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en-US"/>
              <a:t>Click to edit Master title style</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343A0D9B-B10A-4C2F-90C1-683BF0DFEB41}" type="datetimeFigureOut">
              <a:rPr lang="fr-FR"/>
              <a:pPr>
                <a:defRPr/>
              </a:pPr>
              <a:t>16/02/2023</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C044A544-6A6F-467F-AC6F-55FD44753437}" type="slidenum">
              <a:rPr lang="fr-CA"/>
              <a:pPr>
                <a:defRPr/>
              </a:pPr>
              <a:t>‹#›</a:t>
            </a:fld>
            <a:endParaRPr lang="fr-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contenu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C580763A-51CB-4C09-97C6-6FDA1E354680}" type="datetimeFigureOut">
              <a:rPr lang="fr-FR"/>
              <a:pPr>
                <a:defRPr/>
              </a:pPr>
              <a:t>16/02/2023</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F192BCFE-7F07-4DEB-84D0-B6E069D09AB4}" type="slidenum">
              <a:rPr lang="fr-CA"/>
              <a:pPr>
                <a:defRPr/>
              </a:pPr>
              <a:t>‹#›</a:t>
            </a:fld>
            <a:endParaRPr lang="fr-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Espace réservé de la date 3"/>
          <p:cNvSpPr>
            <a:spLocks noGrp="1"/>
          </p:cNvSpPr>
          <p:nvPr>
            <p:ph type="dt" sz="half" idx="10"/>
          </p:nvPr>
        </p:nvSpPr>
        <p:spPr/>
        <p:txBody>
          <a:bodyPr/>
          <a:lstStyle>
            <a:lvl1pPr>
              <a:defRPr/>
            </a:lvl1pPr>
          </a:lstStyle>
          <a:p>
            <a:pPr>
              <a:defRPr/>
            </a:pPr>
            <a:fld id="{64034F85-C7AC-44D9-8041-DCE5F1910771}" type="datetimeFigureOut">
              <a:rPr lang="fr-FR"/>
              <a:pPr>
                <a:defRPr/>
              </a:pPr>
              <a:t>16/02/2023</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B539C1E6-5858-412D-B164-0E5729C1B013}" type="slidenum">
              <a:rPr lang="fr-CA"/>
              <a:pPr>
                <a:defRPr/>
              </a:pPr>
              <a:t>‹#›</a:t>
            </a:fld>
            <a:endParaRPr lang="fr-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Espace réservé de la date 3"/>
          <p:cNvSpPr>
            <a:spLocks noGrp="1"/>
          </p:cNvSpPr>
          <p:nvPr>
            <p:ph type="dt" sz="half" idx="10"/>
          </p:nvPr>
        </p:nvSpPr>
        <p:spPr/>
        <p:txBody>
          <a:bodyPr/>
          <a:lstStyle>
            <a:lvl1pPr>
              <a:defRPr/>
            </a:lvl1pPr>
          </a:lstStyle>
          <a:p>
            <a:pPr>
              <a:defRPr/>
            </a:pPr>
            <a:fld id="{5F45984F-4687-4822-B90B-D2F0C053EC34}" type="datetimeFigureOut">
              <a:rPr lang="fr-FR"/>
              <a:pPr>
                <a:defRPr/>
              </a:pPr>
              <a:t>16/02/2023</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F9F1BFA6-010D-431C-B551-A9D369DB37A1}" type="slidenum">
              <a:rPr lang="fr-CA"/>
              <a:pPr>
                <a:defRPr/>
              </a:pPr>
              <a:t>‹#›</a:t>
            </a:fld>
            <a:endParaRPr lang="fr-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en-US"/>
              <a:t>Click to edit Master title style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7" name="Espace réservé de la date 3"/>
          <p:cNvSpPr>
            <a:spLocks noGrp="1"/>
          </p:cNvSpPr>
          <p:nvPr>
            <p:ph type="dt" sz="half" idx="10"/>
          </p:nvPr>
        </p:nvSpPr>
        <p:spPr/>
        <p:txBody>
          <a:bodyPr/>
          <a:lstStyle>
            <a:lvl1pPr>
              <a:defRPr/>
            </a:lvl1pPr>
          </a:lstStyle>
          <a:p>
            <a:pPr>
              <a:defRPr/>
            </a:pPr>
            <a:fld id="{1AAEB407-0560-4B40-983D-A7D236E18EC5}" type="datetimeFigureOut">
              <a:rPr lang="fr-FR"/>
              <a:pPr>
                <a:defRPr/>
              </a:pPr>
              <a:t>16/02/2023</a:t>
            </a:fld>
            <a:endParaRPr lang="fr-CA"/>
          </a:p>
        </p:txBody>
      </p:sp>
      <p:sp>
        <p:nvSpPr>
          <p:cNvPr id="8" name="Espace réservé du pied de page 4"/>
          <p:cNvSpPr>
            <a:spLocks noGrp="1"/>
          </p:cNvSpPr>
          <p:nvPr>
            <p:ph type="ftr" sz="quarter" idx="11"/>
          </p:nvPr>
        </p:nvSpPr>
        <p:spPr/>
        <p:txBody>
          <a:bodyPr/>
          <a:lstStyle>
            <a:lvl1pPr>
              <a:defRPr/>
            </a:lvl1pPr>
          </a:lstStyle>
          <a:p>
            <a:pPr>
              <a:defRPr/>
            </a:pPr>
            <a:endParaRPr lang="fr-CA"/>
          </a:p>
        </p:txBody>
      </p:sp>
      <p:sp>
        <p:nvSpPr>
          <p:cNvPr id="9" name="Espace réservé du numéro de diapositive 5"/>
          <p:cNvSpPr>
            <a:spLocks noGrp="1"/>
          </p:cNvSpPr>
          <p:nvPr>
            <p:ph type="sldNum" sz="quarter" idx="12"/>
          </p:nvPr>
        </p:nvSpPr>
        <p:spPr/>
        <p:txBody>
          <a:bodyPr/>
          <a:lstStyle>
            <a:lvl1pPr>
              <a:defRPr/>
            </a:lvl1pPr>
          </a:lstStyle>
          <a:p>
            <a:pPr>
              <a:defRPr/>
            </a:pPr>
            <a:fld id="{E3D0B0A2-27E0-4485-9168-8AA570A8DAFC}" type="slidenum">
              <a:rPr lang="fr-CA"/>
              <a:pPr>
                <a:defRPr/>
              </a:pPr>
              <a:t>‹#›</a:t>
            </a:fld>
            <a:endParaRPr lang="fr-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e la date 3"/>
          <p:cNvSpPr>
            <a:spLocks noGrp="1"/>
          </p:cNvSpPr>
          <p:nvPr>
            <p:ph type="dt" sz="half" idx="10"/>
          </p:nvPr>
        </p:nvSpPr>
        <p:spPr/>
        <p:txBody>
          <a:bodyPr/>
          <a:lstStyle>
            <a:lvl1pPr>
              <a:defRPr/>
            </a:lvl1pPr>
          </a:lstStyle>
          <a:p>
            <a:pPr>
              <a:defRPr/>
            </a:pPr>
            <a:fld id="{31E07EA0-14F2-420C-A475-0D18AFDA93B1}" type="datetimeFigureOut">
              <a:rPr lang="fr-FR"/>
              <a:pPr>
                <a:defRPr/>
              </a:pPr>
              <a:t>16/02/2023</a:t>
            </a:fld>
            <a:endParaRPr lang="fr-CA"/>
          </a:p>
        </p:txBody>
      </p:sp>
      <p:sp>
        <p:nvSpPr>
          <p:cNvPr id="4" name="Espace réservé du pied de page 4"/>
          <p:cNvSpPr>
            <a:spLocks noGrp="1"/>
          </p:cNvSpPr>
          <p:nvPr>
            <p:ph type="ftr" sz="quarter" idx="11"/>
          </p:nvPr>
        </p:nvSpPr>
        <p:spPr/>
        <p:txBody>
          <a:bodyPr/>
          <a:lstStyle>
            <a:lvl1pPr>
              <a:defRPr/>
            </a:lvl1pPr>
          </a:lstStyle>
          <a:p>
            <a:pPr>
              <a:defRPr/>
            </a:pPr>
            <a:endParaRPr lang="fr-CA"/>
          </a:p>
        </p:txBody>
      </p:sp>
      <p:sp>
        <p:nvSpPr>
          <p:cNvPr id="5" name="Espace réservé du numéro de diapositive 5"/>
          <p:cNvSpPr>
            <a:spLocks noGrp="1"/>
          </p:cNvSpPr>
          <p:nvPr>
            <p:ph type="sldNum" sz="quarter" idx="12"/>
          </p:nvPr>
        </p:nvSpPr>
        <p:spPr/>
        <p:txBody>
          <a:bodyPr/>
          <a:lstStyle>
            <a:lvl1pPr>
              <a:defRPr/>
            </a:lvl1pPr>
          </a:lstStyle>
          <a:p>
            <a:pPr>
              <a:defRPr/>
            </a:pPr>
            <a:fld id="{F0B3AE74-2F99-4987-987A-6C3EA8F2668B}" type="slidenum">
              <a:rPr lang="fr-CA"/>
              <a:pPr>
                <a:defRPr/>
              </a:pPr>
              <a:t>‹#›</a:t>
            </a:fld>
            <a:endParaRPr lang="fr-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5DDA1DD5-A17C-48EA-9412-EA98D6409207}" type="datetimeFigureOut">
              <a:rPr lang="fr-FR"/>
              <a:pPr>
                <a:defRPr/>
              </a:pPr>
              <a:t>16/02/2023</a:t>
            </a:fld>
            <a:endParaRPr lang="fr-CA"/>
          </a:p>
        </p:txBody>
      </p:sp>
      <p:sp>
        <p:nvSpPr>
          <p:cNvPr id="3" name="Espace réservé du pied de page 4"/>
          <p:cNvSpPr>
            <a:spLocks noGrp="1"/>
          </p:cNvSpPr>
          <p:nvPr>
            <p:ph type="ftr" sz="quarter" idx="11"/>
          </p:nvPr>
        </p:nvSpPr>
        <p:spPr/>
        <p:txBody>
          <a:bodyPr/>
          <a:lstStyle>
            <a:lvl1pPr>
              <a:defRPr/>
            </a:lvl1pPr>
          </a:lstStyle>
          <a:p>
            <a:pPr>
              <a:defRPr/>
            </a:pPr>
            <a:endParaRPr lang="fr-CA"/>
          </a:p>
        </p:txBody>
      </p:sp>
      <p:sp>
        <p:nvSpPr>
          <p:cNvPr id="4" name="Espace réservé du numéro de diapositive 5"/>
          <p:cNvSpPr>
            <a:spLocks noGrp="1"/>
          </p:cNvSpPr>
          <p:nvPr>
            <p:ph type="sldNum" sz="quarter" idx="12"/>
          </p:nvPr>
        </p:nvSpPr>
        <p:spPr/>
        <p:txBody>
          <a:bodyPr/>
          <a:lstStyle>
            <a:lvl1pPr>
              <a:defRPr/>
            </a:lvl1pPr>
          </a:lstStyle>
          <a:p>
            <a:pPr>
              <a:defRPr/>
            </a:pPr>
            <a:fld id="{880E848E-D45A-49C9-AF07-E8D1D5BE3B06}" type="slidenum">
              <a:rPr lang="fr-CA"/>
              <a:pPr>
                <a:defRPr/>
              </a:pPr>
              <a:t>‹#›</a:t>
            </a:fld>
            <a:endParaRPr lang="fr-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00002456-19D9-42BE-A6A4-31B0B2C0CD52}" type="datetimeFigureOut">
              <a:rPr lang="fr-FR"/>
              <a:pPr>
                <a:defRPr/>
              </a:pPr>
              <a:t>16/02/2023</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44AFF93D-3571-4F94-83EE-E5D41E95C87B}" type="slidenum">
              <a:rPr lang="fr-CA"/>
              <a:pPr>
                <a:defRPr/>
              </a:pPr>
              <a:t>‹#›</a:t>
            </a:fld>
            <a:endParaRPr lang="fr-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CA"/>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fr-CA"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1AFF835A-66CB-4758-9200-7B9C84F9639E}" type="datetimeFigureOut">
              <a:rPr lang="fr-FR"/>
              <a:pPr>
                <a:defRPr/>
              </a:pPr>
              <a:t>16/02/2023</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457E2403-F942-4042-B87D-191FA9AEC4FC}" type="slidenum">
              <a:rPr lang="fr-CA"/>
              <a:pPr>
                <a:defRPr/>
              </a:pPr>
              <a:t>‹#›</a:t>
            </a:fld>
            <a:endParaRPr lang="fr-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a:t>Cliquez pour modifier le style du titre</a:t>
            </a:r>
            <a:endParaRPr lang="fr-CA"/>
          </a:p>
        </p:txBody>
      </p:sp>
      <p:sp>
        <p:nvSpPr>
          <p:cNvPr id="1027" name="Espace réservé du texte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22E20E43-3D58-4660-B8C5-0C3B8220668E}" type="datetimeFigureOut">
              <a:rPr lang="fr-FR"/>
              <a:pPr>
                <a:defRPr/>
              </a:pPr>
              <a:t>16/02/2023</a:t>
            </a:fld>
            <a:endParaRPr lang="fr-CA"/>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defRPr>
            </a:lvl1pPr>
          </a:lstStyle>
          <a:p>
            <a:pPr>
              <a:defRPr/>
            </a:pPr>
            <a:endParaRPr lang="fr-CA"/>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019B76BF-C9E2-4657-92CA-F0808A608D01}" type="slidenum">
              <a:rPr lang="fr-CA"/>
              <a:pPr>
                <a:defRPr/>
              </a:pPr>
              <a:t>‹#›</a:t>
            </a:fld>
            <a:endParaRPr lang="fr-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localhost:8080/v3/api-docs" TargetMode="Externa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hyperlink" Target="https://springdoc.org/properties.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localhost:8080/v3/api-docs" TargetMode="External"/><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0" name="Titre 1"/>
          <p:cNvSpPr>
            <a:spLocks noGrp="1"/>
          </p:cNvSpPr>
          <p:nvPr>
            <p:ph type="ctrTitle"/>
          </p:nvPr>
        </p:nvSpPr>
        <p:spPr>
          <a:xfrm>
            <a:off x="685800" y="3373438"/>
            <a:ext cx="7772400" cy="1012825"/>
          </a:xfrm>
        </p:spPr>
        <p:txBody>
          <a:bodyPr/>
          <a:lstStyle/>
          <a:p>
            <a:r>
              <a:rPr lang="en-US" sz="4000" dirty="0">
                <a:solidFill>
                  <a:schemeClr val="bg1"/>
                </a:solidFill>
              </a:rPr>
              <a:t>Open API</a:t>
            </a:r>
            <a:endParaRPr lang="fr-CA" sz="3800" dirty="0">
              <a:solidFill>
                <a:schemeClr val="bg1"/>
              </a:solidFill>
            </a:endParaRPr>
          </a:p>
        </p:txBody>
      </p:sp>
      <p:sp>
        <p:nvSpPr>
          <p:cNvPr id="2051" name="Sous-titre 2"/>
          <p:cNvSpPr>
            <a:spLocks noGrp="1"/>
          </p:cNvSpPr>
          <p:nvPr>
            <p:ph type="subTitle" idx="1"/>
          </p:nvPr>
        </p:nvSpPr>
        <p:spPr>
          <a:xfrm>
            <a:off x="5715000" y="6091237"/>
            <a:ext cx="3124200" cy="614363"/>
          </a:xfrm>
        </p:spPr>
        <p:txBody>
          <a:bodyPr/>
          <a:lstStyle/>
          <a:p>
            <a:r>
              <a:rPr lang="fr-CA" sz="2600" dirty="0">
                <a:solidFill>
                  <a:schemeClr val="bg1"/>
                </a:solidFill>
              </a:rPr>
              <a:t>Dima Ionut Daniel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762000"/>
          </a:xfrm>
        </p:spPr>
        <p:txBody>
          <a:bodyPr/>
          <a:lstStyle/>
          <a:p>
            <a:r>
              <a:rPr lang="en-US" sz="1400" b="1" dirty="0">
                <a:solidFill>
                  <a:srgbClr val="3C5790"/>
                </a:solidFill>
              </a:rPr>
              <a:t>Query parameters</a:t>
            </a:r>
            <a:r>
              <a:rPr lang="en-US" sz="1400" dirty="0">
                <a:solidFill>
                  <a:srgbClr val="3C5790"/>
                </a:solidFill>
              </a:rPr>
              <a:t> specify the variables part of the resource.</a:t>
            </a:r>
          </a:p>
          <a:p>
            <a:r>
              <a:rPr lang="en-US" sz="1400" dirty="0">
                <a:solidFill>
                  <a:srgbClr val="3C5790"/>
                </a:solidFill>
              </a:rPr>
              <a:t>Example for GET https://example.io/v1/artists?limit=20&amp;offset=3</a:t>
            </a:r>
          </a:p>
        </p:txBody>
      </p:sp>
      <p:pic>
        <p:nvPicPr>
          <p:cNvPr id="5" name="Picture 4">
            <a:extLst>
              <a:ext uri="{FF2B5EF4-FFF2-40B4-BE49-F238E27FC236}">
                <a16:creationId xmlns:a16="http://schemas.microsoft.com/office/drawing/2014/main" id="{DB02B4D0-9218-408A-B236-7343C4B090E4}"/>
              </a:ext>
            </a:extLst>
          </p:cNvPr>
          <p:cNvPicPr>
            <a:picLocks noChangeAspect="1"/>
          </p:cNvPicPr>
          <p:nvPr/>
        </p:nvPicPr>
        <p:blipFill>
          <a:blip r:embed="rId3"/>
          <a:stretch>
            <a:fillRect/>
          </a:stretch>
        </p:blipFill>
        <p:spPr>
          <a:xfrm>
            <a:off x="2279843" y="3048000"/>
            <a:ext cx="4584314" cy="2524125"/>
          </a:xfrm>
          <a:prstGeom prst="rect">
            <a:avLst/>
          </a:prstGeom>
        </p:spPr>
      </p:pic>
    </p:spTree>
    <p:extLst>
      <p:ext uri="{BB962C8B-B14F-4D97-AF65-F5344CB8AC3E}">
        <p14:creationId xmlns:p14="http://schemas.microsoft.com/office/powerpoint/2010/main" val="1135136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685800"/>
          </a:xfrm>
        </p:spPr>
        <p:txBody>
          <a:bodyPr/>
          <a:lstStyle/>
          <a:p>
            <a:r>
              <a:rPr lang="en-US" sz="1400" b="1" dirty="0">
                <a:solidFill>
                  <a:srgbClr val="3C5790"/>
                </a:solidFill>
              </a:rPr>
              <a:t>Path</a:t>
            </a:r>
            <a:r>
              <a:rPr lang="en-US" sz="1400" dirty="0">
                <a:solidFill>
                  <a:srgbClr val="3C5790"/>
                </a:solidFill>
              </a:rPr>
              <a:t> </a:t>
            </a:r>
            <a:r>
              <a:rPr lang="en-US" sz="1400" b="1" dirty="0">
                <a:solidFill>
                  <a:srgbClr val="3C5790"/>
                </a:solidFill>
              </a:rPr>
              <a:t>parameters</a:t>
            </a:r>
            <a:r>
              <a:rPr lang="en-US" sz="1400" dirty="0">
                <a:solidFill>
                  <a:srgbClr val="3C5790"/>
                </a:solidFill>
              </a:rPr>
              <a:t> can be used to isolate a specific component of the data.</a:t>
            </a:r>
          </a:p>
          <a:p>
            <a:r>
              <a:rPr lang="en-US" sz="1400" dirty="0">
                <a:solidFill>
                  <a:srgbClr val="3C5790"/>
                </a:solidFill>
              </a:rPr>
              <a:t>Example: https://example.io/v1/artists/{username}</a:t>
            </a:r>
          </a:p>
        </p:txBody>
      </p:sp>
      <p:pic>
        <p:nvPicPr>
          <p:cNvPr id="3" name="Picture 2">
            <a:extLst>
              <a:ext uri="{FF2B5EF4-FFF2-40B4-BE49-F238E27FC236}">
                <a16:creationId xmlns:a16="http://schemas.microsoft.com/office/drawing/2014/main" id="{AE421464-80C4-433A-AD34-3C400872E4F7}"/>
              </a:ext>
            </a:extLst>
          </p:cNvPr>
          <p:cNvPicPr>
            <a:picLocks noChangeAspect="1"/>
          </p:cNvPicPr>
          <p:nvPr/>
        </p:nvPicPr>
        <p:blipFill>
          <a:blip r:embed="rId3"/>
          <a:stretch>
            <a:fillRect/>
          </a:stretch>
        </p:blipFill>
        <p:spPr>
          <a:xfrm>
            <a:off x="1752600" y="3078162"/>
            <a:ext cx="5886450" cy="1685925"/>
          </a:xfrm>
          <a:prstGeom prst="rect">
            <a:avLst/>
          </a:prstGeom>
        </p:spPr>
      </p:pic>
    </p:spTree>
    <p:extLst>
      <p:ext uri="{BB962C8B-B14F-4D97-AF65-F5344CB8AC3E}">
        <p14:creationId xmlns:p14="http://schemas.microsoft.com/office/powerpoint/2010/main" val="1212015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2057400"/>
          </a:xfrm>
        </p:spPr>
        <p:txBody>
          <a:bodyPr/>
          <a:lstStyle/>
          <a:p>
            <a:r>
              <a:rPr lang="en-US" sz="1400" dirty="0">
                <a:solidFill>
                  <a:srgbClr val="3C5790"/>
                </a:solidFill>
              </a:rPr>
              <a:t>Most used v3 annotations:</a:t>
            </a:r>
          </a:p>
          <a:p>
            <a:r>
              <a:rPr lang="en-US" sz="1400" b="1" dirty="0">
                <a:solidFill>
                  <a:srgbClr val="3C5790"/>
                </a:solidFill>
              </a:rPr>
              <a:t>@Operation</a:t>
            </a:r>
            <a:r>
              <a:rPr lang="en-US" sz="1400" dirty="0">
                <a:solidFill>
                  <a:srgbClr val="3C5790"/>
                </a:solidFill>
              </a:rPr>
              <a:t>: describes a single API operation on a path</a:t>
            </a:r>
          </a:p>
          <a:p>
            <a:r>
              <a:rPr lang="en-US" sz="1400" b="1" dirty="0">
                <a:solidFill>
                  <a:srgbClr val="3C5790"/>
                </a:solidFill>
              </a:rPr>
              <a:t>@APIResponse</a:t>
            </a:r>
            <a:r>
              <a:rPr lang="en-US" sz="1400" dirty="0">
                <a:solidFill>
                  <a:srgbClr val="3C5790"/>
                </a:solidFill>
              </a:rPr>
              <a:t>: describes the endpoint’s response</a:t>
            </a:r>
          </a:p>
          <a:p>
            <a:r>
              <a:rPr lang="en-US" sz="1400" b="1" dirty="0">
                <a:solidFill>
                  <a:srgbClr val="3C5790"/>
                </a:solidFill>
              </a:rPr>
              <a:t>@OpenAPIDefinition</a:t>
            </a:r>
            <a:r>
              <a:rPr lang="en-US" sz="1400" dirty="0">
                <a:solidFill>
                  <a:srgbClr val="3C5790"/>
                </a:solidFill>
              </a:rPr>
              <a:t>: root document object of the </a:t>
            </a:r>
            <a:r>
              <a:rPr lang="en-US" sz="1400" dirty="0" err="1">
                <a:solidFill>
                  <a:srgbClr val="3C5790"/>
                </a:solidFill>
              </a:rPr>
              <a:t>OpenAPI</a:t>
            </a:r>
            <a:r>
              <a:rPr lang="en-US" sz="1400" dirty="0">
                <a:solidFill>
                  <a:srgbClr val="3C5790"/>
                </a:solidFill>
              </a:rPr>
              <a:t> document</a:t>
            </a:r>
          </a:p>
          <a:p>
            <a:r>
              <a:rPr lang="en-US" sz="1400" b="1" dirty="0">
                <a:solidFill>
                  <a:srgbClr val="3C5790"/>
                </a:solidFill>
              </a:rPr>
              <a:t>@Parameter</a:t>
            </a:r>
            <a:r>
              <a:rPr lang="en-US" sz="1400" dirty="0">
                <a:solidFill>
                  <a:srgbClr val="3C5790"/>
                </a:solidFill>
              </a:rPr>
              <a:t>: the name of the method parameter</a:t>
            </a:r>
          </a:p>
          <a:p>
            <a:r>
              <a:rPr lang="en-US" sz="1400" b="1" dirty="0">
                <a:solidFill>
                  <a:srgbClr val="3C5790"/>
                </a:solidFill>
              </a:rPr>
              <a:t>@Schema</a:t>
            </a:r>
            <a:r>
              <a:rPr lang="en-US" sz="1400" dirty="0">
                <a:solidFill>
                  <a:srgbClr val="3C5790"/>
                </a:solidFill>
              </a:rPr>
              <a:t>: allows the definition of input and output data types</a:t>
            </a:r>
          </a:p>
          <a:p>
            <a:r>
              <a:rPr lang="en-US" sz="1400" b="1" dirty="0">
                <a:solidFill>
                  <a:srgbClr val="3C5790"/>
                </a:solidFill>
              </a:rPr>
              <a:t>@Tag</a:t>
            </a:r>
            <a:r>
              <a:rPr lang="en-US" sz="1400" dirty="0">
                <a:solidFill>
                  <a:srgbClr val="3C5790"/>
                </a:solidFill>
              </a:rPr>
              <a:t>: used to add tags to the REST endpoint contract</a:t>
            </a:r>
          </a:p>
          <a:p>
            <a:endParaRPr lang="en-US" sz="1400" dirty="0">
              <a:solidFill>
                <a:srgbClr val="3C5790"/>
              </a:solidFill>
            </a:endParaRPr>
          </a:p>
        </p:txBody>
      </p:sp>
    </p:spTree>
    <p:extLst>
      <p:ext uri="{BB962C8B-B14F-4D97-AF65-F5344CB8AC3E}">
        <p14:creationId xmlns:p14="http://schemas.microsoft.com/office/powerpoint/2010/main" val="1793035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990600"/>
          </a:xfrm>
        </p:spPr>
        <p:txBody>
          <a:bodyPr/>
          <a:lstStyle/>
          <a:p>
            <a:r>
              <a:rPr lang="en-US" sz="1400" dirty="0">
                <a:solidFill>
                  <a:srgbClr val="3C5790"/>
                </a:solidFill>
              </a:rPr>
              <a:t>We’ll create a Spring Boot 2.7.8 application with Open API 3.0 Swager.</a:t>
            </a:r>
          </a:p>
          <a:p>
            <a:r>
              <a:rPr lang="en-US" sz="1400" b="1" dirty="0">
                <a:solidFill>
                  <a:srgbClr val="3C5790"/>
                </a:solidFill>
              </a:rPr>
              <a:t>Spring Boot 3 or above will not work since </a:t>
            </a:r>
            <a:r>
              <a:rPr lang="en-US" sz="1400" b="1" dirty="0" err="1">
                <a:solidFill>
                  <a:srgbClr val="3C5790"/>
                </a:solidFill>
              </a:rPr>
              <a:t>SpringFox</a:t>
            </a:r>
            <a:r>
              <a:rPr lang="en-US" sz="1400" b="1" dirty="0">
                <a:solidFill>
                  <a:srgbClr val="3C5790"/>
                </a:solidFill>
              </a:rPr>
              <a:t> project was abandoned</a:t>
            </a:r>
            <a:r>
              <a:rPr lang="en-US" sz="1400" dirty="0">
                <a:solidFill>
                  <a:srgbClr val="3C5790"/>
                </a:solidFill>
              </a:rPr>
              <a:t>.</a:t>
            </a:r>
          </a:p>
          <a:p>
            <a:r>
              <a:rPr lang="en-US" sz="1400" dirty="0">
                <a:solidFill>
                  <a:srgbClr val="3C5790"/>
                </a:solidFill>
              </a:rPr>
              <a:t>Bellow is an example of the pom.xml containing the </a:t>
            </a:r>
            <a:r>
              <a:rPr lang="en-US" sz="1400" b="1" dirty="0" err="1">
                <a:solidFill>
                  <a:srgbClr val="3C5790"/>
                </a:solidFill>
              </a:rPr>
              <a:t>springdoc-openapi-u</a:t>
            </a:r>
            <a:r>
              <a:rPr lang="en-US" sz="1400" dirty="0" err="1">
                <a:solidFill>
                  <a:srgbClr val="3C5790"/>
                </a:solidFill>
              </a:rPr>
              <a:t>i</a:t>
            </a:r>
            <a:r>
              <a:rPr lang="en-US" sz="1400" dirty="0">
                <a:solidFill>
                  <a:srgbClr val="3C5790"/>
                </a:solidFill>
              </a:rPr>
              <a:t> dependency.</a:t>
            </a:r>
          </a:p>
        </p:txBody>
      </p:sp>
      <p:pic>
        <p:nvPicPr>
          <p:cNvPr id="3" name="Picture 2">
            <a:extLst>
              <a:ext uri="{FF2B5EF4-FFF2-40B4-BE49-F238E27FC236}">
                <a16:creationId xmlns:a16="http://schemas.microsoft.com/office/drawing/2014/main" id="{BC8EA3DE-5285-4E1B-BAAF-B4CABE483BA8}"/>
              </a:ext>
            </a:extLst>
          </p:cNvPr>
          <p:cNvPicPr>
            <a:picLocks noChangeAspect="1"/>
          </p:cNvPicPr>
          <p:nvPr/>
        </p:nvPicPr>
        <p:blipFill>
          <a:blip r:embed="rId3"/>
          <a:stretch>
            <a:fillRect/>
          </a:stretch>
        </p:blipFill>
        <p:spPr>
          <a:xfrm>
            <a:off x="2836068" y="3124200"/>
            <a:ext cx="3471863" cy="3699775"/>
          </a:xfrm>
          <a:prstGeom prst="rect">
            <a:avLst/>
          </a:prstGeom>
        </p:spPr>
      </p:pic>
    </p:spTree>
    <p:extLst>
      <p:ext uri="{BB962C8B-B14F-4D97-AF65-F5344CB8AC3E}">
        <p14:creationId xmlns:p14="http://schemas.microsoft.com/office/powerpoint/2010/main" val="2733331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81000"/>
          </a:xfrm>
        </p:spPr>
        <p:txBody>
          <a:bodyPr/>
          <a:lstStyle/>
          <a:p>
            <a:r>
              <a:rPr lang="en-US" sz="1400" dirty="0">
                <a:solidFill>
                  <a:srgbClr val="3C5790"/>
                </a:solidFill>
              </a:rPr>
              <a:t>The Hello REST controller looks like:</a:t>
            </a:r>
          </a:p>
        </p:txBody>
      </p:sp>
      <p:pic>
        <p:nvPicPr>
          <p:cNvPr id="5" name="Picture 4">
            <a:extLst>
              <a:ext uri="{FF2B5EF4-FFF2-40B4-BE49-F238E27FC236}">
                <a16:creationId xmlns:a16="http://schemas.microsoft.com/office/drawing/2014/main" id="{4A7DDE96-CD92-4A2C-984D-2B8A8C49252F}"/>
              </a:ext>
            </a:extLst>
          </p:cNvPr>
          <p:cNvPicPr>
            <a:picLocks noChangeAspect="1"/>
          </p:cNvPicPr>
          <p:nvPr/>
        </p:nvPicPr>
        <p:blipFill>
          <a:blip r:embed="rId3"/>
          <a:stretch>
            <a:fillRect/>
          </a:stretch>
        </p:blipFill>
        <p:spPr>
          <a:xfrm>
            <a:off x="482367" y="2286000"/>
            <a:ext cx="7400925" cy="4384849"/>
          </a:xfrm>
          <a:prstGeom prst="rect">
            <a:avLst/>
          </a:prstGeom>
        </p:spPr>
      </p:pic>
    </p:spTree>
    <p:extLst>
      <p:ext uri="{BB962C8B-B14F-4D97-AF65-F5344CB8AC3E}">
        <p14:creationId xmlns:p14="http://schemas.microsoft.com/office/powerpoint/2010/main" val="4293975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609600"/>
          </a:xfrm>
        </p:spPr>
        <p:txBody>
          <a:bodyPr/>
          <a:lstStyle/>
          <a:p>
            <a:r>
              <a:rPr lang="en-US" sz="1400" dirty="0">
                <a:solidFill>
                  <a:srgbClr val="3C5790"/>
                </a:solidFill>
              </a:rPr>
              <a:t>The </a:t>
            </a:r>
            <a:r>
              <a:rPr lang="en-US" sz="1400" dirty="0" err="1">
                <a:solidFill>
                  <a:srgbClr val="3C5790"/>
                </a:solidFill>
              </a:rPr>
              <a:t>SpringBoot</a:t>
            </a:r>
            <a:r>
              <a:rPr lang="en-US" sz="1400" dirty="0">
                <a:solidFill>
                  <a:srgbClr val="3C5790"/>
                </a:solidFill>
              </a:rPr>
              <a:t> Application startup class looks like:</a:t>
            </a:r>
          </a:p>
        </p:txBody>
      </p:sp>
      <p:pic>
        <p:nvPicPr>
          <p:cNvPr id="3" name="Picture 2">
            <a:extLst>
              <a:ext uri="{FF2B5EF4-FFF2-40B4-BE49-F238E27FC236}">
                <a16:creationId xmlns:a16="http://schemas.microsoft.com/office/drawing/2014/main" id="{91E87F79-0C66-4363-9BC3-8796D5D2F87A}"/>
              </a:ext>
            </a:extLst>
          </p:cNvPr>
          <p:cNvPicPr>
            <a:picLocks noChangeAspect="1"/>
          </p:cNvPicPr>
          <p:nvPr/>
        </p:nvPicPr>
        <p:blipFill>
          <a:blip r:embed="rId3"/>
          <a:stretch>
            <a:fillRect/>
          </a:stretch>
        </p:blipFill>
        <p:spPr>
          <a:xfrm>
            <a:off x="990600" y="2667000"/>
            <a:ext cx="7591425" cy="2228850"/>
          </a:xfrm>
          <a:prstGeom prst="rect">
            <a:avLst/>
          </a:prstGeom>
        </p:spPr>
      </p:pic>
    </p:spTree>
    <p:extLst>
      <p:ext uri="{BB962C8B-B14F-4D97-AF65-F5344CB8AC3E}">
        <p14:creationId xmlns:p14="http://schemas.microsoft.com/office/powerpoint/2010/main" val="36719877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609600"/>
          </a:xfrm>
        </p:spPr>
        <p:txBody>
          <a:bodyPr/>
          <a:lstStyle/>
          <a:p>
            <a:r>
              <a:rPr lang="en-US" sz="1400" dirty="0">
                <a:solidFill>
                  <a:srgbClr val="3C5790"/>
                </a:solidFill>
              </a:rPr>
              <a:t>We can access Swagger-UI by accessing http://localhost:8080/swagger-ui/index.html URL.</a:t>
            </a:r>
          </a:p>
        </p:txBody>
      </p:sp>
      <p:pic>
        <p:nvPicPr>
          <p:cNvPr id="4" name="Picture 3">
            <a:extLst>
              <a:ext uri="{FF2B5EF4-FFF2-40B4-BE49-F238E27FC236}">
                <a16:creationId xmlns:a16="http://schemas.microsoft.com/office/drawing/2014/main" id="{4A2C78A2-747A-42C7-A05F-F8EA07B4748C}"/>
              </a:ext>
            </a:extLst>
          </p:cNvPr>
          <p:cNvPicPr>
            <a:picLocks noChangeAspect="1"/>
          </p:cNvPicPr>
          <p:nvPr/>
        </p:nvPicPr>
        <p:blipFill>
          <a:blip r:embed="rId3"/>
          <a:stretch>
            <a:fillRect/>
          </a:stretch>
        </p:blipFill>
        <p:spPr>
          <a:xfrm>
            <a:off x="457200" y="2843038"/>
            <a:ext cx="8229600" cy="3000725"/>
          </a:xfrm>
          <a:prstGeom prst="rect">
            <a:avLst/>
          </a:prstGeom>
        </p:spPr>
      </p:pic>
    </p:spTree>
    <p:extLst>
      <p:ext uri="{BB962C8B-B14F-4D97-AF65-F5344CB8AC3E}">
        <p14:creationId xmlns:p14="http://schemas.microsoft.com/office/powerpoint/2010/main" val="12148178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609600"/>
          </a:xfrm>
        </p:spPr>
        <p:txBody>
          <a:bodyPr/>
          <a:lstStyle/>
          <a:p>
            <a:r>
              <a:rPr lang="en-US" sz="1400" dirty="0">
                <a:solidFill>
                  <a:srgbClr val="3C5790"/>
                </a:solidFill>
              </a:rPr>
              <a:t>We can expand the operations operation info and check for more details or even call the service by pressing the “Try it out” button, filling the data and click the “Execute” button.</a:t>
            </a:r>
          </a:p>
        </p:txBody>
      </p:sp>
      <p:pic>
        <p:nvPicPr>
          <p:cNvPr id="3" name="Picture 2">
            <a:extLst>
              <a:ext uri="{FF2B5EF4-FFF2-40B4-BE49-F238E27FC236}">
                <a16:creationId xmlns:a16="http://schemas.microsoft.com/office/drawing/2014/main" id="{E0E5B458-2B80-4E92-B436-90CD1D893BEF}"/>
              </a:ext>
            </a:extLst>
          </p:cNvPr>
          <p:cNvPicPr>
            <a:picLocks noChangeAspect="1"/>
          </p:cNvPicPr>
          <p:nvPr/>
        </p:nvPicPr>
        <p:blipFill>
          <a:blip r:embed="rId3"/>
          <a:stretch>
            <a:fillRect/>
          </a:stretch>
        </p:blipFill>
        <p:spPr>
          <a:xfrm>
            <a:off x="1143000" y="2667000"/>
            <a:ext cx="6248400" cy="3656118"/>
          </a:xfrm>
          <a:prstGeom prst="rect">
            <a:avLst/>
          </a:prstGeom>
        </p:spPr>
      </p:pic>
    </p:spTree>
    <p:extLst>
      <p:ext uri="{BB962C8B-B14F-4D97-AF65-F5344CB8AC3E}">
        <p14:creationId xmlns:p14="http://schemas.microsoft.com/office/powerpoint/2010/main" val="2880959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81000"/>
          </a:xfrm>
        </p:spPr>
        <p:txBody>
          <a:bodyPr/>
          <a:lstStyle/>
          <a:p>
            <a:r>
              <a:rPr lang="en-US" sz="1400" dirty="0">
                <a:solidFill>
                  <a:srgbClr val="3C5790"/>
                </a:solidFill>
              </a:rPr>
              <a:t>Sample of invoking the controller by using the Swagger-UI.</a:t>
            </a:r>
          </a:p>
        </p:txBody>
      </p:sp>
      <p:pic>
        <p:nvPicPr>
          <p:cNvPr id="3" name="Picture 2">
            <a:extLst>
              <a:ext uri="{FF2B5EF4-FFF2-40B4-BE49-F238E27FC236}">
                <a16:creationId xmlns:a16="http://schemas.microsoft.com/office/drawing/2014/main" id="{0BEBBC0E-6E5A-4FA4-B082-ED04B4952B99}"/>
              </a:ext>
            </a:extLst>
          </p:cNvPr>
          <p:cNvPicPr>
            <a:picLocks noChangeAspect="1"/>
          </p:cNvPicPr>
          <p:nvPr/>
        </p:nvPicPr>
        <p:blipFill>
          <a:blip r:embed="rId3"/>
          <a:stretch>
            <a:fillRect/>
          </a:stretch>
        </p:blipFill>
        <p:spPr>
          <a:xfrm>
            <a:off x="1181100" y="2438400"/>
            <a:ext cx="6781800" cy="4097939"/>
          </a:xfrm>
          <a:prstGeom prst="rect">
            <a:avLst/>
          </a:prstGeom>
        </p:spPr>
      </p:pic>
    </p:spTree>
    <p:extLst>
      <p:ext uri="{BB962C8B-B14F-4D97-AF65-F5344CB8AC3E}">
        <p14:creationId xmlns:p14="http://schemas.microsoft.com/office/powerpoint/2010/main" val="4367960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1066800"/>
          </a:xfrm>
        </p:spPr>
        <p:txBody>
          <a:bodyPr/>
          <a:lstStyle/>
          <a:p>
            <a:r>
              <a:rPr lang="en-US" sz="1400" dirty="0">
                <a:solidFill>
                  <a:srgbClr val="3C5790"/>
                </a:solidFill>
              </a:rPr>
              <a:t>By default the descriptor is generated via </a:t>
            </a:r>
            <a:r>
              <a:rPr lang="en-US" sz="1400" dirty="0">
                <a:solidFill>
                  <a:srgbClr val="3C5790"/>
                </a:solidFill>
                <a:hlinkClick r:id="rId3"/>
              </a:rPr>
              <a:t>http://localhost:8080/v3/api-docs</a:t>
            </a:r>
            <a:r>
              <a:rPr lang="en-US" sz="1400" dirty="0">
                <a:solidFill>
                  <a:srgbClr val="3C5790"/>
                </a:solidFill>
              </a:rPr>
              <a:t> in JSON format and can be overridden by the property </a:t>
            </a:r>
            <a:r>
              <a:rPr lang="en-US" sz="1400" b="1" dirty="0" err="1">
                <a:solidFill>
                  <a:srgbClr val="3C5790"/>
                </a:solidFill>
              </a:rPr>
              <a:t>springdoc.api-docs.path</a:t>
            </a:r>
            <a:r>
              <a:rPr lang="en-US" sz="1400" b="1" dirty="0">
                <a:solidFill>
                  <a:srgbClr val="3C5790"/>
                </a:solidFill>
              </a:rPr>
              <a:t> </a:t>
            </a:r>
            <a:r>
              <a:rPr lang="en-US" sz="1400" dirty="0">
                <a:solidFill>
                  <a:srgbClr val="3C5790"/>
                </a:solidFill>
              </a:rPr>
              <a:t>defined into the </a:t>
            </a:r>
            <a:r>
              <a:rPr lang="en-US" sz="1400" dirty="0" err="1">
                <a:solidFill>
                  <a:srgbClr val="3C5790"/>
                </a:solidFill>
              </a:rPr>
              <a:t>application.properties</a:t>
            </a:r>
            <a:r>
              <a:rPr lang="en-US" sz="1400" dirty="0">
                <a:solidFill>
                  <a:srgbClr val="3C5790"/>
                </a:solidFill>
              </a:rPr>
              <a:t> . </a:t>
            </a:r>
          </a:p>
          <a:p>
            <a:r>
              <a:rPr lang="en-US" sz="1400" dirty="0">
                <a:solidFill>
                  <a:srgbClr val="3C5790"/>
                </a:solidFill>
              </a:rPr>
              <a:t>Example: </a:t>
            </a:r>
            <a:r>
              <a:rPr lang="en-US" sz="1400" dirty="0" err="1">
                <a:solidFill>
                  <a:srgbClr val="3C5790"/>
                </a:solidFill>
              </a:rPr>
              <a:t>springdoc.api-docs.path</a:t>
            </a:r>
            <a:r>
              <a:rPr lang="en-US" sz="1400" dirty="0">
                <a:solidFill>
                  <a:srgbClr val="3C5790"/>
                </a:solidFill>
              </a:rPr>
              <a:t>=/</a:t>
            </a:r>
            <a:r>
              <a:rPr lang="en-US" sz="1400" dirty="0" err="1">
                <a:solidFill>
                  <a:srgbClr val="3C5790"/>
                </a:solidFill>
              </a:rPr>
              <a:t>api</a:t>
            </a:r>
            <a:r>
              <a:rPr lang="en-US" sz="1400" dirty="0">
                <a:solidFill>
                  <a:srgbClr val="3C5790"/>
                </a:solidFill>
              </a:rPr>
              <a:t>-docs</a:t>
            </a:r>
          </a:p>
          <a:p>
            <a:r>
              <a:rPr lang="en-US" sz="1400" dirty="0">
                <a:solidFill>
                  <a:srgbClr val="3C5790"/>
                </a:solidFill>
              </a:rPr>
              <a:t>All the properties are described on </a:t>
            </a:r>
            <a:r>
              <a:rPr lang="en-US" sz="1400" dirty="0">
                <a:solidFill>
                  <a:srgbClr val="3C5790"/>
                </a:solidFill>
                <a:hlinkClick r:id="rId4"/>
              </a:rPr>
              <a:t>https://springdoc.org/properties.html</a:t>
            </a:r>
            <a:r>
              <a:rPr lang="en-US" sz="1400" dirty="0">
                <a:solidFill>
                  <a:srgbClr val="3C5790"/>
                </a:solidFill>
              </a:rPr>
              <a:t> </a:t>
            </a:r>
          </a:p>
        </p:txBody>
      </p:sp>
    </p:spTree>
    <p:extLst>
      <p:ext uri="{BB962C8B-B14F-4D97-AF65-F5344CB8AC3E}">
        <p14:creationId xmlns:p14="http://schemas.microsoft.com/office/powerpoint/2010/main" val="2684757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a:xfrm>
            <a:off x="2071688" y="274638"/>
            <a:ext cx="6615112" cy="1143000"/>
          </a:xfrm>
        </p:spPr>
        <p:txBody>
          <a:bodyPr/>
          <a:lstStyle/>
          <a:p>
            <a:pPr algn="l"/>
            <a:r>
              <a:rPr lang="fr-CA" sz="4000" dirty="0">
                <a:solidFill>
                  <a:srgbClr val="3C5790"/>
                </a:solidFill>
              </a:rPr>
              <a:t>Contents</a:t>
            </a:r>
          </a:p>
        </p:txBody>
      </p:sp>
      <p:sp>
        <p:nvSpPr>
          <p:cNvPr id="3075" name="Espace réservé du contenu 2"/>
          <p:cNvSpPr>
            <a:spLocks noGrp="1"/>
          </p:cNvSpPr>
          <p:nvPr>
            <p:ph idx="1"/>
          </p:nvPr>
        </p:nvSpPr>
        <p:spPr>
          <a:xfrm>
            <a:off x="2071688" y="1371600"/>
            <a:ext cx="6615112" cy="5029200"/>
          </a:xfrm>
        </p:spPr>
        <p:txBody>
          <a:bodyPr/>
          <a:lstStyle/>
          <a:p>
            <a:r>
              <a:rPr lang="fr-CA" sz="1600" dirty="0" err="1">
                <a:solidFill>
                  <a:srgbClr val="3C5790"/>
                </a:solidFill>
              </a:rPr>
              <a:t>What</a:t>
            </a:r>
            <a:r>
              <a:rPr lang="fr-CA" sz="1600" dirty="0">
                <a:solidFill>
                  <a:srgbClr val="3C5790"/>
                </a:solidFill>
              </a:rPr>
              <a:t> </a:t>
            </a:r>
            <a:r>
              <a:rPr lang="fr-CA" sz="1600" dirty="0" err="1">
                <a:solidFill>
                  <a:srgbClr val="3C5790"/>
                </a:solidFill>
              </a:rPr>
              <a:t>is</a:t>
            </a:r>
            <a:r>
              <a:rPr lang="fr-CA" sz="1600" dirty="0">
                <a:solidFill>
                  <a:srgbClr val="3C5790"/>
                </a:solidFill>
              </a:rPr>
              <a:t> Open API?</a:t>
            </a:r>
          </a:p>
          <a:p>
            <a:r>
              <a:rPr lang="fr-CA" sz="1600" dirty="0">
                <a:solidFill>
                  <a:srgbClr val="3C5790"/>
                </a:solidFill>
              </a:rPr>
              <a:t>Goals</a:t>
            </a:r>
            <a:endParaRPr lang="ro-RO" sz="1600" dirty="0">
              <a:solidFill>
                <a:srgbClr val="3C5790"/>
              </a:solidFill>
            </a:endParaRPr>
          </a:p>
          <a:p>
            <a:r>
              <a:rPr lang="fr-CA" sz="1600" dirty="0">
                <a:solidFill>
                  <a:srgbClr val="3C5790"/>
                </a:solidFill>
              </a:rPr>
              <a:t>Spring and Open API</a:t>
            </a:r>
          </a:p>
          <a:p>
            <a:r>
              <a:rPr lang="fr-CA" sz="1600" dirty="0" err="1">
                <a:solidFill>
                  <a:srgbClr val="3C5790"/>
                </a:solidFill>
              </a:rPr>
              <a:t>Core</a:t>
            </a:r>
            <a:endParaRPr lang="fr-CA" sz="1600" dirty="0">
              <a:solidFill>
                <a:srgbClr val="3C5790"/>
              </a:solidFill>
            </a:endParaRPr>
          </a:p>
          <a:p>
            <a:r>
              <a:rPr lang="fr-CA" sz="1600" dirty="0" err="1">
                <a:solidFill>
                  <a:srgbClr val="3C5790"/>
                </a:solidFill>
              </a:rPr>
              <a:t>Migrating</a:t>
            </a:r>
            <a:r>
              <a:rPr lang="fr-CA" sz="1600" dirty="0">
                <a:solidFill>
                  <a:srgbClr val="3C5790"/>
                </a:solidFill>
              </a:rPr>
              <a:t> </a:t>
            </a:r>
            <a:r>
              <a:rPr lang="fr-CA" sz="1600" dirty="0" err="1">
                <a:solidFill>
                  <a:srgbClr val="3C5790"/>
                </a:solidFill>
              </a:rPr>
              <a:t>from</a:t>
            </a:r>
            <a:r>
              <a:rPr lang="fr-CA" sz="1600" dirty="0">
                <a:solidFill>
                  <a:srgbClr val="3C5790"/>
                </a:solidFill>
              </a:rPr>
              <a:t> </a:t>
            </a:r>
            <a:r>
              <a:rPr lang="fr-CA" sz="1600" dirty="0" err="1">
                <a:solidFill>
                  <a:srgbClr val="3C5790"/>
                </a:solidFill>
              </a:rPr>
              <a:t>SpringFox</a:t>
            </a:r>
            <a:endParaRPr lang="fr-CA" sz="1600" dirty="0">
              <a:solidFill>
                <a:srgbClr val="3C5790"/>
              </a:solidFill>
            </a:endParaRPr>
          </a:p>
          <a:p>
            <a:r>
              <a:rPr lang="fr-CA" sz="1600" dirty="0" err="1">
                <a:solidFill>
                  <a:srgbClr val="3C5790"/>
                </a:solidFill>
              </a:rPr>
              <a:t>Conclussion</a:t>
            </a:r>
            <a:endParaRPr lang="fr-CA" sz="1600" dirty="0">
              <a:solidFill>
                <a:srgbClr val="3C5790"/>
              </a:solidFill>
            </a:endParaRPr>
          </a:p>
          <a:p>
            <a:r>
              <a:rPr lang="fr-CA" sz="1600" dirty="0">
                <a:solidFill>
                  <a:srgbClr val="3C5790"/>
                </a:solidFill>
              </a:rPr>
              <a:t>Bibliography</a:t>
            </a:r>
          </a:p>
          <a:p>
            <a:pPr>
              <a:buNone/>
            </a:pPr>
            <a:br>
              <a:rPr lang="fr-CA" sz="1600" dirty="0">
                <a:solidFill>
                  <a:srgbClr val="3C5790"/>
                </a:solidFill>
              </a:rPr>
            </a:br>
            <a:endParaRPr lang="fr-CA" sz="1600" dirty="0">
              <a:solidFill>
                <a:srgbClr val="3C579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1676400"/>
          </a:xfrm>
        </p:spPr>
        <p:txBody>
          <a:bodyPr/>
          <a:lstStyle/>
          <a:p>
            <a:r>
              <a:rPr lang="en-US" sz="1400" dirty="0">
                <a:solidFill>
                  <a:srgbClr val="3C5790"/>
                </a:solidFill>
              </a:rPr>
              <a:t>To obtain the service description in JSON format we access </a:t>
            </a:r>
            <a:r>
              <a:rPr lang="en-US" sz="1400" dirty="0">
                <a:solidFill>
                  <a:srgbClr val="3C5790"/>
                </a:solidFill>
                <a:hlinkClick r:id="rId3"/>
              </a:rPr>
              <a:t>http://localhost:8080/v3/api-docs</a:t>
            </a:r>
            <a:endParaRPr lang="en-US" sz="1400" dirty="0">
              <a:solidFill>
                <a:srgbClr val="3C5790"/>
              </a:solidFill>
            </a:endParaRPr>
          </a:p>
          <a:p>
            <a:r>
              <a:rPr lang="en-US" sz="1400" dirty="0">
                <a:solidFill>
                  <a:srgbClr val="3C5790"/>
                </a:solidFill>
              </a:rPr>
              <a:t>“</a:t>
            </a:r>
            <a:r>
              <a:rPr lang="en-US" sz="1400" b="1" dirty="0" err="1">
                <a:solidFill>
                  <a:srgbClr val="3C5790"/>
                </a:solidFill>
              </a:rPr>
              <a:t>springdoc.writer</a:t>
            </a:r>
            <a:r>
              <a:rPr lang="en-US" sz="1400" b="1" dirty="0">
                <a:solidFill>
                  <a:srgbClr val="3C5790"/>
                </a:solidFill>
              </a:rPr>
              <a:t>-with-default-pretty-printer</a:t>
            </a:r>
            <a:r>
              <a:rPr lang="en-US" sz="1400" dirty="0">
                <a:solidFill>
                  <a:srgbClr val="3C5790"/>
                </a:solidFill>
              </a:rPr>
              <a:t>” property can be set to </a:t>
            </a:r>
            <a:r>
              <a:rPr lang="en-US" sz="1400" b="1" dirty="0">
                <a:solidFill>
                  <a:srgbClr val="3C5790"/>
                </a:solidFill>
              </a:rPr>
              <a:t>true</a:t>
            </a:r>
            <a:r>
              <a:rPr lang="en-US" sz="1400" dirty="0">
                <a:solidFill>
                  <a:srgbClr val="3C5790"/>
                </a:solidFill>
              </a:rPr>
              <a:t> to pretty format the JSON</a:t>
            </a:r>
          </a:p>
          <a:p>
            <a:endParaRPr lang="en-US" sz="1400" dirty="0">
              <a:solidFill>
                <a:srgbClr val="3C5790"/>
              </a:solidFill>
            </a:endParaRPr>
          </a:p>
        </p:txBody>
      </p:sp>
      <p:pic>
        <p:nvPicPr>
          <p:cNvPr id="7" name="Picture 6">
            <a:extLst>
              <a:ext uri="{FF2B5EF4-FFF2-40B4-BE49-F238E27FC236}">
                <a16:creationId xmlns:a16="http://schemas.microsoft.com/office/drawing/2014/main" id="{974C3455-E857-4963-AC94-51E0ADF1FDA7}"/>
              </a:ext>
            </a:extLst>
          </p:cNvPr>
          <p:cNvPicPr>
            <a:picLocks noChangeAspect="1"/>
          </p:cNvPicPr>
          <p:nvPr/>
        </p:nvPicPr>
        <p:blipFill>
          <a:blip r:embed="rId4"/>
          <a:stretch>
            <a:fillRect/>
          </a:stretch>
        </p:blipFill>
        <p:spPr>
          <a:xfrm>
            <a:off x="1219200" y="2676525"/>
            <a:ext cx="2468445" cy="4105275"/>
          </a:xfrm>
          <a:prstGeom prst="rect">
            <a:avLst/>
          </a:prstGeom>
        </p:spPr>
      </p:pic>
      <p:pic>
        <p:nvPicPr>
          <p:cNvPr id="9" name="Picture 8">
            <a:extLst>
              <a:ext uri="{FF2B5EF4-FFF2-40B4-BE49-F238E27FC236}">
                <a16:creationId xmlns:a16="http://schemas.microsoft.com/office/drawing/2014/main" id="{9C122DB0-BD12-426E-A76E-3C2B7E1B2A2E}"/>
              </a:ext>
            </a:extLst>
          </p:cNvPr>
          <p:cNvPicPr>
            <a:picLocks noChangeAspect="1"/>
          </p:cNvPicPr>
          <p:nvPr/>
        </p:nvPicPr>
        <p:blipFill>
          <a:blip r:embed="rId5"/>
          <a:stretch>
            <a:fillRect/>
          </a:stretch>
        </p:blipFill>
        <p:spPr>
          <a:xfrm>
            <a:off x="5334000" y="2713038"/>
            <a:ext cx="2916788" cy="3916362"/>
          </a:xfrm>
          <a:prstGeom prst="rect">
            <a:avLst/>
          </a:prstGeom>
        </p:spPr>
      </p:pic>
    </p:spTree>
    <p:extLst>
      <p:ext uri="{BB962C8B-B14F-4D97-AF65-F5344CB8AC3E}">
        <p14:creationId xmlns:p14="http://schemas.microsoft.com/office/powerpoint/2010/main" val="11880307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3200400" cy="838200"/>
          </a:xfrm>
        </p:spPr>
        <p:txBody>
          <a:bodyPr/>
          <a:lstStyle/>
          <a:p>
            <a:r>
              <a:rPr lang="en-US" sz="1400" dirty="0">
                <a:solidFill>
                  <a:srgbClr val="3C5790"/>
                </a:solidFill>
              </a:rPr>
              <a:t>For YAML: http://localhost:8080/v3/api-docs.yml</a:t>
            </a:r>
          </a:p>
        </p:txBody>
      </p:sp>
      <p:pic>
        <p:nvPicPr>
          <p:cNvPr id="4" name="Picture 3">
            <a:extLst>
              <a:ext uri="{FF2B5EF4-FFF2-40B4-BE49-F238E27FC236}">
                <a16:creationId xmlns:a16="http://schemas.microsoft.com/office/drawing/2014/main" id="{F1E66290-C5FB-4D18-B994-BE39D8B274DD}"/>
              </a:ext>
            </a:extLst>
          </p:cNvPr>
          <p:cNvPicPr>
            <a:picLocks noChangeAspect="1"/>
          </p:cNvPicPr>
          <p:nvPr/>
        </p:nvPicPr>
        <p:blipFill>
          <a:blip r:embed="rId3"/>
          <a:stretch>
            <a:fillRect/>
          </a:stretch>
        </p:blipFill>
        <p:spPr>
          <a:xfrm>
            <a:off x="3733800" y="1752600"/>
            <a:ext cx="2198567" cy="5015482"/>
          </a:xfrm>
          <a:prstGeom prst="rect">
            <a:avLst/>
          </a:prstGeom>
        </p:spPr>
      </p:pic>
    </p:spTree>
    <p:extLst>
      <p:ext uri="{BB962C8B-B14F-4D97-AF65-F5344CB8AC3E}">
        <p14:creationId xmlns:p14="http://schemas.microsoft.com/office/powerpoint/2010/main" val="39449462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Migrating</a:t>
            </a:r>
            <a:r>
              <a:rPr lang="fr-CA" dirty="0">
                <a:solidFill>
                  <a:schemeClr val="bg1"/>
                </a:solidFill>
              </a:rPr>
              <a:t> </a:t>
            </a:r>
            <a:r>
              <a:rPr lang="fr-CA" dirty="0" err="1">
                <a:solidFill>
                  <a:schemeClr val="bg1"/>
                </a:solidFill>
              </a:rPr>
              <a:t>from</a:t>
            </a:r>
            <a:r>
              <a:rPr lang="fr-CA" dirty="0">
                <a:solidFill>
                  <a:schemeClr val="bg1"/>
                </a:solidFill>
              </a:rPr>
              <a:t> </a:t>
            </a:r>
            <a:r>
              <a:rPr lang="fr-CA" dirty="0" err="1">
                <a:solidFill>
                  <a:schemeClr val="bg1"/>
                </a:solidFill>
              </a:rPr>
              <a:t>SpringFox</a:t>
            </a:r>
            <a:endParaRPr lang="fr-CA" dirty="0">
              <a:solidFill>
                <a:schemeClr val="bg1"/>
              </a:solidFill>
            </a:endParaRPr>
          </a:p>
        </p:txBody>
      </p:sp>
      <p:sp>
        <p:nvSpPr>
          <p:cNvPr id="4099" name="Espace réservé du contenu 4"/>
          <p:cNvSpPr>
            <a:spLocks noGrp="1"/>
          </p:cNvSpPr>
          <p:nvPr>
            <p:ph idx="1"/>
          </p:nvPr>
        </p:nvSpPr>
        <p:spPr>
          <a:xfrm>
            <a:off x="304800" y="1905000"/>
            <a:ext cx="8534400" cy="1143000"/>
          </a:xfrm>
        </p:spPr>
        <p:txBody>
          <a:bodyPr/>
          <a:lstStyle/>
          <a:p>
            <a:r>
              <a:rPr lang="en-US" sz="1400" dirty="0">
                <a:solidFill>
                  <a:srgbClr val="3C5790"/>
                </a:solidFill>
              </a:rPr>
              <a:t>To migrate we need:</a:t>
            </a:r>
          </a:p>
          <a:p>
            <a:pPr lvl="1"/>
            <a:r>
              <a:rPr lang="en-US" sz="1400" dirty="0">
                <a:solidFill>
                  <a:srgbClr val="3C5790"/>
                </a:solidFill>
              </a:rPr>
              <a:t>Remove </a:t>
            </a:r>
            <a:r>
              <a:rPr lang="en-US" sz="1400" dirty="0" err="1">
                <a:solidFill>
                  <a:srgbClr val="3C5790"/>
                </a:solidFill>
              </a:rPr>
              <a:t>springfox</a:t>
            </a:r>
            <a:r>
              <a:rPr lang="en-US" sz="1400" dirty="0">
                <a:solidFill>
                  <a:srgbClr val="3C5790"/>
                </a:solidFill>
              </a:rPr>
              <a:t> and swagger 2 dependencies</a:t>
            </a:r>
          </a:p>
          <a:p>
            <a:pPr lvl="1"/>
            <a:r>
              <a:rPr lang="en-US" sz="1400" dirty="0">
                <a:solidFill>
                  <a:srgbClr val="3C5790"/>
                </a:solidFill>
              </a:rPr>
              <a:t>Add </a:t>
            </a:r>
            <a:r>
              <a:rPr lang="en-US" sz="1400" dirty="0" err="1">
                <a:solidFill>
                  <a:srgbClr val="3C5790"/>
                </a:solidFill>
              </a:rPr>
              <a:t>springdoc-openapi-ui</a:t>
            </a:r>
            <a:r>
              <a:rPr lang="en-US" sz="1400" dirty="0">
                <a:solidFill>
                  <a:srgbClr val="3C5790"/>
                </a:solidFill>
              </a:rPr>
              <a:t> dependency</a:t>
            </a:r>
          </a:p>
          <a:p>
            <a:pPr lvl="1"/>
            <a:r>
              <a:rPr lang="en-US" sz="1400" dirty="0">
                <a:solidFill>
                  <a:srgbClr val="3C5790"/>
                </a:solidFill>
              </a:rPr>
              <a:t>Replace swagger 2 annotations with swagger 3 annotations</a:t>
            </a:r>
          </a:p>
        </p:txBody>
      </p:sp>
      <p:pic>
        <p:nvPicPr>
          <p:cNvPr id="3" name="Picture 2">
            <a:extLst>
              <a:ext uri="{FF2B5EF4-FFF2-40B4-BE49-F238E27FC236}">
                <a16:creationId xmlns:a16="http://schemas.microsoft.com/office/drawing/2014/main" id="{5BD37ADC-A79F-4167-A721-D73308BAFF9A}"/>
              </a:ext>
            </a:extLst>
          </p:cNvPr>
          <p:cNvPicPr>
            <a:picLocks noChangeAspect="1"/>
          </p:cNvPicPr>
          <p:nvPr/>
        </p:nvPicPr>
        <p:blipFill>
          <a:blip r:embed="rId3"/>
          <a:stretch>
            <a:fillRect/>
          </a:stretch>
        </p:blipFill>
        <p:spPr>
          <a:xfrm>
            <a:off x="685800" y="3276600"/>
            <a:ext cx="7172325" cy="2683293"/>
          </a:xfrm>
          <a:prstGeom prst="rect">
            <a:avLst/>
          </a:prstGeom>
        </p:spPr>
      </p:pic>
    </p:spTree>
    <p:extLst>
      <p:ext uri="{BB962C8B-B14F-4D97-AF65-F5344CB8AC3E}">
        <p14:creationId xmlns:p14="http://schemas.microsoft.com/office/powerpoint/2010/main" val="12392607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Conclussion</a:t>
            </a:r>
            <a:endParaRPr lang="fr-CA" dirty="0">
              <a:solidFill>
                <a:schemeClr val="bg1"/>
              </a:solidFill>
            </a:endParaRPr>
          </a:p>
        </p:txBody>
      </p:sp>
      <p:sp>
        <p:nvSpPr>
          <p:cNvPr id="4099" name="Espace réservé du contenu 4"/>
          <p:cNvSpPr>
            <a:spLocks noGrp="1"/>
          </p:cNvSpPr>
          <p:nvPr>
            <p:ph idx="1"/>
          </p:nvPr>
        </p:nvSpPr>
        <p:spPr>
          <a:xfrm>
            <a:off x="304800" y="1905000"/>
            <a:ext cx="8534400" cy="3200400"/>
          </a:xfrm>
        </p:spPr>
        <p:txBody>
          <a:bodyPr/>
          <a:lstStyle/>
          <a:p>
            <a:r>
              <a:rPr lang="en-US" sz="1400" dirty="0">
                <a:solidFill>
                  <a:srgbClr val="3C5790"/>
                </a:solidFill>
              </a:rPr>
              <a:t>Pros:</a:t>
            </a:r>
          </a:p>
          <a:p>
            <a:r>
              <a:rPr lang="en-US" sz="1400" dirty="0">
                <a:solidFill>
                  <a:srgbClr val="3C5790"/>
                </a:solidFill>
              </a:rPr>
              <a:t>Low cost to expose an REST API</a:t>
            </a:r>
          </a:p>
          <a:p>
            <a:r>
              <a:rPr lang="en-US" sz="1400" dirty="0">
                <a:solidFill>
                  <a:srgbClr val="3C5790"/>
                </a:solidFill>
              </a:rPr>
              <a:t>It’s open-source</a:t>
            </a:r>
          </a:p>
          <a:p>
            <a:r>
              <a:rPr lang="en-US" sz="1400" dirty="0">
                <a:solidFill>
                  <a:srgbClr val="3C5790"/>
                </a:solidFill>
              </a:rPr>
              <a:t>Easy to implement</a:t>
            </a:r>
          </a:p>
          <a:p>
            <a:r>
              <a:rPr lang="en-US" sz="1400" dirty="0">
                <a:solidFill>
                  <a:srgbClr val="3C5790"/>
                </a:solidFill>
              </a:rPr>
              <a:t>Truly integrates workflows</a:t>
            </a:r>
          </a:p>
          <a:p>
            <a:endParaRPr lang="en-US" sz="1400" dirty="0">
              <a:solidFill>
                <a:srgbClr val="3C5790"/>
              </a:solidFill>
            </a:endParaRPr>
          </a:p>
        </p:txBody>
      </p:sp>
    </p:spTree>
    <p:extLst>
      <p:ext uri="{BB962C8B-B14F-4D97-AF65-F5344CB8AC3E}">
        <p14:creationId xmlns:p14="http://schemas.microsoft.com/office/powerpoint/2010/main" val="25106238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Titre 3"/>
          <p:cNvSpPr>
            <a:spLocks noGrp="1"/>
          </p:cNvSpPr>
          <p:nvPr>
            <p:ph type="title"/>
          </p:nvPr>
        </p:nvSpPr>
        <p:spPr/>
        <p:txBody>
          <a:bodyPr/>
          <a:lstStyle/>
          <a:p>
            <a:r>
              <a:rPr lang="fr-CA" sz="4000" dirty="0" err="1">
                <a:solidFill>
                  <a:schemeClr val="bg1">
                    <a:lumMod val="95000"/>
                  </a:schemeClr>
                </a:solidFill>
              </a:rPr>
              <a:t>Bibliography</a:t>
            </a:r>
            <a:endParaRPr lang="fr-CA" sz="4000" dirty="0">
              <a:solidFill>
                <a:schemeClr val="bg1">
                  <a:lumMod val="95000"/>
                </a:schemeClr>
              </a:solidFill>
            </a:endParaRPr>
          </a:p>
        </p:txBody>
      </p:sp>
      <p:sp>
        <p:nvSpPr>
          <p:cNvPr id="5123" name="Espace réservé du contenu 4"/>
          <p:cNvSpPr>
            <a:spLocks noGrp="1"/>
          </p:cNvSpPr>
          <p:nvPr>
            <p:ph idx="1"/>
          </p:nvPr>
        </p:nvSpPr>
        <p:spPr>
          <a:xfrm>
            <a:off x="457200" y="1676400"/>
            <a:ext cx="8458200" cy="4876800"/>
          </a:xfrm>
        </p:spPr>
        <p:txBody>
          <a:bodyPr/>
          <a:lstStyle/>
          <a:p>
            <a:r>
              <a:rPr lang="en-US" sz="1600" dirty="0">
                <a:solidFill>
                  <a:schemeClr val="bg1"/>
                </a:solidFill>
              </a:rPr>
              <a:t>https://www.openapis.org/</a:t>
            </a:r>
          </a:p>
          <a:p>
            <a:r>
              <a:rPr lang="en-US" sz="1600" dirty="0">
                <a:solidFill>
                  <a:schemeClr val="bg1"/>
                </a:solidFill>
              </a:rPr>
              <a:t>https://en.wikipedia.org/wiki/OpenAPI_Specification</a:t>
            </a:r>
          </a:p>
          <a:p>
            <a:r>
              <a:rPr lang="en-US" sz="1600" dirty="0">
                <a:solidFill>
                  <a:schemeClr val="bg1"/>
                </a:solidFill>
              </a:rPr>
              <a:t>https://support.smartbear.com/swaggerhub/docs/tutorials/openapi-3-tutorial.html</a:t>
            </a:r>
          </a:p>
          <a:p>
            <a:r>
              <a:rPr lang="en-US" sz="1600" dirty="0">
                <a:solidFill>
                  <a:schemeClr val="bg1"/>
                </a:solidFill>
              </a:rPr>
              <a:t>https://springdoc.org/#modules</a:t>
            </a:r>
          </a:p>
          <a:p>
            <a:r>
              <a:rPr lang="en-US" sz="1600" dirty="0">
                <a:solidFill>
                  <a:schemeClr val="bg1"/>
                </a:solidFill>
              </a:rPr>
              <a:t>https://aircall.io/blog/tech/what-open-api-why-have-one/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3" name="Espace réservé du contenu 4"/>
          <p:cNvSpPr>
            <a:spLocks noGrp="1"/>
          </p:cNvSpPr>
          <p:nvPr>
            <p:ph idx="1"/>
          </p:nvPr>
        </p:nvSpPr>
        <p:spPr>
          <a:xfrm>
            <a:off x="3048000" y="2667000"/>
            <a:ext cx="3200400" cy="762000"/>
          </a:xfrm>
        </p:spPr>
        <p:txBody>
          <a:bodyPr/>
          <a:lstStyle/>
          <a:p>
            <a:pPr>
              <a:buNone/>
            </a:pPr>
            <a:r>
              <a:rPr lang="en-US" sz="4000" dirty="0">
                <a:solidFill>
                  <a:schemeClr val="bg1"/>
                </a:solidFill>
              </a:rPr>
              <a:t>Questions ?</a:t>
            </a:r>
          </a:p>
          <a:p>
            <a:endParaRPr lang="fr-CA" sz="1600" dirty="0">
              <a:solidFill>
                <a:schemeClr val="bg1"/>
              </a:solidFill>
            </a:endParaRPr>
          </a:p>
          <a:p>
            <a:endParaRPr lang="fr-CA" sz="1600"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What</a:t>
            </a:r>
            <a:r>
              <a:rPr lang="fr-CA" dirty="0">
                <a:solidFill>
                  <a:schemeClr val="bg1"/>
                </a:solidFill>
              </a:rPr>
              <a:t> </a:t>
            </a:r>
            <a:r>
              <a:rPr lang="en-US" dirty="0">
                <a:solidFill>
                  <a:schemeClr val="bg1"/>
                </a:solidFill>
              </a:rPr>
              <a:t>is Open API </a:t>
            </a:r>
            <a:r>
              <a:rPr lang="fr-CA" dirty="0">
                <a:solidFill>
                  <a:schemeClr val="bg1"/>
                </a:solidFill>
              </a:rPr>
              <a:t>?</a:t>
            </a:r>
          </a:p>
        </p:txBody>
      </p:sp>
      <p:sp>
        <p:nvSpPr>
          <p:cNvPr id="4099" name="Espace réservé du contenu 4"/>
          <p:cNvSpPr>
            <a:spLocks noGrp="1"/>
          </p:cNvSpPr>
          <p:nvPr>
            <p:ph idx="1"/>
          </p:nvPr>
        </p:nvSpPr>
        <p:spPr>
          <a:xfrm>
            <a:off x="228600" y="2133600"/>
            <a:ext cx="8686800" cy="4419600"/>
          </a:xfrm>
        </p:spPr>
        <p:txBody>
          <a:bodyPr/>
          <a:lstStyle/>
          <a:p>
            <a:r>
              <a:rPr lang="en-US" sz="1400" b="1" dirty="0" err="1">
                <a:solidFill>
                  <a:srgbClr val="3C5790"/>
                </a:solidFill>
              </a:rPr>
              <a:t>OpenAPI</a:t>
            </a:r>
            <a:r>
              <a:rPr lang="en-US" sz="1400" dirty="0">
                <a:solidFill>
                  <a:srgbClr val="3C5790"/>
                </a:solidFill>
              </a:rPr>
              <a:t> is a specification for a machine-readable interface definition language.</a:t>
            </a:r>
          </a:p>
          <a:p>
            <a:r>
              <a:rPr lang="en-US" sz="1400" dirty="0">
                <a:solidFill>
                  <a:srgbClr val="3C5790"/>
                </a:solidFill>
              </a:rPr>
              <a:t>It's used for describing, producing and visualizing RESTful web services.</a:t>
            </a:r>
          </a:p>
          <a:p>
            <a:r>
              <a:rPr lang="en-US" sz="1400" dirty="0">
                <a:solidFill>
                  <a:srgbClr val="3C5790"/>
                </a:solidFill>
              </a:rPr>
              <a:t>Previously part of the Swagger framework, it became a separate project in 2016.</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en-US" dirty="0">
                <a:solidFill>
                  <a:schemeClr val="bg1"/>
                </a:solidFill>
              </a:rPr>
              <a:t>Goals</a:t>
            </a:r>
            <a:endParaRPr lang="fr-CA" dirty="0">
              <a:solidFill>
                <a:schemeClr val="bg1"/>
              </a:solidFill>
            </a:endParaRPr>
          </a:p>
        </p:txBody>
      </p:sp>
      <p:sp>
        <p:nvSpPr>
          <p:cNvPr id="4099" name="Espace réservé du contenu 4"/>
          <p:cNvSpPr>
            <a:spLocks noGrp="1"/>
          </p:cNvSpPr>
          <p:nvPr>
            <p:ph idx="1"/>
          </p:nvPr>
        </p:nvSpPr>
        <p:spPr>
          <a:xfrm>
            <a:off x="228600" y="2133600"/>
            <a:ext cx="8686800" cy="4419600"/>
          </a:xfrm>
        </p:spPr>
        <p:txBody>
          <a:bodyPr/>
          <a:lstStyle/>
          <a:p>
            <a:r>
              <a:rPr lang="en-US" sz="1400" b="1" dirty="0">
                <a:solidFill>
                  <a:srgbClr val="3C5790"/>
                </a:solidFill>
              </a:rPr>
              <a:t>API contract: </a:t>
            </a:r>
            <a:r>
              <a:rPr lang="en-US" sz="1400" dirty="0">
                <a:solidFill>
                  <a:srgbClr val="3C5790"/>
                </a:solidFill>
              </a:rPr>
              <a:t>establish a contract to ensure that API are reusable and consistent</a:t>
            </a:r>
          </a:p>
          <a:p>
            <a:r>
              <a:rPr lang="en-US" sz="1400" b="1" dirty="0">
                <a:solidFill>
                  <a:srgbClr val="3C5790"/>
                </a:solidFill>
              </a:rPr>
              <a:t>Centralization</a:t>
            </a:r>
            <a:r>
              <a:rPr lang="en-US" sz="1400" dirty="0">
                <a:solidFill>
                  <a:srgbClr val="3C5790"/>
                </a:solidFill>
              </a:rPr>
              <a:t>: create a central point to enforce the API</a:t>
            </a:r>
          </a:p>
          <a:p>
            <a:r>
              <a:rPr lang="en-US" sz="1400" b="1" dirty="0">
                <a:solidFill>
                  <a:srgbClr val="3C5790"/>
                </a:solidFill>
              </a:rPr>
              <a:t>Reusability</a:t>
            </a:r>
            <a:r>
              <a:rPr lang="en-US" sz="1400" dirty="0">
                <a:solidFill>
                  <a:srgbClr val="3C5790"/>
                </a:solidFill>
              </a:rPr>
              <a:t>: incorporates reusable components into design</a:t>
            </a:r>
          </a:p>
          <a:p>
            <a:r>
              <a:rPr lang="en-US" sz="1400" b="1" dirty="0">
                <a:solidFill>
                  <a:srgbClr val="3C5790"/>
                </a:solidFill>
              </a:rPr>
              <a:t>Versioning</a:t>
            </a:r>
            <a:r>
              <a:rPr lang="en-US" sz="1400" dirty="0">
                <a:solidFill>
                  <a:srgbClr val="3C5790"/>
                </a:solidFill>
              </a:rPr>
              <a:t>: Helps to keep track off all versions of the API</a:t>
            </a:r>
          </a:p>
          <a:p>
            <a:r>
              <a:rPr lang="en-US" sz="1400" b="1" dirty="0">
                <a:solidFill>
                  <a:srgbClr val="3C5790"/>
                </a:solidFill>
              </a:rPr>
              <a:t>API</a:t>
            </a:r>
            <a:r>
              <a:rPr lang="en-US" sz="1400" dirty="0">
                <a:solidFill>
                  <a:srgbClr val="3C5790"/>
                </a:solidFill>
              </a:rPr>
              <a:t> </a:t>
            </a:r>
            <a:r>
              <a:rPr lang="en-US" sz="1400" b="1" dirty="0">
                <a:solidFill>
                  <a:srgbClr val="3C5790"/>
                </a:solidFill>
              </a:rPr>
              <a:t>discovery</a:t>
            </a:r>
            <a:r>
              <a:rPr lang="en-US" sz="1400" dirty="0">
                <a:solidFill>
                  <a:srgbClr val="3C5790"/>
                </a:solidFill>
              </a:rPr>
              <a:t>: provides the means to easily search for and discover APIs that are deployed</a:t>
            </a:r>
          </a:p>
          <a:p>
            <a:r>
              <a:rPr lang="en-US" sz="1400" b="1" dirty="0">
                <a:solidFill>
                  <a:srgbClr val="3C5790"/>
                </a:solidFill>
              </a:rPr>
              <a:t>Tracking</a:t>
            </a:r>
            <a:r>
              <a:rPr lang="en-US" sz="1400" dirty="0">
                <a:solidFill>
                  <a:srgbClr val="3C5790"/>
                </a:solidFill>
              </a:rPr>
              <a:t>: keeps track of where the API are being used, who is using them, and how they’re using them.</a:t>
            </a:r>
          </a:p>
          <a:p>
            <a:r>
              <a:rPr lang="en-US" sz="1400" b="1" dirty="0">
                <a:solidFill>
                  <a:srgbClr val="3C5790"/>
                </a:solidFill>
              </a:rPr>
              <a:t>Automation</a:t>
            </a:r>
            <a:r>
              <a:rPr lang="en-US" sz="1400" dirty="0">
                <a:solidFill>
                  <a:srgbClr val="3C5790"/>
                </a:solidFill>
              </a:rPr>
              <a:t>: automate the processes for API contracts, documentation, and tracking.</a:t>
            </a:r>
          </a:p>
          <a:p>
            <a:r>
              <a:rPr lang="en-US" sz="1400" b="1" dirty="0">
                <a:solidFill>
                  <a:srgbClr val="3C5790"/>
                </a:solidFill>
              </a:rPr>
              <a:t>Deprecation policy</a:t>
            </a:r>
            <a:r>
              <a:rPr lang="en-US" sz="1400" dirty="0">
                <a:solidFill>
                  <a:srgbClr val="3C5790"/>
                </a:solidFill>
              </a:rPr>
              <a:t>: establish a deprecation policy to guide developers and keep control of various versions of an API.</a:t>
            </a:r>
          </a:p>
        </p:txBody>
      </p:sp>
    </p:spTree>
    <p:extLst>
      <p:ext uri="{BB962C8B-B14F-4D97-AF65-F5344CB8AC3E}">
        <p14:creationId xmlns:p14="http://schemas.microsoft.com/office/powerpoint/2010/main" val="2322605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Spring and Open API</a:t>
            </a:r>
          </a:p>
        </p:txBody>
      </p:sp>
      <p:sp>
        <p:nvSpPr>
          <p:cNvPr id="4099" name="Espace réservé du contenu 4"/>
          <p:cNvSpPr>
            <a:spLocks noGrp="1"/>
          </p:cNvSpPr>
          <p:nvPr>
            <p:ph idx="1"/>
          </p:nvPr>
        </p:nvSpPr>
        <p:spPr>
          <a:xfrm>
            <a:off x="304800" y="1905000"/>
            <a:ext cx="8534400" cy="304800"/>
          </a:xfrm>
        </p:spPr>
        <p:txBody>
          <a:bodyPr/>
          <a:lstStyle/>
          <a:p>
            <a:r>
              <a:rPr lang="en-US" sz="1400" dirty="0">
                <a:solidFill>
                  <a:srgbClr val="3C5790"/>
                </a:solidFill>
              </a:rPr>
              <a:t>General overview</a:t>
            </a:r>
          </a:p>
        </p:txBody>
      </p:sp>
      <p:pic>
        <p:nvPicPr>
          <p:cNvPr id="5" name="Picture 4">
            <a:extLst>
              <a:ext uri="{FF2B5EF4-FFF2-40B4-BE49-F238E27FC236}">
                <a16:creationId xmlns:a16="http://schemas.microsoft.com/office/drawing/2014/main" id="{594B1939-C7AE-4E71-9274-AD11E777E4FA}"/>
              </a:ext>
            </a:extLst>
          </p:cNvPr>
          <p:cNvPicPr>
            <a:picLocks noChangeAspect="1"/>
          </p:cNvPicPr>
          <p:nvPr/>
        </p:nvPicPr>
        <p:blipFill>
          <a:blip r:embed="rId3"/>
          <a:stretch>
            <a:fillRect/>
          </a:stretch>
        </p:blipFill>
        <p:spPr>
          <a:xfrm>
            <a:off x="838200" y="2514600"/>
            <a:ext cx="7762875" cy="2900777"/>
          </a:xfrm>
          <a:prstGeom prst="rect">
            <a:avLst/>
          </a:prstGeom>
        </p:spPr>
      </p:pic>
    </p:spTree>
    <p:extLst>
      <p:ext uri="{BB962C8B-B14F-4D97-AF65-F5344CB8AC3E}">
        <p14:creationId xmlns:p14="http://schemas.microsoft.com/office/powerpoint/2010/main" val="359909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endParaRPr lang="fr-CA" dirty="0">
              <a:solidFill>
                <a:schemeClr val="bg1"/>
              </a:solidFill>
            </a:endParaRPr>
          </a:p>
        </p:txBody>
      </p:sp>
      <p:sp>
        <p:nvSpPr>
          <p:cNvPr id="4099" name="Espace réservé du contenu 4"/>
          <p:cNvSpPr>
            <a:spLocks noGrp="1"/>
          </p:cNvSpPr>
          <p:nvPr>
            <p:ph idx="1"/>
          </p:nvPr>
        </p:nvSpPr>
        <p:spPr>
          <a:xfrm>
            <a:off x="304800" y="1905000"/>
            <a:ext cx="8534400" cy="685800"/>
          </a:xfrm>
        </p:spPr>
        <p:txBody>
          <a:bodyPr/>
          <a:lstStyle/>
          <a:p>
            <a:r>
              <a:rPr lang="en-US" sz="1400" dirty="0">
                <a:solidFill>
                  <a:srgbClr val="3C5790"/>
                </a:solidFill>
              </a:rPr>
              <a:t>From version Open API 3.0, definitions can be written in JSON or YAML.</a:t>
            </a:r>
          </a:p>
          <a:p>
            <a:r>
              <a:rPr lang="en-US" sz="1400" dirty="0">
                <a:solidFill>
                  <a:srgbClr val="3C5790"/>
                </a:solidFill>
              </a:rPr>
              <a:t>YAML format is recommended as it's easier to read and write.</a:t>
            </a:r>
          </a:p>
        </p:txBody>
      </p:sp>
      <p:pic>
        <p:nvPicPr>
          <p:cNvPr id="3" name="Picture 2">
            <a:extLst>
              <a:ext uri="{FF2B5EF4-FFF2-40B4-BE49-F238E27FC236}">
                <a16:creationId xmlns:a16="http://schemas.microsoft.com/office/drawing/2014/main" id="{E5ED0F0A-30D6-4753-964E-2D5DBD1BBB6D}"/>
              </a:ext>
            </a:extLst>
          </p:cNvPr>
          <p:cNvPicPr>
            <a:picLocks noChangeAspect="1"/>
          </p:cNvPicPr>
          <p:nvPr/>
        </p:nvPicPr>
        <p:blipFill>
          <a:blip r:embed="rId3"/>
          <a:stretch>
            <a:fillRect/>
          </a:stretch>
        </p:blipFill>
        <p:spPr>
          <a:xfrm>
            <a:off x="2486025" y="2895600"/>
            <a:ext cx="4171950" cy="2219325"/>
          </a:xfrm>
          <a:prstGeom prst="rect">
            <a:avLst/>
          </a:prstGeom>
        </p:spPr>
      </p:pic>
    </p:spTree>
    <p:extLst>
      <p:ext uri="{BB962C8B-B14F-4D97-AF65-F5344CB8AC3E}">
        <p14:creationId xmlns:p14="http://schemas.microsoft.com/office/powerpoint/2010/main" val="2389253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990600"/>
          </a:xfrm>
        </p:spPr>
        <p:txBody>
          <a:bodyPr/>
          <a:lstStyle/>
          <a:p>
            <a:r>
              <a:rPr lang="en-US" sz="1400" dirty="0">
                <a:solidFill>
                  <a:srgbClr val="3C5790"/>
                </a:solidFill>
              </a:rPr>
              <a:t>Each API definition starts with the version of the Open API specification.</a:t>
            </a:r>
          </a:p>
          <a:p>
            <a:r>
              <a:rPr lang="en-US" sz="1400" dirty="0">
                <a:solidFill>
                  <a:srgbClr val="3C5790"/>
                </a:solidFill>
              </a:rPr>
              <a:t>The </a:t>
            </a:r>
            <a:r>
              <a:rPr lang="en-US" sz="1400" b="1" dirty="0">
                <a:solidFill>
                  <a:srgbClr val="3C5790"/>
                </a:solidFill>
              </a:rPr>
              <a:t>info</a:t>
            </a:r>
            <a:r>
              <a:rPr lang="en-US" sz="1400" dirty="0">
                <a:solidFill>
                  <a:srgbClr val="3C5790"/>
                </a:solidFill>
              </a:rPr>
              <a:t> object contains required fields like </a:t>
            </a:r>
            <a:r>
              <a:rPr lang="en-US" sz="1400" b="1" dirty="0">
                <a:solidFill>
                  <a:srgbClr val="3C5790"/>
                </a:solidFill>
              </a:rPr>
              <a:t>title</a:t>
            </a:r>
            <a:r>
              <a:rPr lang="en-US" sz="1400" dirty="0">
                <a:solidFill>
                  <a:srgbClr val="3C5790"/>
                </a:solidFill>
              </a:rPr>
              <a:t> and </a:t>
            </a:r>
            <a:r>
              <a:rPr lang="en-US" sz="1400" b="1" dirty="0">
                <a:solidFill>
                  <a:srgbClr val="3C5790"/>
                </a:solidFill>
              </a:rPr>
              <a:t>version</a:t>
            </a:r>
            <a:r>
              <a:rPr lang="en-US" sz="1400" dirty="0">
                <a:solidFill>
                  <a:srgbClr val="3C5790"/>
                </a:solidFill>
              </a:rPr>
              <a:t>, and an </a:t>
            </a:r>
            <a:r>
              <a:rPr lang="en-US" sz="1400" b="1" dirty="0">
                <a:solidFill>
                  <a:srgbClr val="3C5790"/>
                </a:solidFill>
              </a:rPr>
              <a:t>optional</a:t>
            </a:r>
            <a:r>
              <a:rPr lang="en-US" sz="1400" dirty="0">
                <a:solidFill>
                  <a:srgbClr val="3C5790"/>
                </a:solidFill>
              </a:rPr>
              <a:t> description.</a:t>
            </a:r>
          </a:p>
          <a:p>
            <a:r>
              <a:rPr lang="en-US" sz="1400" dirty="0">
                <a:solidFill>
                  <a:srgbClr val="3C5790"/>
                </a:solidFill>
              </a:rPr>
              <a:t>The servers array specifies on or more server URLs.</a:t>
            </a:r>
          </a:p>
        </p:txBody>
      </p:sp>
      <p:pic>
        <p:nvPicPr>
          <p:cNvPr id="3" name="Picture 2">
            <a:extLst>
              <a:ext uri="{FF2B5EF4-FFF2-40B4-BE49-F238E27FC236}">
                <a16:creationId xmlns:a16="http://schemas.microsoft.com/office/drawing/2014/main" id="{79BD4BDB-4D10-4A32-9FE2-9B823DA38376}"/>
              </a:ext>
            </a:extLst>
          </p:cNvPr>
          <p:cNvPicPr>
            <a:picLocks noChangeAspect="1"/>
          </p:cNvPicPr>
          <p:nvPr/>
        </p:nvPicPr>
        <p:blipFill>
          <a:blip r:embed="rId3"/>
          <a:stretch>
            <a:fillRect/>
          </a:stretch>
        </p:blipFill>
        <p:spPr>
          <a:xfrm>
            <a:off x="2667000" y="3125787"/>
            <a:ext cx="4124325" cy="3457575"/>
          </a:xfrm>
          <a:prstGeom prst="rect">
            <a:avLst/>
          </a:prstGeom>
        </p:spPr>
      </p:pic>
    </p:spTree>
    <p:extLst>
      <p:ext uri="{BB962C8B-B14F-4D97-AF65-F5344CB8AC3E}">
        <p14:creationId xmlns:p14="http://schemas.microsoft.com/office/powerpoint/2010/main" val="1534294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685800"/>
          </a:xfrm>
        </p:spPr>
        <p:txBody>
          <a:bodyPr/>
          <a:lstStyle/>
          <a:p>
            <a:r>
              <a:rPr lang="en-US" sz="1400" dirty="0">
                <a:solidFill>
                  <a:srgbClr val="3C5790"/>
                </a:solidFill>
              </a:rPr>
              <a:t>The </a:t>
            </a:r>
            <a:r>
              <a:rPr lang="en-US" sz="1400" b="1" dirty="0">
                <a:solidFill>
                  <a:srgbClr val="3C5790"/>
                </a:solidFill>
              </a:rPr>
              <a:t>path</a:t>
            </a:r>
            <a:r>
              <a:rPr lang="en-US" sz="1400" dirty="0">
                <a:solidFill>
                  <a:srgbClr val="3C5790"/>
                </a:solidFill>
              </a:rPr>
              <a:t> items are the endpoints of the API under which we are performing the CRUD REST actions.</a:t>
            </a:r>
          </a:p>
          <a:p>
            <a:r>
              <a:rPr lang="en-US" sz="1400" dirty="0">
                <a:solidFill>
                  <a:srgbClr val="3C5790"/>
                </a:solidFill>
              </a:rPr>
              <a:t>These endpoints are relative to the </a:t>
            </a:r>
            <a:r>
              <a:rPr lang="en-US" sz="1400" b="1" dirty="0">
                <a:solidFill>
                  <a:srgbClr val="3C5790"/>
                </a:solidFill>
              </a:rPr>
              <a:t>server</a:t>
            </a:r>
            <a:r>
              <a:rPr lang="en-US" sz="1400" dirty="0">
                <a:solidFill>
                  <a:srgbClr val="3C5790"/>
                </a:solidFill>
              </a:rPr>
              <a:t> URL.</a:t>
            </a:r>
          </a:p>
        </p:txBody>
      </p:sp>
      <p:pic>
        <p:nvPicPr>
          <p:cNvPr id="3" name="Picture 2">
            <a:extLst>
              <a:ext uri="{FF2B5EF4-FFF2-40B4-BE49-F238E27FC236}">
                <a16:creationId xmlns:a16="http://schemas.microsoft.com/office/drawing/2014/main" id="{DAD73814-F20D-4564-BEBF-229D934FD758}"/>
              </a:ext>
            </a:extLst>
          </p:cNvPr>
          <p:cNvPicPr>
            <a:picLocks noChangeAspect="1"/>
          </p:cNvPicPr>
          <p:nvPr/>
        </p:nvPicPr>
        <p:blipFill>
          <a:blip r:embed="rId3"/>
          <a:stretch>
            <a:fillRect/>
          </a:stretch>
        </p:blipFill>
        <p:spPr>
          <a:xfrm>
            <a:off x="2819400" y="2622958"/>
            <a:ext cx="3832737" cy="3600450"/>
          </a:xfrm>
          <a:prstGeom prst="rect">
            <a:avLst/>
          </a:prstGeom>
        </p:spPr>
      </p:pic>
    </p:spTree>
    <p:extLst>
      <p:ext uri="{BB962C8B-B14F-4D97-AF65-F5344CB8AC3E}">
        <p14:creationId xmlns:p14="http://schemas.microsoft.com/office/powerpoint/2010/main" val="3218759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609600"/>
          </a:xfrm>
        </p:spPr>
        <p:txBody>
          <a:bodyPr/>
          <a:lstStyle/>
          <a:p>
            <a:r>
              <a:rPr lang="en-US" sz="1400" dirty="0">
                <a:solidFill>
                  <a:srgbClr val="3C5790"/>
                </a:solidFill>
              </a:rPr>
              <a:t>Every response needs at least one HTTP status code to describe the kind of responses a consumer is likely to expect followed by a one or no payload.</a:t>
            </a:r>
          </a:p>
        </p:txBody>
      </p:sp>
      <p:pic>
        <p:nvPicPr>
          <p:cNvPr id="3" name="Picture 2">
            <a:extLst>
              <a:ext uri="{FF2B5EF4-FFF2-40B4-BE49-F238E27FC236}">
                <a16:creationId xmlns:a16="http://schemas.microsoft.com/office/drawing/2014/main" id="{1F070B7A-F724-4AE1-89B6-E1CAA1DAD749}"/>
              </a:ext>
            </a:extLst>
          </p:cNvPr>
          <p:cNvPicPr>
            <a:picLocks noChangeAspect="1"/>
          </p:cNvPicPr>
          <p:nvPr/>
        </p:nvPicPr>
        <p:blipFill>
          <a:blip r:embed="rId3"/>
          <a:stretch>
            <a:fillRect/>
          </a:stretch>
        </p:blipFill>
        <p:spPr>
          <a:xfrm>
            <a:off x="2971800" y="2514600"/>
            <a:ext cx="3278094" cy="4286250"/>
          </a:xfrm>
          <a:prstGeom prst="rect">
            <a:avLst/>
          </a:prstGeom>
        </p:spPr>
      </p:pic>
    </p:spTree>
    <p:extLst>
      <p:ext uri="{BB962C8B-B14F-4D97-AF65-F5344CB8AC3E}">
        <p14:creationId xmlns:p14="http://schemas.microsoft.com/office/powerpoint/2010/main" val="3903907282"/>
      </p:ext>
    </p:extLst>
  </p:cSld>
  <p:clrMapOvr>
    <a:masterClrMapping/>
  </p:clrMapOvr>
</p:sld>
</file>

<file path=ppt/theme/theme1.xml><?xml version="1.0" encoding="utf-8"?>
<a:theme xmlns:a="http://schemas.openxmlformats.org/drawingml/2006/main" name="14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143</Template>
  <TotalTime>20497</TotalTime>
  <Words>834</Words>
  <Application>Microsoft Office PowerPoint</Application>
  <PresentationFormat>On-screen Show (4:3)</PresentationFormat>
  <Paragraphs>93</Paragraphs>
  <Slides>25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Calibri</vt:lpstr>
      <vt:lpstr>143</vt:lpstr>
      <vt:lpstr>Open API</vt:lpstr>
      <vt:lpstr>Contents</vt:lpstr>
      <vt:lpstr>What is Open API ?</vt:lpstr>
      <vt:lpstr>Goals</vt:lpstr>
      <vt:lpstr>Spring and Open API</vt:lpstr>
      <vt:lpstr>Core</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Migrating from SpringFox</vt:lpstr>
      <vt:lpstr>Conclussion</vt:lpstr>
      <vt:lpstr>Bibliography</vt:lpstr>
      <vt:lpstr>PowerPoint Presentation</vt:lpstr>
    </vt:vector>
  </TitlesOfParts>
  <Company>Computaris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NAME</dc:title>
  <dc:creator>Ionut Dima</dc:creator>
  <cp:lastModifiedBy>1 2</cp:lastModifiedBy>
  <cp:revision>1273</cp:revision>
  <dcterms:created xsi:type="dcterms:W3CDTF">2012-04-12T06:19:17Z</dcterms:created>
  <dcterms:modified xsi:type="dcterms:W3CDTF">2023-02-16T09:08:36Z</dcterms:modified>
</cp:coreProperties>
</file>