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83" r:id="rId5"/>
    <p:sldId id="581" r:id="rId6"/>
    <p:sldId id="582" r:id="rId7"/>
    <p:sldId id="580" r:id="rId8"/>
    <p:sldId id="585" r:id="rId9"/>
    <p:sldId id="491" r:id="rId10"/>
    <p:sldId id="587" r:id="rId11"/>
    <p:sldId id="586" r:id="rId12"/>
    <p:sldId id="565" r:id="rId13"/>
    <p:sldId id="566" r:id="rId14"/>
    <p:sldId id="568" r:id="rId15"/>
    <p:sldId id="569" r:id="rId16"/>
    <p:sldId id="573" r:id="rId17"/>
    <p:sldId id="571" r:id="rId18"/>
    <p:sldId id="572" r:id="rId19"/>
    <p:sldId id="574" r:id="rId20"/>
    <p:sldId id="575" r:id="rId21"/>
    <p:sldId id="576" r:id="rId22"/>
    <p:sldId id="577" r:id="rId23"/>
    <p:sldId id="578" r:id="rId24"/>
    <p:sldId id="579" r:id="rId25"/>
    <p:sldId id="557" r:id="rId26"/>
    <p:sldId id="389" r:id="rId27"/>
    <p:sldId id="259" r:id="rId2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04/03/2018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04/03/2018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04/03/2018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04/03/2018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04/03/2018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04/03/2018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04/03/2018</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04/03/2018</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04/03/2018</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04/03/2018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04/03/2018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04/03/2018</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Crawler4j</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Algorithm</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BBB6359A-E15C-49CC-8BD8-15CE519C13C9}"/>
              </a:ext>
            </a:extLst>
          </p:cNvPr>
          <p:cNvPicPr>
            <a:picLocks noChangeAspect="1"/>
          </p:cNvPicPr>
          <p:nvPr/>
        </p:nvPicPr>
        <p:blipFill>
          <a:blip r:embed="rId3"/>
          <a:stretch>
            <a:fillRect/>
          </a:stretch>
        </p:blipFill>
        <p:spPr>
          <a:xfrm>
            <a:off x="1172780" y="1828800"/>
            <a:ext cx="5761420" cy="4819650"/>
          </a:xfrm>
          <a:prstGeom prst="rect">
            <a:avLst/>
          </a:prstGeom>
        </p:spPr>
      </p:pic>
    </p:spTree>
    <p:extLst>
      <p:ext uri="{BB962C8B-B14F-4D97-AF65-F5344CB8AC3E}">
        <p14:creationId xmlns:p14="http://schemas.microsoft.com/office/powerpoint/2010/main" val="310445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In order to create a crawler we extends the </a:t>
            </a:r>
            <a:r>
              <a:rPr lang="en-US" sz="1400" b="1" dirty="0">
                <a:solidFill>
                  <a:srgbClr val="3C5790"/>
                </a:solidFill>
              </a:rPr>
              <a:t>WebCrawler</a:t>
            </a:r>
            <a:r>
              <a:rPr lang="en-US" sz="1400" dirty="0">
                <a:solidFill>
                  <a:srgbClr val="3C5790"/>
                </a:solidFill>
              </a:rPr>
              <a:t> class. </a:t>
            </a:r>
          </a:p>
          <a:p>
            <a:r>
              <a:rPr lang="en-US" sz="1400" dirty="0">
                <a:solidFill>
                  <a:srgbClr val="3C5790"/>
                </a:solidFill>
              </a:rPr>
              <a:t>This class decides which URLs should be crawled and handles the downloaded page.</a:t>
            </a:r>
          </a:p>
        </p:txBody>
      </p:sp>
      <p:pic>
        <p:nvPicPr>
          <p:cNvPr id="2" name="Picture 1">
            <a:extLst>
              <a:ext uri="{FF2B5EF4-FFF2-40B4-BE49-F238E27FC236}">
                <a16:creationId xmlns:a16="http://schemas.microsoft.com/office/drawing/2014/main" id="{5596CC0F-B331-4C38-9D2F-0EE93DC11307}"/>
              </a:ext>
            </a:extLst>
          </p:cNvPr>
          <p:cNvPicPr>
            <a:picLocks noChangeAspect="1"/>
          </p:cNvPicPr>
          <p:nvPr/>
        </p:nvPicPr>
        <p:blipFill>
          <a:blip r:embed="rId3"/>
          <a:stretch>
            <a:fillRect/>
          </a:stretch>
        </p:blipFill>
        <p:spPr>
          <a:xfrm>
            <a:off x="1447800" y="2514600"/>
            <a:ext cx="5810250" cy="4206516"/>
          </a:xfrm>
          <a:prstGeom prst="rect">
            <a:avLst/>
          </a:prstGeom>
        </p:spPr>
      </p:pic>
    </p:spTree>
    <p:extLst>
      <p:ext uri="{BB962C8B-B14F-4D97-AF65-F5344CB8AC3E}">
        <p14:creationId xmlns:p14="http://schemas.microsoft.com/office/powerpoint/2010/main" val="401451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743200"/>
          </a:xfrm>
        </p:spPr>
        <p:txBody>
          <a:bodyPr/>
          <a:lstStyle/>
          <a:p>
            <a:r>
              <a:rPr lang="en-US" sz="1400" dirty="0">
                <a:solidFill>
                  <a:srgbClr val="3C5790"/>
                </a:solidFill>
              </a:rPr>
              <a:t>There are two main functions that should be overridden:</a:t>
            </a:r>
          </a:p>
          <a:p>
            <a:r>
              <a:rPr lang="en-US" sz="1400" b="1" dirty="0" err="1">
                <a:solidFill>
                  <a:srgbClr val="3C5790"/>
                </a:solidFill>
              </a:rPr>
              <a:t>shouldVisit</a:t>
            </a:r>
            <a:r>
              <a:rPr lang="en-US" sz="1400" dirty="0">
                <a:solidFill>
                  <a:srgbClr val="3C5790"/>
                </a:solidFill>
              </a:rPr>
              <a:t>: decides whether the given URL should be crawled or not. In the above example, this example is not allowing .</a:t>
            </a:r>
            <a:r>
              <a:rPr lang="en-US" sz="1400" dirty="0" err="1">
                <a:solidFill>
                  <a:srgbClr val="3C5790"/>
                </a:solidFill>
              </a:rPr>
              <a:t>css</a:t>
            </a:r>
            <a:r>
              <a:rPr lang="en-US" sz="1400" dirty="0">
                <a:solidFill>
                  <a:srgbClr val="3C5790"/>
                </a:solidFill>
              </a:rPr>
              <a:t>, .</a:t>
            </a:r>
            <a:r>
              <a:rPr lang="en-US" sz="1400" dirty="0" err="1">
                <a:solidFill>
                  <a:srgbClr val="3C5790"/>
                </a:solidFill>
              </a:rPr>
              <a:t>js</a:t>
            </a:r>
            <a:r>
              <a:rPr lang="en-US" sz="1400" dirty="0">
                <a:solidFill>
                  <a:srgbClr val="3C5790"/>
                </a:solidFill>
              </a:rPr>
              <a:t> and media files and only allows pages within 'www.ics.uci.edu' domain.</a:t>
            </a:r>
          </a:p>
          <a:p>
            <a:r>
              <a:rPr lang="en-US" sz="1400" b="1" dirty="0">
                <a:solidFill>
                  <a:srgbClr val="3C5790"/>
                </a:solidFill>
              </a:rPr>
              <a:t>visit</a:t>
            </a:r>
            <a:r>
              <a:rPr lang="en-US" sz="1400" dirty="0">
                <a:solidFill>
                  <a:srgbClr val="3C5790"/>
                </a:solidFill>
              </a:rPr>
              <a:t>: is called after the content of a URL is downloaded successfully. We can easily get the </a:t>
            </a:r>
            <a:r>
              <a:rPr lang="en-US" sz="1400" dirty="0" err="1">
                <a:solidFill>
                  <a:srgbClr val="3C5790"/>
                </a:solidFill>
              </a:rPr>
              <a:t>url</a:t>
            </a:r>
            <a:r>
              <a:rPr lang="en-US" sz="1400" dirty="0">
                <a:solidFill>
                  <a:srgbClr val="3C5790"/>
                </a:solidFill>
              </a:rPr>
              <a:t>, text, links, html, and unique id of the downloaded page.</a:t>
            </a:r>
          </a:p>
        </p:txBody>
      </p:sp>
    </p:spTree>
    <p:extLst>
      <p:ext uri="{BB962C8B-B14F-4D97-AF65-F5344CB8AC3E}">
        <p14:creationId xmlns:p14="http://schemas.microsoft.com/office/powerpoint/2010/main" val="131290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We need to implement a controller class which specifies the seeds of the crawl, the folder in which intermediate crawl data should be stored and the number of concurrent threads</a:t>
            </a:r>
            <a:endParaRPr lang="en-US" sz="1400" b="1" dirty="0">
              <a:solidFill>
                <a:srgbClr val="3C5790"/>
              </a:solidFill>
            </a:endParaRPr>
          </a:p>
        </p:txBody>
      </p:sp>
      <p:pic>
        <p:nvPicPr>
          <p:cNvPr id="3" name="Picture 2">
            <a:extLst>
              <a:ext uri="{FF2B5EF4-FFF2-40B4-BE49-F238E27FC236}">
                <a16:creationId xmlns:a16="http://schemas.microsoft.com/office/drawing/2014/main" id="{3232B755-7934-4057-83B1-85BE471DFD41}"/>
              </a:ext>
            </a:extLst>
          </p:cNvPr>
          <p:cNvPicPr>
            <a:picLocks noChangeAspect="1"/>
          </p:cNvPicPr>
          <p:nvPr/>
        </p:nvPicPr>
        <p:blipFill>
          <a:blip r:embed="rId3"/>
          <a:stretch>
            <a:fillRect/>
          </a:stretch>
        </p:blipFill>
        <p:spPr>
          <a:xfrm>
            <a:off x="432047" y="2743200"/>
            <a:ext cx="8153400" cy="3661053"/>
          </a:xfrm>
          <a:prstGeom prst="rect">
            <a:avLst/>
          </a:prstGeom>
        </p:spPr>
      </p:pic>
    </p:spTree>
    <p:extLst>
      <p:ext uri="{BB962C8B-B14F-4D97-AF65-F5344CB8AC3E}">
        <p14:creationId xmlns:p14="http://schemas.microsoft.com/office/powerpoint/2010/main" val="153268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Using a </a:t>
            </a:r>
            <a:r>
              <a:rPr lang="en-US" sz="1400" b="1" dirty="0">
                <a:solidFill>
                  <a:srgbClr val="3C5790"/>
                </a:solidFill>
              </a:rPr>
              <a:t>factory</a:t>
            </a:r>
            <a:r>
              <a:rPr lang="en-US" sz="1400" dirty="0">
                <a:solidFill>
                  <a:srgbClr val="3C5790"/>
                </a:solidFill>
              </a:rPr>
              <a:t> can be convenient to integrate crawler4j in a </a:t>
            </a:r>
            <a:r>
              <a:rPr lang="en-US" sz="1400" dirty="0" err="1">
                <a:solidFill>
                  <a:srgbClr val="3C5790"/>
                </a:solidFill>
              </a:rPr>
              <a:t>IoC</a:t>
            </a:r>
            <a:r>
              <a:rPr lang="en-US" sz="1400" dirty="0">
                <a:solidFill>
                  <a:srgbClr val="3C5790"/>
                </a:solidFill>
              </a:rPr>
              <a:t> </a:t>
            </a:r>
            <a:r>
              <a:rPr lang="en-US" sz="1400" dirty="0" err="1">
                <a:solidFill>
                  <a:srgbClr val="3C5790"/>
                </a:solidFill>
              </a:rPr>
              <a:t>environement</a:t>
            </a:r>
            <a:r>
              <a:rPr lang="en-US" sz="1400" dirty="0">
                <a:solidFill>
                  <a:srgbClr val="3C5790"/>
                </a:solidFill>
              </a:rPr>
              <a:t> or to pass information or a collaborator to each WebCrawler instance.</a:t>
            </a:r>
            <a:endParaRPr lang="en-US" sz="1400" b="1" dirty="0">
              <a:solidFill>
                <a:srgbClr val="3C5790"/>
              </a:solidFill>
            </a:endParaRPr>
          </a:p>
        </p:txBody>
      </p:sp>
      <p:pic>
        <p:nvPicPr>
          <p:cNvPr id="2" name="Picture 1">
            <a:extLst>
              <a:ext uri="{FF2B5EF4-FFF2-40B4-BE49-F238E27FC236}">
                <a16:creationId xmlns:a16="http://schemas.microsoft.com/office/drawing/2014/main" id="{E836E051-A673-420C-A5D1-3CBE4DAF8766}"/>
              </a:ext>
            </a:extLst>
          </p:cNvPr>
          <p:cNvPicPr>
            <a:picLocks noChangeAspect="1"/>
          </p:cNvPicPr>
          <p:nvPr/>
        </p:nvPicPr>
        <p:blipFill>
          <a:blip r:embed="rId3"/>
          <a:stretch>
            <a:fillRect/>
          </a:stretch>
        </p:blipFill>
        <p:spPr>
          <a:xfrm>
            <a:off x="242194" y="2895600"/>
            <a:ext cx="8562975" cy="3305175"/>
          </a:xfrm>
          <a:prstGeom prst="rect">
            <a:avLst/>
          </a:prstGeom>
        </p:spPr>
      </p:pic>
    </p:spTree>
    <p:extLst>
      <p:ext uri="{BB962C8B-B14F-4D97-AF65-F5344CB8AC3E}">
        <p14:creationId xmlns:p14="http://schemas.microsoft.com/office/powerpoint/2010/main" val="214857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To use a factory just call the right method in the </a:t>
            </a:r>
            <a:r>
              <a:rPr lang="en-US" sz="1400" b="1" dirty="0" err="1">
                <a:solidFill>
                  <a:srgbClr val="3C5790"/>
                </a:solidFill>
              </a:rPr>
              <a:t>CrawlController</a:t>
            </a:r>
            <a:endParaRPr lang="en-US" sz="1400" b="1" dirty="0">
              <a:solidFill>
                <a:srgbClr val="3C5790"/>
              </a:solidFill>
            </a:endParaRPr>
          </a:p>
        </p:txBody>
      </p:sp>
      <p:pic>
        <p:nvPicPr>
          <p:cNvPr id="3" name="Picture 2">
            <a:extLst>
              <a:ext uri="{FF2B5EF4-FFF2-40B4-BE49-F238E27FC236}">
                <a16:creationId xmlns:a16="http://schemas.microsoft.com/office/drawing/2014/main" id="{4D191A24-0257-4877-B5E1-B8299D7CB90C}"/>
              </a:ext>
            </a:extLst>
          </p:cNvPr>
          <p:cNvPicPr>
            <a:picLocks noChangeAspect="1"/>
          </p:cNvPicPr>
          <p:nvPr/>
        </p:nvPicPr>
        <p:blipFill>
          <a:blip r:embed="rId3"/>
          <a:stretch>
            <a:fillRect/>
          </a:stretch>
        </p:blipFill>
        <p:spPr>
          <a:xfrm>
            <a:off x="1219200" y="2861107"/>
            <a:ext cx="6115050" cy="561975"/>
          </a:xfrm>
          <a:prstGeom prst="rect">
            <a:avLst/>
          </a:prstGeom>
        </p:spPr>
      </p:pic>
    </p:spTree>
    <p:extLst>
      <p:ext uri="{BB962C8B-B14F-4D97-AF65-F5344CB8AC3E}">
        <p14:creationId xmlns:p14="http://schemas.microsoft.com/office/powerpoint/2010/main" val="188021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The controller class has a mandatory parameter of type </a:t>
            </a:r>
            <a:r>
              <a:rPr lang="en-US" sz="1400" b="1" dirty="0" err="1">
                <a:solidFill>
                  <a:srgbClr val="3C5790"/>
                </a:solidFill>
              </a:rPr>
              <a:t>CrawlConfig</a:t>
            </a:r>
            <a:r>
              <a:rPr lang="en-US" sz="1400" dirty="0">
                <a:solidFill>
                  <a:srgbClr val="3C5790"/>
                </a:solidFill>
              </a:rPr>
              <a:t>. </a:t>
            </a:r>
          </a:p>
          <a:p>
            <a:r>
              <a:rPr lang="en-US" sz="1400" dirty="0">
                <a:solidFill>
                  <a:srgbClr val="3C5790"/>
                </a:solidFill>
              </a:rPr>
              <a:t>Instances of this class can be used for configuring crawler4j. </a:t>
            </a:r>
          </a:p>
        </p:txBody>
      </p:sp>
    </p:spTree>
    <p:extLst>
      <p:ext uri="{BB962C8B-B14F-4D97-AF65-F5344CB8AC3E}">
        <p14:creationId xmlns:p14="http://schemas.microsoft.com/office/powerpoint/2010/main" val="22376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Crawl depth</a:t>
            </a:r>
            <a:endParaRPr lang="en-US" sz="1400" dirty="0">
              <a:solidFill>
                <a:srgbClr val="3C5790"/>
              </a:solidFill>
            </a:endParaRPr>
          </a:p>
          <a:p>
            <a:r>
              <a:rPr lang="en-US" sz="1400" dirty="0">
                <a:solidFill>
                  <a:srgbClr val="3C5790"/>
                </a:solidFill>
              </a:rPr>
              <a:t>By default there is no limit on the depth of crawling. But you can limit the depth of crawling. For example, assume that you have a seed page "A", which links to "B", which links to "C", which links to "D". So, we have the following link structure:</a:t>
            </a:r>
          </a:p>
          <a:p>
            <a:r>
              <a:rPr lang="en-US" sz="1400" dirty="0">
                <a:solidFill>
                  <a:srgbClr val="3C5790"/>
                </a:solidFill>
              </a:rPr>
              <a:t>A -&gt; B -&gt; C -&gt; D</a:t>
            </a:r>
          </a:p>
          <a:p>
            <a:r>
              <a:rPr lang="en-US" sz="1400" dirty="0">
                <a:solidFill>
                  <a:srgbClr val="3C5790"/>
                </a:solidFill>
              </a:rPr>
              <a:t>Since, "A" is a seed page, it will have a depth of 0. "B" will have depth of 1 and so on. You can set a limit on the depth of pages that crawler4j crawls. For example, if you set this limit to 2, it won't crawl page "D". To set the maximum depth you can use:</a:t>
            </a:r>
          </a:p>
          <a:p>
            <a:r>
              <a:rPr lang="en-US" sz="1400" dirty="0" err="1">
                <a:solidFill>
                  <a:srgbClr val="3C5790"/>
                </a:solidFill>
              </a:rPr>
              <a:t>crawlConfig.setMaxDepthOfCrawling</a:t>
            </a:r>
            <a:r>
              <a:rPr lang="en-US" sz="1400" dirty="0">
                <a:solidFill>
                  <a:srgbClr val="3C5790"/>
                </a:solidFill>
              </a:rPr>
              <a:t>(</a:t>
            </a:r>
            <a:r>
              <a:rPr lang="en-US" sz="1400" dirty="0" err="1">
                <a:solidFill>
                  <a:srgbClr val="3C5790"/>
                </a:solidFill>
              </a:rPr>
              <a:t>maxDepthOfCrawling</a:t>
            </a:r>
            <a:r>
              <a:rPr lang="en-US" sz="1400" dirty="0">
                <a:solidFill>
                  <a:srgbClr val="3C5790"/>
                </a:solidFill>
              </a:rPr>
              <a:t>);</a:t>
            </a:r>
          </a:p>
        </p:txBody>
      </p:sp>
    </p:spTree>
    <p:extLst>
      <p:ext uri="{BB962C8B-B14F-4D97-AF65-F5344CB8AC3E}">
        <p14:creationId xmlns:p14="http://schemas.microsoft.com/office/powerpoint/2010/main" val="9207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Enable SSL</a:t>
            </a:r>
          </a:p>
          <a:p>
            <a:r>
              <a:rPr lang="en-US" sz="1400" dirty="0">
                <a:solidFill>
                  <a:srgbClr val="3C5790"/>
                </a:solidFill>
              </a:rPr>
              <a:t>To enable SSL simply:</a:t>
            </a:r>
          </a:p>
          <a:p>
            <a:r>
              <a:rPr lang="en-US" sz="1400" dirty="0" err="1">
                <a:solidFill>
                  <a:srgbClr val="3C5790"/>
                </a:solidFill>
              </a:rPr>
              <a:t>CrawlConfig</a:t>
            </a:r>
            <a:r>
              <a:rPr lang="en-US" sz="1400" dirty="0">
                <a:solidFill>
                  <a:srgbClr val="3C5790"/>
                </a:solidFill>
              </a:rPr>
              <a:t> config = new </a:t>
            </a:r>
            <a:r>
              <a:rPr lang="en-US" sz="1400" dirty="0" err="1">
                <a:solidFill>
                  <a:srgbClr val="3C5790"/>
                </a:solidFill>
              </a:rPr>
              <a:t>CrawlConfig</a:t>
            </a:r>
            <a:r>
              <a:rPr lang="en-US" sz="1400" dirty="0">
                <a:solidFill>
                  <a:srgbClr val="3C5790"/>
                </a:solidFill>
              </a:rPr>
              <a:t>();</a:t>
            </a:r>
          </a:p>
          <a:p>
            <a:r>
              <a:rPr lang="en-US" sz="1400" dirty="0" err="1">
                <a:solidFill>
                  <a:srgbClr val="3C5790"/>
                </a:solidFill>
              </a:rPr>
              <a:t>config.setIncludeHttpsPages</a:t>
            </a:r>
            <a:r>
              <a:rPr lang="en-US" sz="1400" dirty="0">
                <a:solidFill>
                  <a:srgbClr val="3C5790"/>
                </a:solidFill>
              </a:rPr>
              <a:t>(true);</a:t>
            </a:r>
          </a:p>
        </p:txBody>
      </p:sp>
    </p:spTree>
    <p:extLst>
      <p:ext uri="{BB962C8B-B14F-4D97-AF65-F5344CB8AC3E}">
        <p14:creationId xmlns:p14="http://schemas.microsoft.com/office/powerpoint/2010/main" val="202756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Maximum number of pages to crawl</a:t>
            </a:r>
          </a:p>
          <a:p>
            <a:r>
              <a:rPr lang="en-US" sz="1400" dirty="0">
                <a:solidFill>
                  <a:srgbClr val="3C5790"/>
                </a:solidFill>
              </a:rPr>
              <a:t>Although by default there is no limit on the number of pages to crawl, you can set a limit on this:</a:t>
            </a:r>
          </a:p>
          <a:p>
            <a:r>
              <a:rPr lang="en-US" sz="1400" dirty="0" err="1">
                <a:solidFill>
                  <a:srgbClr val="3C5790"/>
                </a:solidFill>
              </a:rPr>
              <a:t>crawlConfig.setMaxPagesToFetch</a:t>
            </a:r>
            <a:r>
              <a:rPr lang="en-US" sz="1400" dirty="0">
                <a:solidFill>
                  <a:srgbClr val="3C5790"/>
                </a:solidFill>
              </a:rPr>
              <a:t>(</a:t>
            </a:r>
            <a:r>
              <a:rPr lang="en-US" sz="1400" dirty="0" err="1">
                <a:solidFill>
                  <a:srgbClr val="3C5790"/>
                </a:solidFill>
              </a:rPr>
              <a:t>maxPagesToFetch</a:t>
            </a:r>
            <a:r>
              <a:rPr lang="en-US" sz="1400" dirty="0">
                <a:solidFill>
                  <a:srgbClr val="3C5790"/>
                </a:solidFill>
              </a:rPr>
              <a:t>);</a:t>
            </a:r>
          </a:p>
        </p:txBody>
      </p:sp>
    </p:spTree>
    <p:extLst>
      <p:ext uri="{BB962C8B-B14F-4D97-AF65-F5344CB8AC3E}">
        <p14:creationId xmlns:p14="http://schemas.microsoft.com/office/powerpoint/2010/main" val="212854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Crawler4j ?</a:t>
            </a:r>
          </a:p>
          <a:p>
            <a:r>
              <a:rPr lang="fr-CA" sz="1600" dirty="0">
                <a:solidFill>
                  <a:srgbClr val="3C5790"/>
                </a:solidFill>
              </a:rPr>
              <a:t>Web Crawler</a:t>
            </a:r>
          </a:p>
          <a:p>
            <a:r>
              <a:rPr lang="fr-CA" sz="1600" dirty="0">
                <a:solidFill>
                  <a:srgbClr val="3C5790"/>
                </a:solidFill>
              </a:rPr>
              <a:t>URL</a:t>
            </a:r>
          </a:p>
          <a:p>
            <a:r>
              <a:rPr lang="fr-CA" sz="1600" dirty="0">
                <a:solidFill>
                  <a:srgbClr val="3C5790"/>
                </a:solidFill>
              </a:rPr>
              <a:t>Architecture</a:t>
            </a:r>
          </a:p>
          <a:p>
            <a:r>
              <a:rPr lang="fr-CA" sz="1600" dirty="0" err="1">
                <a:solidFill>
                  <a:srgbClr val="3C5790"/>
                </a:solidFill>
              </a:rPr>
              <a:t>Algorithm</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Config</a:t>
            </a:r>
          </a:p>
          <a:p>
            <a:r>
              <a:rPr lang="fr-CA" sz="1600" dirty="0" err="1">
                <a:solidFill>
                  <a:srgbClr val="3C5790"/>
                </a:solidFill>
              </a:rPr>
              <a:t>Conclussion</a:t>
            </a:r>
            <a:endParaRPr lang="fr-CA" sz="1600" dirty="0">
              <a:solidFill>
                <a:srgbClr val="3C5790"/>
              </a:solidFill>
            </a:endParaRP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Enable Binary Content Crawling</a:t>
            </a:r>
            <a:endParaRPr lang="en-US" sz="1400" dirty="0">
              <a:solidFill>
                <a:srgbClr val="3C5790"/>
              </a:solidFill>
            </a:endParaRPr>
          </a:p>
          <a:p>
            <a:r>
              <a:rPr lang="en-US" sz="1400" dirty="0">
                <a:solidFill>
                  <a:srgbClr val="3C5790"/>
                </a:solidFill>
              </a:rPr>
              <a:t>By default crawling binary content (i.e. images, audio etc.) is turned off. To enable crawling these files:</a:t>
            </a:r>
          </a:p>
          <a:p>
            <a:r>
              <a:rPr lang="en-US" sz="1400" dirty="0" err="1">
                <a:solidFill>
                  <a:srgbClr val="3C5790"/>
                </a:solidFill>
              </a:rPr>
              <a:t>crawlConfig.setIncludeBinaryContentInCrawling</a:t>
            </a:r>
            <a:r>
              <a:rPr lang="en-US" sz="1400" dirty="0">
                <a:solidFill>
                  <a:srgbClr val="3C5790"/>
                </a:solidFill>
              </a:rPr>
              <a:t>(true);</a:t>
            </a:r>
          </a:p>
        </p:txBody>
      </p:sp>
    </p:spTree>
    <p:extLst>
      <p:ext uri="{BB962C8B-B14F-4D97-AF65-F5344CB8AC3E}">
        <p14:creationId xmlns:p14="http://schemas.microsoft.com/office/powerpoint/2010/main" val="76494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Politeness</a:t>
            </a:r>
          </a:p>
          <a:p>
            <a:r>
              <a:rPr lang="en-US" sz="1400" dirty="0">
                <a:solidFill>
                  <a:srgbClr val="3C5790"/>
                </a:solidFill>
              </a:rPr>
              <a:t>crawler4j is designed very efficiently and has the ability to crawl domains very fast (e.g., it has been able to crawl 200 Wikipedia pages per second). However, since this is against crawling policies and puts huge load on servers (and they might block you!), since version 1.3, by default crawler4j waits at least 200 milliseconds between requests. However, this parameter can be tuned:</a:t>
            </a:r>
          </a:p>
          <a:p>
            <a:r>
              <a:rPr lang="en-US" sz="1400" dirty="0" err="1">
                <a:solidFill>
                  <a:srgbClr val="3C5790"/>
                </a:solidFill>
              </a:rPr>
              <a:t>crawlConfig.setPolitenessDelay</a:t>
            </a:r>
            <a:r>
              <a:rPr lang="en-US" sz="1400" dirty="0">
                <a:solidFill>
                  <a:srgbClr val="3C5790"/>
                </a:solidFill>
              </a:rPr>
              <a:t>(</a:t>
            </a:r>
            <a:r>
              <a:rPr lang="en-US" sz="1400" dirty="0" err="1">
                <a:solidFill>
                  <a:srgbClr val="3C5790"/>
                </a:solidFill>
              </a:rPr>
              <a:t>politenessDelay</a:t>
            </a:r>
            <a:r>
              <a:rPr lang="en-US" sz="1400" dirty="0">
                <a:solidFill>
                  <a:srgbClr val="3C5790"/>
                </a:solidFill>
              </a:rPr>
              <a:t>);</a:t>
            </a:r>
          </a:p>
        </p:txBody>
      </p:sp>
    </p:spTree>
    <p:extLst>
      <p:ext uri="{BB962C8B-B14F-4D97-AF65-F5344CB8AC3E}">
        <p14:creationId xmlns:p14="http://schemas.microsoft.com/office/powerpoint/2010/main" val="338208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Proxy</a:t>
            </a:r>
          </a:p>
          <a:p>
            <a:r>
              <a:rPr lang="en-US" sz="1400" dirty="0" err="1">
                <a:solidFill>
                  <a:srgbClr val="3C5790"/>
                </a:solidFill>
              </a:rPr>
              <a:t>crawlConfig.setProxyHost</a:t>
            </a:r>
            <a:r>
              <a:rPr lang="en-US" sz="1400" dirty="0">
                <a:solidFill>
                  <a:srgbClr val="3C5790"/>
                </a:solidFill>
              </a:rPr>
              <a:t>("proxyserver.example.com");</a:t>
            </a:r>
          </a:p>
          <a:p>
            <a:r>
              <a:rPr lang="en-US" sz="1400" dirty="0" err="1">
                <a:solidFill>
                  <a:srgbClr val="3C5790"/>
                </a:solidFill>
              </a:rPr>
              <a:t>crawlConfig.setProxyPort</a:t>
            </a:r>
            <a:r>
              <a:rPr lang="en-US" sz="1400" dirty="0">
                <a:solidFill>
                  <a:srgbClr val="3C5790"/>
                </a:solidFill>
              </a:rPr>
              <a:t>(8080);</a:t>
            </a:r>
          </a:p>
          <a:p>
            <a:endParaRPr lang="en-US" sz="1400" dirty="0">
              <a:solidFill>
                <a:srgbClr val="3C5790"/>
              </a:solidFill>
            </a:endParaRPr>
          </a:p>
          <a:p>
            <a:r>
              <a:rPr lang="en-US" sz="1400" dirty="0">
                <a:solidFill>
                  <a:srgbClr val="3C5790"/>
                </a:solidFill>
              </a:rPr>
              <a:t>If your proxy also needs authentication:</a:t>
            </a:r>
          </a:p>
          <a:p>
            <a:r>
              <a:rPr lang="en-US" sz="1400" dirty="0" err="1">
                <a:solidFill>
                  <a:srgbClr val="3C5790"/>
                </a:solidFill>
              </a:rPr>
              <a:t>crawlConfig.setProxyUsername</a:t>
            </a:r>
            <a:r>
              <a:rPr lang="en-US" sz="1400" dirty="0">
                <a:solidFill>
                  <a:srgbClr val="3C5790"/>
                </a:solidFill>
              </a:rPr>
              <a:t>(username);</a:t>
            </a:r>
          </a:p>
          <a:p>
            <a:r>
              <a:rPr lang="en-US" sz="1400" dirty="0" err="1">
                <a:solidFill>
                  <a:srgbClr val="3C5790"/>
                </a:solidFill>
              </a:rPr>
              <a:t>crawlConfig.setProxyPassword</a:t>
            </a:r>
            <a:r>
              <a:rPr lang="en-US" sz="1400" dirty="0">
                <a:solidFill>
                  <a:srgbClr val="3C5790"/>
                </a:solidFill>
              </a:rPr>
              <a:t>(password);</a:t>
            </a:r>
          </a:p>
        </p:txBody>
      </p:sp>
    </p:spTree>
    <p:extLst>
      <p:ext uri="{BB962C8B-B14F-4D97-AF65-F5344CB8AC3E}">
        <p14:creationId xmlns:p14="http://schemas.microsoft.com/office/powerpoint/2010/main" val="426572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err="1">
                <a:solidFill>
                  <a:srgbClr val="3C5790"/>
                </a:solidFill>
              </a:rPr>
              <a:t>Resumable</a:t>
            </a:r>
            <a:r>
              <a:rPr lang="en-US" sz="1400" b="1" dirty="0">
                <a:solidFill>
                  <a:srgbClr val="3C5790"/>
                </a:solidFill>
              </a:rPr>
              <a:t> Crawling</a:t>
            </a:r>
          </a:p>
          <a:p>
            <a:r>
              <a:rPr lang="en-US" sz="1400" dirty="0">
                <a:solidFill>
                  <a:srgbClr val="3C5790"/>
                </a:solidFill>
              </a:rPr>
              <a:t>Sometimes you need to run a crawler for a long time. It is possible that the crawler terminates unexpectedly. In such cases, it might be desirable to resume the crawling. You would be able to resume a previously stopped/crashed crawl using the following settings:</a:t>
            </a:r>
          </a:p>
          <a:p>
            <a:r>
              <a:rPr lang="en-US" sz="1400" dirty="0" err="1">
                <a:solidFill>
                  <a:srgbClr val="3C5790"/>
                </a:solidFill>
              </a:rPr>
              <a:t>crawlConfig.setResumableCrawling</a:t>
            </a:r>
            <a:r>
              <a:rPr lang="en-US" sz="1400" dirty="0">
                <a:solidFill>
                  <a:srgbClr val="3C5790"/>
                </a:solidFill>
              </a:rPr>
              <a:t>(true);</a:t>
            </a:r>
          </a:p>
          <a:p>
            <a:r>
              <a:rPr lang="en-US" sz="1400" dirty="0">
                <a:solidFill>
                  <a:srgbClr val="3C5790"/>
                </a:solidFill>
              </a:rPr>
              <a:t>We should note that it might make the crawling slightly slower.</a:t>
            </a:r>
          </a:p>
        </p:txBody>
      </p:sp>
    </p:spTree>
    <p:extLst>
      <p:ext uri="{BB962C8B-B14F-4D97-AF65-F5344CB8AC3E}">
        <p14:creationId xmlns:p14="http://schemas.microsoft.com/office/powerpoint/2010/main" val="242956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User agent string</a:t>
            </a:r>
          </a:p>
          <a:p>
            <a:r>
              <a:rPr lang="en-US" sz="1400" dirty="0">
                <a:solidFill>
                  <a:srgbClr val="3C5790"/>
                </a:solidFill>
              </a:rPr>
              <a:t>User-agent string is used for representing your crawler to web servers. See here for more details. By default crawler4j uses the following user agent string:</a:t>
            </a:r>
          </a:p>
          <a:p>
            <a:r>
              <a:rPr lang="en-US" sz="1400" dirty="0">
                <a:solidFill>
                  <a:srgbClr val="3C5790"/>
                </a:solidFill>
              </a:rPr>
              <a:t>"crawler4j (https://github.com/yasserg/crawler4j/)"</a:t>
            </a:r>
          </a:p>
          <a:p>
            <a:r>
              <a:rPr lang="en-US" sz="1400" dirty="0">
                <a:solidFill>
                  <a:srgbClr val="3C5790"/>
                </a:solidFill>
              </a:rPr>
              <a:t>However, you can overwrite it:</a:t>
            </a:r>
          </a:p>
          <a:p>
            <a:r>
              <a:rPr lang="en-US" sz="1400" dirty="0" err="1">
                <a:solidFill>
                  <a:srgbClr val="3C5790"/>
                </a:solidFill>
              </a:rPr>
              <a:t>crawlConfig.setUserAgentString</a:t>
            </a:r>
            <a:r>
              <a:rPr lang="en-US" sz="1400" dirty="0">
                <a:solidFill>
                  <a:srgbClr val="3C5790"/>
                </a:solidFill>
              </a:rPr>
              <a:t>(</a:t>
            </a:r>
            <a:r>
              <a:rPr lang="en-US" sz="1400" dirty="0" err="1">
                <a:solidFill>
                  <a:srgbClr val="3C5790"/>
                </a:solidFill>
              </a:rPr>
              <a:t>userAgentString</a:t>
            </a:r>
            <a:r>
              <a:rPr lang="en-US" sz="1400" dirty="0">
                <a:solidFill>
                  <a:srgbClr val="3C5790"/>
                </a:solidFill>
              </a:rPr>
              <a:t>);</a:t>
            </a:r>
          </a:p>
        </p:txBody>
      </p:sp>
    </p:spTree>
    <p:extLst>
      <p:ext uri="{BB962C8B-B14F-4D97-AF65-F5344CB8AC3E}">
        <p14:creationId xmlns:p14="http://schemas.microsoft.com/office/powerpoint/2010/main" val="316428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Crawler4j is very easy to use and it’s documented.</a:t>
            </a:r>
          </a:p>
          <a:p>
            <a:r>
              <a:rPr lang="en-US" sz="1400" dirty="0">
                <a:solidFill>
                  <a:srgbClr val="3C5790"/>
                </a:solidFill>
              </a:rPr>
              <a:t>Project can be found on GitHub: https://github.com/yasserg/crawler4j</a:t>
            </a:r>
          </a:p>
        </p:txBody>
      </p:sp>
    </p:spTree>
    <p:extLst>
      <p:ext uri="{BB962C8B-B14F-4D97-AF65-F5344CB8AC3E}">
        <p14:creationId xmlns:p14="http://schemas.microsoft.com/office/powerpoint/2010/main" val="66179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https://en.wikipedia.org/wiki/Web_crawler</a:t>
            </a:r>
          </a:p>
          <a:p>
            <a:r>
              <a:rPr lang="fr-CA" sz="1600" dirty="0">
                <a:solidFill>
                  <a:schemeClr val="bg1"/>
                </a:solidFill>
              </a:rPr>
              <a:t>https://en.wikipedia.org/wiki/URL</a:t>
            </a:r>
          </a:p>
          <a:p>
            <a:r>
              <a:rPr lang="fr-CA" sz="1600" dirty="0">
                <a:solidFill>
                  <a:schemeClr val="bg1"/>
                </a:solidFill>
              </a:rPr>
              <a:t>https://github.com/yasserg/crawler4j</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Crawler4j ?</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Crawler4j is an open source web crawler for Java which provides a simple interface for crawling the Web.</a:t>
            </a:r>
          </a:p>
          <a:p>
            <a:r>
              <a:rPr lang="en-US" sz="1500" dirty="0">
                <a:solidFill>
                  <a:srgbClr val="3C5790"/>
                </a:solidFill>
              </a:rPr>
              <a:t>Published under Apache License 2.0, see LICENSE.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Web Crawler</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web crawler (spider) is an internet bot that systematically browses the WWW, typically for the purpose of Web indexing (web spidering).</a:t>
            </a:r>
          </a:p>
          <a:p>
            <a:r>
              <a:rPr lang="en-US" sz="1400" dirty="0">
                <a:solidFill>
                  <a:srgbClr val="3C5790"/>
                </a:solidFill>
              </a:rPr>
              <a:t>Web Search engines and some other sites use Web crawling or spidering software to update their web content or indices.</a:t>
            </a:r>
          </a:p>
          <a:p>
            <a:r>
              <a:rPr lang="en-US" sz="1400" dirty="0">
                <a:solidFill>
                  <a:srgbClr val="3C5790"/>
                </a:solidFill>
              </a:rPr>
              <a:t>Crawlers consume resource on visited systems and often visit sites without approval.</a:t>
            </a:r>
          </a:p>
          <a:p>
            <a:r>
              <a:rPr lang="en-US" sz="1400" dirty="0">
                <a:solidFill>
                  <a:srgbClr val="3C5790"/>
                </a:solidFill>
              </a:rPr>
              <a:t>There is a mechanism for public sites (includes robots.txt) that indicates what parts of a website to be processed by bots.</a:t>
            </a:r>
          </a:p>
          <a:p>
            <a:r>
              <a:rPr lang="en-US" sz="1400" dirty="0">
                <a:solidFill>
                  <a:srgbClr val="3C5790"/>
                </a:solidFill>
              </a:rPr>
              <a:t>Crawlers can validate hyperlinks and HTML code.</a:t>
            </a:r>
          </a:p>
        </p:txBody>
      </p:sp>
    </p:spTree>
    <p:extLst>
      <p:ext uri="{BB962C8B-B14F-4D97-AF65-F5344CB8AC3E}">
        <p14:creationId xmlns:p14="http://schemas.microsoft.com/office/powerpoint/2010/main" val="23411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Web Crawler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web crawler starts with a list of URLs to visit, called </a:t>
            </a:r>
            <a:r>
              <a:rPr lang="en-US" sz="1400" b="1" dirty="0">
                <a:solidFill>
                  <a:srgbClr val="3C5790"/>
                </a:solidFill>
              </a:rPr>
              <a:t>seeds</a:t>
            </a:r>
            <a:r>
              <a:rPr lang="en-US" sz="1400" dirty="0">
                <a:solidFill>
                  <a:srgbClr val="3C5790"/>
                </a:solidFill>
              </a:rPr>
              <a:t>. </a:t>
            </a:r>
          </a:p>
          <a:p>
            <a:r>
              <a:rPr lang="en-US" sz="1400" dirty="0">
                <a:solidFill>
                  <a:srgbClr val="3C5790"/>
                </a:solidFill>
              </a:rPr>
              <a:t>As the crawler visits the URLs, it identifies all the hyperlinks in the page and adds them to the list of URL to visit, called </a:t>
            </a:r>
            <a:r>
              <a:rPr lang="en-US" sz="1400" b="1" dirty="0">
                <a:solidFill>
                  <a:srgbClr val="3C5790"/>
                </a:solidFill>
              </a:rPr>
              <a:t>crawl</a:t>
            </a:r>
            <a:r>
              <a:rPr lang="en-US" sz="1400" dirty="0">
                <a:solidFill>
                  <a:srgbClr val="3C5790"/>
                </a:solidFill>
              </a:rPr>
              <a:t> </a:t>
            </a:r>
            <a:r>
              <a:rPr lang="en-US" sz="1400" b="1" dirty="0">
                <a:solidFill>
                  <a:srgbClr val="3C5790"/>
                </a:solidFill>
              </a:rPr>
              <a:t>frontier</a:t>
            </a:r>
            <a:r>
              <a:rPr lang="en-US" sz="1400" dirty="0">
                <a:solidFill>
                  <a:srgbClr val="3C5790"/>
                </a:solidFill>
              </a:rPr>
              <a:t>.</a:t>
            </a:r>
          </a:p>
          <a:p>
            <a:r>
              <a:rPr lang="en-US" sz="1400" dirty="0">
                <a:solidFill>
                  <a:srgbClr val="3C5790"/>
                </a:solidFill>
              </a:rPr>
              <a:t>URLs from the frontier are recursively visited according to a set of policies.</a:t>
            </a:r>
          </a:p>
        </p:txBody>
      </p:sp>
    </p:spTree>
    <p:extLst>
      <p:ext uri="{BB962C8B-B14F-4D97-AF65-F5344CB8AC3E}">
        <p14:creationId xmlns:p14="http://schemas.microsoft.com/office/powerpoint/2010/main" val="103718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Web Crawler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behavior of a spider is the outcome of a combination of policies:</a:t>
            </a:r>
          </a:p>
          <a:p>
            <a:pPr lvl="1"/>
            <a:r>
              <a:rPr lang="en-US" sz="1400" dirty="0">
                <a:solidFill>
                  <a:srgbClr val="3C5790"/>
                </a:solidFill>
              </a:rPr>
              <a:t>a </a:t>
            </a:r>
            <a:r>
              <a:rPr lang="en-US" sz="1400" b="1" dirty="0">
                <a:solidFill>
                  <a:srgbClr val="3C5790"/>
                </a:solidFill>
              </a:rPr>
              <a:t>selection policy</a:t>
            </a:r>
            <a:r>
              <a:rPr lang="en-US" sz="1400" dirty="0">
                <a:solidFill>
                  <a:srgbClr val="3C5790"/>
                </a:solidFill>
              </a:rPr>
              <a:t> which states the pages to download</a:t>
            </a:r>
          </a:p>
          <a:p>
            <a:pPr lvl="1"/>
            <a:r>
              <a:rPr lang="en-US" sz="1400" dirty="0">
                <a:solidFill>
                  <a:srgbClr val="3C5790"/>
                </a:solidFill>
              </a:rPr>
              <a:t>a </a:t>
            </a:r>
            <a:r>
              <a:rPr lang="en-US" sz="1400" b="1" dirty="0">
                <a:solidFill>
                  <a:srgbClr val="3C5790"/>
                </a:solidFill>
              </a:rPr>
              <a:t>re-visit policy</a:t>
            </a:r>
            <a:r>
              <a:rPr lang="en-US" sz="1400" dirty="0">
                <a:solidFill>
                  <a:srgbClr val="3C5790"/>
                </a:solidFill>
              </a:rPr>
              <a:t> which states when to check the changed to the pages</a:t>
            </a:r>
          </a:p>
          <a:p>
            <a:pPr lvl="1"/>
            <a:r>
              <a:rPr lang="en-US" sz="1400" dirty="0">
                <a:solidFill>
                  <a:srgbClr val="3C5790"/>
                </a:solidFill>
              </a:rPr>
              <a:t>a </a:t>
            </a:r>
            <a:r>
              <a:rPr lang="en-US" sz="1400" b="1" dirty="0">
                <a:solidFill>
                  <a:srgbClr val="3C5790"/>
                </a:solidFill>
              </a:rPr>
              <a:t>politeness policy</a:t>
            </a:r>
            <a:r>
              <a:rPr lang="en-US" sz="1400" dirty="0">
                <a:solidFill>
                  <a:srgbClr val="3C5790"/>
                </a:solidFill>
              </a:rPr>
              <a:t> that states how to avoid overloading web sites</a:t>
            </a:r>
          </a:p>
          <a:p>
            <a:pPr lvl="1"/>
            <a:r>
              <a:rPr lang="en-US" sz="1400" dirty="0">
                <a:solidFill>
                  <a:srgbClr val="3C5790"/>
                </a:solidFill>
              </a:rPr>
              <a:t>a </a:t>
            </a:r>
            <a:r>
              <a:rPr lang="en-US" sz="1400" b="1" dirty="0">
                <a:solidFill>
                  <a:srgbClr val="3C5790"/>
                </a:solidFill>
              </a:rPr>
              <a:t>parallelization policy</a:t>
            </a:r>
            <a:r>
              <a:rPr lang="en-US" sz="1400" dirty="0">
                <a:solidFill>
                  <a:srgbClr val="3C5790"/>
                </a:solidFill>
              </a:rPr>
              <a:t> that states how to coordinate distributed web crawlers</a:t>
            </a:r>
          </a:p>
        </p:txBody>
      </p:sp>
    </p:spTree>
    <p:extLst>
      <p:ext uri="{BB962C8B-B14F-4D97-AF65-F5344CB8AC3E}">
        <p14:creationId xmlns:p14="http://schemas.microsoft.com/office/powerpoint/2010/main" val="63479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URL</a:t>
            </a:r>
          </a:p>
        </p:txBody>
      </p:sp>
      <p:sp>
        <p:nvSpPr>
          <p:cNvPr id="4099" name="Espace réservé du contenu 4"/>
          <p:cNvSpPr>
            <a:spLocks noGrp="1"/>
          </p:cNvSpPr>
          <p:nvPr>
            <p:ph idx="1"/>
          </p:nvPr>
        </p:nvSpPr>
        <p:spPr>
          <a:xfrm>
            <a:off x="304800" y="1905000"/>
            <a:ext cx="8534400" cy="914400"/>
          </a:xfrm>
        </p:spPr>
        <p:txBody>
          <a:bodyPr/>
          <a:lstStyle/>
          <a:p>
            <a:r>
              <a:rPr lang="en-US" sz="1400" dirty="0">
                <a:solidFill>
                  <a:srgbClr val="3C5790"/>
                </a:solidFill>
              </a:rPr>
              <a:t>A </a:t>
            </a:r>
            <a:r>
              <a:rPr lang="en-US" sz="1400" b="1" dirty="0">
                <a:solidFill>
                  <a:srgbClr val="3C5790"/>
                </a:solidFill>
              </a:rPr>
              <a:t>Uniform Resource Locator </a:t>
            </a:r>
            <a:r>
              <a:rPr lang="en-US" sz="1400" dirty="0">
                <a:solidFill>
                  <a:srgbClr val="3C5790"/>
                </a:solidFill>
              </a:rPr>
              <a:t>(URL) refers to a web resource that specifies its location on a computer network and a mechanism for retrieving it. A URL is a specific type of Uniform Resource Identifier(URI).</a:t>
            </a:r>
          </a:p>
          <a:p>
            <a:r>
              <a:rPr lang="en-US" sz="1400" dirty="0">
                <a:solidFill>
                  <a:srgbClr val="3C5790"/>
                </a:solidFill>
              </a:rPr>
              <a:t>URL specification: http://www.w3.org/Addressing/URL/url-spec.txt </a:t>
            </a:r>
          </a:p>
        </p:txBody>
      </p:sp>
      <p:pic>
        <p:nvPicPr>
          <p:cNvPr id="2" name="Picture 1">
            <a:extLst>
              <a:ext uri="{FF2B5EF4-FFF2-40B4-BE49-F238E27FC236}">
                <a16:creationId xmlns:a16="http://schemas.microsoft.com/office/drawing/2014/main" id="{C18EA66E-5E91-40DC-A583-1B3DAFDFA1A7}"/>
              </a:ext>
            </a:extLst>
          </p:cNvPr>
          <p:cNvPicPr>
            <a:picLocks noChangeAspect="1"/>
          </p:cNvPicPr>
          <p:nvPr/>
        </p:nvPicPr>
        <p:blipFill>
          <a:blip r:embed="rId3"/>
          <a:stretch>
            <a:fillRect/>
          </a:stretch>
        </p:blipFill>
        <p:spPr>
          <a:xfrm>
            <a:off x="914400" y="3059549"/>
            <a:ext cx="6934200" cy="979052"/>
          </a:xfrm>
          <a:prstGeom prst="rect">
            <a:avLst/>
          </a:prstGeom>
        </p:spPr>
      </p:pic>
      <p:pic>
        <p:nvPicPr>
          <p:cNvPr id="3" name="Picture 2">
            <a:extLst>
              <a:ext uri="{FF2B5EF4-FFF2-40B4-BE49-F238E27FC236}">
                <a16:creationId xmlns:a16="http://schemas.microsoft.com/office/drawing/2014/main" id="{41C760E8-D78A-4CE7-9F7D-46EEB3D50D40}"/>
              </a:ext>
            </a:extLst>
          </p:cNvPr>
          <p:cNvPicPr>
            <a:picLocks noChangeAspect="1"/>
          </p:cNvPicPr>
          <p:nvPr/>
        </p:nvPicPr>
        <p:blipFill>
          <a:blip r:embed="rId4"/>
          <a:stretch>
            <a:fillRect/>
          </a:stretch>
        </p:blipFill>
        <p:spPr>
          <a:xfrm>
            <a:off x="914400" y="4343400"/>
            <a:ext cx="7143750" cy="2024063"/>
          </a:xfrm>
          <a:prstGeom prst="rect">
            <a:avLst/>
          </a:prstGeom>
        </p:spPr>
      </p:pic>
    </p:spTree>
    <p:extLst>
      <p:ext uri="{BB962C8B-B14F-4D97-AF65-F5344CB8AC3E}">
        <p14:creationId xmlns:p14="http://schemas.microsoft.com/office/powerpoint/2010/main" val="142254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2" name="Picture 1">
            <a:extLst>
              <a:ext uri="{FF2B5EF4-FFF2-40B4-BE49-F238E27FC236}">
                <a16:creationId xmlns:a16="http://schemas.microsoft.com/office/drawing/2014/main" id="{68DCC9D3-18A8-4AC7-A511-DDB03E01B3C7}"/>
              </a:ext>
            </a:extLst>
          </p:cNvPr>
          <p:cNvPicPr>
            <a:picLocks noChangeAspect="1"/>
          </p:cNvPicPr>
          <p:nvPr/>
        </p:nvPicPr>
        <p:blipFill>
          <a:blip r:embed="rId3"/>
          <a:stretch>
            <a:fillRect/>
          </a:stretch>
        </p:blipFill>
        <p:spPr>
          <a:xfrm>
            <a:off x="1447800" y="2038350"/>
            <a:ext cx="6105525" cy="4591050"/>
          </a:xfrm>
          <a:prstGeom prst="rect">
            <a:avLst/>
          </a:prstGeom>
        </p:spPr>
      </p:pic>
    </p:spTree>
    <p:extLst>
      <p:ext uri="{BB962C8B-B14F-4D97-AF65-F5344CB8AC3E}">
        <p14:creationId xmlns:p14="http://schemas.microsoft.com/office/powerpoint/2010/main" val="139130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Algorithm</a:t>
            </a:r>
            <a:endParaRPr lang="fr-CA" dirty="0">
              <a:solidFill>
                <a:schemeClr val="bg1"/>
              </a:solidFill>
            </a:endParaRPr>
          </a:p>
        </p:txBody>
      </p:sp>
      <p:pic>
        <p:nvPicPr>
          <p:cNvPr id="7" name="Picture 6">
            <a:extLst>
              <a:ext uri="{FF2B5EF4-FFF2-40B4-BE49-F238E27FC236}">
                <a16:creationId xmlns:a16="http://schemas.microsoft.com/office/drawing/2014/main" id="{5B6BECE9-3C78-47FF-9B20-DC1B8AAF0FC0}"/>
              </a:ext>
            </a:extLst>
          </p:cNvPr>
          <p:cNvPicPr>
            <a:picLocks noChangeAspect="1"/>
          </p:cNvPicPr>
          <p:nvPr/>
        </p:nvPicPr>
        <p:blipFill>
          <a:blip r:embed="rId3"/>
          <a:stretch>
            <a:fillRect/>
          </a:stretch>
        </p:blipFill>
        <p:spPr>
          <a:xfrm>
            <a:off x="990600" y="1877975"/>
            <a:ext cx="6824663" cy="4705387"/>
          </a:xfrm>
          <a:prstGeom prst="rect">
            <a:avLst/>
          </a:prstGeom>
        </p:spPr>
      </p:pic>
    </p:spTree>
    <p:extLst>
      <p:ext uri="{BB962C8B-B14F-4D97-AF65-F5344CB8AC3E}">
        <p14:creationId xmlns:p14="http://schemas.microsoft.com/office/powerpoint/2010/main" val="3320582792"/>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12644</TotalTime>
  <Words>1141</Words>
  <Application>Microsoft Office PowerPoint</Application>
  <PresentationFormat>On-screen Show (4:3)</PresentationFormat>
  <Paragraphs>104</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143</vt:lpstr>
      <vt:lpstr>Crawler4j</vt:lpstr>
      <vt:lpstr>Contents</vt:lpstr>
      <vt:lpstr>What is Crawler4j ?</vt:lpstr>
      <vt:lpstr>Web Crawler</vt:lpstr>
      <vt:lpstr>Web Crawler (cont.)</vt:lpstr>
      <vt:lpstr>Web Crawler (cont.)</vt:lpstr>
      <vt:lpstr>URL</vt:lpstr>
      <vt:lpstr>Architecture</vt:lpstr>
      <vt:lpstr>Algorithm</vt:lpstr>
      <vt:lpstr>Algorithm (cont.)</vt:lpstr>
      <vt:lpstr>Core</vt:lpstr>
      <vt:lpstr>Core (cont.)</vt:lpstr>
      <vt:lpstr>Core (cont.)</vt:lpstr>
      <vt:lpstr>Core (cont.)</vt:lpstr>
      <vt:lpstr>Core (cont.)</vt:lpstr>
      <vt:lpstr>Config</vt:lpstr>
      <vt:lpstr>Config (cont.)</vt:lpstr>
      <vt:lpstr>Config (cont.)</vt:lpstr>
      <vt:lpstr>Config (cont.)</vt:lpstr>
      <vt:lpstr>Config (cont.)</vt:lpstr>
      <vt:lpstr>Config (cont.)</vt:lpstr>
      <vt:lpstr>Config (cont.)</vt:lpstr>
      <vt:lpstr>Config (cont.)</vt:lpstr>
      <vt:lpstr>Config (cont.)</vt:lpstr>
      <vt:lpstr>Conclusion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1355</cp:revision>
  <dcterms:created xsi:type="dcterms:W3CDTF">2012-04-12T06:19:17Z</dcterms:created>
  <dcterms:modified xsi:type="dcterms:W3CDTF">2018-03-04T10:02:22Z</dcterms:modified>
</cp:coreProperties>
</file>