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467" r:id="rId5"/>
    <p:sldId id="468" r:id="rId6"/>
    <p:sldId id="469" r:id="rId7"/>
    <p:sldId id="471" r:id="rId8"/>
    <p:sldId id="470" r:id="rId9"/>
    <p:sldId id="472" r:id="rId10"/>
    <p:sldId id="474" r:id="rId11"/>
    <p:sldId id="475" r:id="rId12"/>
    <p:sldId id="476" r:id="rId13"/>
    <p:sldId id="473" r:id="rId14"/>
    <p:sldId id="478" r:id="rId15"/>
    <p:sldId id="487" r:id="rId16"/>
    <p:sldId id="479" r:id="rId17"/>
    <p:sldId id="488" r:id="rId18"/>
    <p:sldId id="477" r:id="rId19"/>
    <p:sldId id="480" r:id="rId20"/>
    <p:sldId id="481" r:id="rId21"/>
    <p:sldId id="482" r:id="rId22"/>
    <p:sldId id="483" r:id="rId23"/>
    <p:sldId id="484" r:id="rId24"/>
    <p:sldId id="489" r:id="rId25"/>
    <p:sldId id="490" r:id="rId26"/>
    <p:sldId id="491" r:id="rId27"/>
    <p:sldId id="492" r:id="rId28"/>
    <p:sldId id="259" r:id="rId29"/>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57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4" autoAdjust="0"/>
    <p:restoredTop sz="94660"/>
  </p:normalViewPr>
  <p:slideViewPr>
    <p:cSldViewPr>
      <p:cViewPr varScale="1">
        <p:scale>
          <a:sx n="82" d="100"/>
          <a:sy n="82" d="100"/>
        </p:scale>
        <p:origin x="1459" y="5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22807098-A8DF-4714-B43F-DC882CB72C38}" type="datetimeFigureOut">
              <a:rPr lang="fr-FR"/>
              <a:pPr>
                <a:defRPr/>
              </a:pPr>
              <a:t>16/09/2017</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4CF57D0A-305D-4A35-A608-B814A0BEDBC9}"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890CA72D-36E4-4393-9507-9CBDA1AC8F50}" type="datetimeFigureOut">
              <a:rPr lang="fr-FR"/>
              <a:pPr>
                <a:defRPr/>
              </a:pPr>
              <a:t>16/09/2017</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F488108-AC2B-469D-8E1A-8A1FC91F787D}"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343A0D9B-B10A-4C2F-90C1-683BF0DFEB41}" type="datetimeFigureOut">
              <a:rPr lang="fr-FR"/>
              <a:pPr>
                <a:defRPr/>
              </a:pPr>
              <a:t>16/09/2017</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44A544-6A6F-467F-AC6F-55FD44753437}"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C580763A-51CB-4C09-97C6-6FDA1E354680}" type="datetimeFigureOut">
              <a:rPr lang="fr-FR"/>
              <a:pPr>
                <a:defRPr/>
              </a:pPr>
              <a:t>16/09/2017</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F192BCFE-7F07-4DEB-84D0-B6E069D09AB4}"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64034F85-C7AC-44D9-8041-DCE5F1910771}" type="datetimeFigureOut">
              <a:rPr lang="fr-FR"/>
              <a:pPr>
                <a:defRPr/>
              </a:pPr>
              <a:t>16/09/2017</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539C1E6-5858-412D-B164-0E5729C1B013}"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5F45984F-4687-4822-B90B-D2F0C053EC34}" type="datetimeFigureOut">
              <a:rPr lang="fr-FR"/>
              <a:pPr>
                <a:defRPr/>
              </a:pPr>
              <a:t>16/09/2017</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9F1BFA6-010D-431C-B551-A9D369DB37A1}"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1AAEB407-0560-4B40-983D-A7D236E18EC5}" type="datetimeFigureOut">
              <a:rPr lang="fr-FR"/>
              <a:pPr>
                <a:defRPr/>
              </a:pPr>
              <a:t>16/09/2017</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E3D0B0A2-27E0-4485-9168-8AA570A8DAF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31E07EA0-14F2-420C-A475-0D18AFDA93B1}" type="datetimeFigureOut">
              <a:rPr lang="fr-FR"/>
              <a:pPr>
                <a:defRPr/>
              </a:pPr>
              <a:t>16/09/2017</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F0B3AE74-2F99-4987-987A-6C3EA8F2668B}"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5DDA1DD5-A17C-48EA-9412-EA98D6409207}" type="datetimeFigureOut">
              <a:rPr lang="fr-FR"/>
              <a:pPr>
                <a:defRPr/>
              </a:pPr>
              <a:t>16/09/2017</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880E848E-D45A-49C9-AF07-E8D1D5BE3B06}"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0002456-19D9-42BE-A6A4-31B0B2C0CD52}" type="datetimeFigureOut">
              <a:rPr lang="fr-FR"/>
              <a:pPr>
                <a:defRPr/>
              </a:pPr>
              <a:t>16/09/2017</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4AFF93D-3571-4F94-83EE-E5D41E95C87B}"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1AFF835A-66CB-4758-9200-7B9C84F9639E}" type="datetimeFigureOut">
              <a:rPr lang="fr-FR"/>
              <a:pPr>
                <a:defRPr/>
              </a:pPr>
              <a:t>16/09/2017</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57E2403-F942-4042-B87D-191FA9AEC4FC}"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Cliquez pour modifier le style du titre</a:t>
            </a:r>
            <a:endParaRPr lang="fr-CA"/>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2E20E43-3D58-4660-B8C5-0C3B8220668E}" type="datetimeFigureOut">
              <a:rPr lang="fr-FR"/>
              <a:pPr>
                <a:defRPr/>
              </a:pPr>
              <a:t>16/09/2017</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019B76BF-C9E2-4657-92CA-F0808A608D01}"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73438"/>
            <a:ext cx="7772400" cy="1012825"/>
          </a:xfrm>
        </p:spPr>
        <p:txBody>
          <a:bodyPr/>
          <a:lstStyle/>
          <a:p>
            <a:r>
              <a:rPr lang="fr-CA" sz="4000" dirty="0" err="1">
                <a:solidFill>
                  <a:schemeClr val="bg1"/>
                </a:solidFill>
              </a:rPr>
              <a:t>JMeter</a:t>
            </a:r>
            <a:r>
              <a:rPr lang="fr-CA" sz="4000" dirty="0">
                <a:solidFill>
                  <a:schemeClr val="bg1"/>
                </a:solidFill>
              </a:rPr>
              <a:t> Performance</a:t>
            </a:r>
            <a:endParaRPr lang="fr-CA" sz="3800" dirty="0">
              <a:solidFill>
                <a:schemeClr val="bg1"/>
              </a:solidFill>
            </a:endParaRPr>
          </a:p>
        </p:txBody>
      </p:sp>
      <p:sp>
        <p:nvSpPr>
          <p:cNvPr id="2051" name="Sous-titre 2"/>
          <p:cNvSpPr>
            <a:spLocks noGrp="1"/>
          </p:cNvSpPr>
          <p:nvPr>
            <p:ph type="subTitle" idx="1"/>
          </p:nvPr>
        </p:nvSpPr>
        <p:spPr>
          <a:xfrm>
            <a:off x="5715000" y="6091237"/>
            <a:ext cx="3124200" cy="614363"/>
          </a:xfrm>
        </p:spPr>
        <p:txBody>
          <a:bodyPr/>
          <a:lstStyle/>
          <a:p>
            <a:r>
              <a:rPr lang="fr-CA" sz="2600" dirty="0">
                <a:solidFill>
                  <a:schemeClr val="bg1"/>
                </a:solidFill>
              </a:rPr>
              <a:t>Dima Ionut Daniel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a:solidFill>
                  <a:schemeClr val="bg1"/>
                </a:solidFill>
              </a:rPr>
              <a:t>Core (cont.)</a:t>
            </a:r>
            <a:endParaRPr lang="fr-CA"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b="1" dirty="0">
                <a:solidFill>
                  <a:srgbClr val="3C5790"/>
                </a:solidFill>
              </a:rPr>
              <a:t>Samplers</a:t>
            </a:r>
            <a:r>
              <a:rPr lang="en-US" sz="1400" dirty="0">
                <a:solidFill>
                  <a:srgbClr val="3C5790"/>
                </a:solidFill>
              </a:rPr>
              <a:t> send requests to the server and wait for a response.</a:t>
            </a:r>
          </a:p>
          <a:p>
            <a:r>
              <a:rPr lang="en-US" sz="1400" dirty="0">
                <a:solidFill>
                  <a:srgbClr val="3C5790"/>
                </a:solidFill>
              </a:rPr>
              <a:t>Requests are processed in the order they appear in the tree.</a:t>
            </a:r>
          </a:p>
          <a:p>
            <a:r>
              <a:rPr lang="en-US" sz="1400" dirty="0">
                <a:solidFill>
                  <a:srgbClr val="3C5790"/>
                </a:solidFill>
              </a:rPr>
              <a:t>Each of these has properties that can further be tweaked to suit your needs.</a:t>
            </a:r>
          </a:p>
        </p:txBody>
      </p:sp>
    </p:spTree>
    <p:extLst>
      <p:ext uri="{BB962C8B-B14F-4D97-AF65-F5344CB8AC3E}">
        <p14:creationId xmlns:p14="http://schemas.microsoft.com/office/powerpoint/2010/main" val="6373632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a:solidFill>
                  <a:schemeClr val="bg1"/>
                </a:solidFill>
              </a:rPr>
              <a:t>Core (cont.)</a:t>
            </a:r>
            <a:endParaRPr lang="fr-CA"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b="1" dirty="0">
                <a:solidFill>
                  <a:srgbClr val="3C5790"/>
                </a:solidFill>
              </a:rPr>
              <a:t>Test</a:t>
            </a:r>
            <a:r>
              <a:rPr lang="en-US" sz="1400" dirty="0">
                <a:solidFill>
                  <a:srgbClr val="3C5790"/>
                </a:solidFill>
              </a:rPr>
              <a:t> </a:t>
            </a:r>
            <a:r>
              <a:rPr lang="en-US" sz="1400" b="1" dirty="0">
                <a:solidFill>
                  <a:srgbClr val="3C5790"/>
                </a:solidFill>
              </a:rPr>
              <a:t>fragments</a:t>
            </a:r>
            <a:r>
              <a:rPr lang="en-US" sz="1400" dirty="0">
                <a:solidFill>
                  <a:srgbClr val="3C5790"/>
                </a:solidFill>
              </a:rPr>
              <a:t> is a special type of controller that is used for code reuse within a test plan.</a:t>
            </a:r>
          </a:p>
          <a:p>
            <a:r>
              <a:rPr lang="en-US" sz="1400" dirty="0">
                <a:solidFill>
                  <a:srgbClr val="3C5790"/>
                </a:solidFill>
              </a:rPr>
              <a:t>They exist on the test plan tree at the same level as the thread group element and are not executed unless referenced either by an Include or Module Controller.</a:t>
            </a:r>
          </a:p>
        </p:txBody>
      </p:sp>
    </p:spTree>
    <p:extLst>
      <p:ext uri="{BB962C8B-B14F-4D97-AF65-F5344CB8AC3E}">
        <p14:creationId xmlns:p14="http://schemas.microsoft.com/office/powerpoint/2010/main" val="3333983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a:solidFill>
                  <a:schemeClr val="bg1"/>
                </a:solidFill>
              </a:rPr>
              <a:t>Core (cont.)</a:t>
            </a:r>
            <a:endParaRPr lang="fr-CA"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The </a:t>
            </a:r>
            <a:r>
              <a:rPr lang="en-US" sz="1400" b="1" dirty="0">
                <a:solidFill>
                  <a:srgbClr val="3C5790"/>
                </a:solidFill>
              </a:rPr>
              <a:t>listeners</a:t>
            </a:r>
            <a:r>
              <a:rPr lang="en-US" sz="1400" dirty="0">
                <a:solidFill>
                  <a:srgbClr val="3C5790"/>
                </a:solidFill>
              </a:rPr>
              <a:t> gather the results of a test run, allowing it to be further analyzed.</a:t>
            </a:r>
          </a:p>
          <a:p>
            <a:r>
              <a:rPr lang="en-US" sz="1400" dirty="0">
                <a:solidFill>
                  <a:srgbClr val="3C5790"/>
                </a:solidFill>
              </a:rPr>
              <a:t>They allow us to define which fields are saved and whether to use CSV or XML format.</a:t>
            </a:r>
          </a:p>
          <a:p>
            <a:r>
              <a:rPr lang="en-US" sz="1400" dirty="0">
                <a:solidFill>
                  <a:srgbClr val="3C5790"/>
                </a:solidFill>
              </a:rPr>
              <a:t>JMeter comes bundled with about 16 different listeners, all serving different purposes.</a:t>
            </a:r>
          </a:p>
          <a:p>
            <a:r>
              <a:rPr lang="en-US" sz="1400" dirty="0">
                <a:solidFill>
                  <a:srgbClr val="3C5790"/>
                </a:solidFill>
              </a:rPr>
              <a:t>Some listeners, such as Assertion Results, Comparison Assertion Visualizer, Distribution Graph, Graph Results, Spline Visualizer, and View Results in tree, are memory and CPU intensive and should not be used during actual test runs. </a:t>
            </a:r>
          </a:p>
          <a:p>
            <a:endParaRPr lang="en-US" sz="1400" dirty="0">
              <a:solidFill>
                <a:srgbClr val="3C5790"/>
              </a:solidFill>
            </a:endParaRPr>
          </a:p>
        </p:txBody>
      </p:sp>
    </p:spTree>
    <p:extLst>
      <p:ext uri="{BB962C8B-B14F-4D97-AF65-F5344CB8AC3E}">
        <p14:creationId xmlns:p14="http://schemas.microsoft.com/office/powerpoint/2010/main" val="20505149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a:solidFill>
                  <a:schemeClr val="bg1"/>
                </a:solidFill>
              </a:rPr>
              <a:t>Core (cont.)</a:t>
            </a:r>
            <a:endParaRPr lang="fr-CA"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By default, JMeter threads send requests without pausing between requests.</a:t>
            </a:r>
          </a:p>
          <a:p>
            <a:r>
              <a:rPr lang="en-US" sz="1400" dirty="0">
                <a:solidFill>
                  <a:srgbClr val="3C5790"/>
                </a:solidFill>
              </a:rPr>
              <a:t>The </a:t>
            </a:r>
            <a:r>
              <a:rPr lang="en-US" sz="1400" b="1" dirty="0">
                <a:solidFill>
                  <a:srgbClr val="3C5790"/>
                </a:solidFill>
              </a:rPr>
              <a:t>timers</a:t>
            </a:r>
            <a:r>
              <a:rPr lang="en-US" sz="1400" dirty="0">
                <a:solidFill>
                  <a:srgbClr val="3C5790"/>
                </a:solidFill>
              </a:rPr>
              <a:t> causes JMeter to pause for a certain amount of time before each sampler that is in its scope.</a:t>
            </a:r>
          </a:p>
          <a:p>
            <a:r>
              <a:rPr lang="en-US" sz="1400" b="1" dirty="0">
                <a:solidFill>
                  <a:srgbClr val="3C5790"/>
                </a:solidFill>
              </a:rPr>
              <a:t>Assertion</a:t>
            </a:r>
            <a:r>
              <a:rPr lang="en-US" sz="1400" dirty="0">
                <a:solidFill>
                  <a:srgbClr val="3C5790"/>
                </a:solidFill>
              </a:rPr>
              <a:t> components allow you to verify the responses received from the server.</a:t>
            </a:r>
          </a:p>
          <a:p>
            <a:r>
              <a:rPr lang="en-US" sz="1400" dirty="0">
                <a:solidFill>
                  <a:srgbClr val="3C5790"/>
                </a:solidFill>
              </a:rPr>
              <a:t>In essence, they allow you to verify that the application is functioning correctly and that the server is returning the expected results.</a:t>
            </a:r>
          </a:p>
          <a:p>
            <a:r>
              <a:rPr lang="en-US" sz="1400" b="1" dirty="0">
                <a:solidFill>
                  <a:srgbClr val="3C5790"/>
                </a:solidFill>
              </a:rPr>
              <a:t>Configuration</a:t>
            </a:r>
            <a:r>
              <a:rPr lang="en-US" sz="1400" dirty="0">
                <a:solidFill>
                  <a:srgbClr val="3C5790"/>
                </a:solidFill>
              </a:rPr>
              <a:t> elements work closely with a sampler, enabling requests to be modified or added to. </a:t>
            </a:r>
          </a:p>
          <a:p>
            <a:r>
              <a:rPr lang="en-US" sz="1400" dirty="0">
                <a:solidFill>
                  <a:srgbClr val="3C5790"/>
                </a:solidFill>
              </a:rPr>
              <a:t>They are only accessible from inside the tree branch where you place the element.</a:t>
            </a:r>
          </a:p>
          <a:p>
            <a:endParaRPr lang="en-US" sz="1400" dirty="0">
              <a:solidFill>
                <a:srgbClr val="3C5790"/>
              </a:solidFill>
            </a:endParaRPr>
          </a:p>
        </p:txBody>
      </p:sp>
    </p:spTree>
    <p:extLst>
      <p:ext uri="{BB962C8B-B14F-4D97-AF65-F5344CB8AC3E}">
        <p14:creationId xmlns:p14="http://schemas.microsoft.com/office/powerpoint/2010/main" val="1675678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a:solidFill>
                  <a:schemeClr val="bg1"/>
                </a:solidFill>
              </a:rPr>
              <a:t>Core (cont.)</a:t>
            </a:r>
            <a:endParaRPr lang="fr-CA"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A </a:t>
            </a:r>
            <a:r>
              <a:rPr lang="en-US" sz="1400" b="1" dirty="0">
                <a:solidFill>
                  <a:srgbClr val="3C5790"/>
                </a:solidFill>
              </a:rPr>
              <a:t>Preprocessor</a:t>
            </a:r>
            <a:r>
              <a:rPr lang="en-US" sz="1400" dirty="0">
                <a:solidFill>
                  <a:srgbClr val="3C5790"/>
                </a:solidFill>
              </a:rPr>
              <a:t> element, as the name implies, executes actions prior to a request being made. </a:t>
            </a:r>
          </a:p>
          <a:p>
            <a:r>
              <a:rPr lang="en-US" sz="1400" dirty="0">
                <a:solidFill>
                  <a:srgbClr val="3C5790"/>
                </a:solidFill>
              </a:rPr>
              <a:t>Preprocessor elements are often used to modify the settings of a request just before it runs, or to update variables that aren't extracted from the response text.</a:t>
            </a:r>
          </a:p>
          <a:p>
            <a:r>
              <a:rPr lang="en-US" sz="1400" b="1" dirty="0">
                <a:solidFill>
                  <a:srgbClr val="3C5790"/>
                </a:solidFill>
              </a:rPr>
              <a:t>Postprocessor</a:t>
            </a:r>
            <a:r>
              <a:rPr lang="en-US" sz="1400" dirty="0">
                <a:solidFill>
                  <a:srgbClr val="3C5790"/>
                </a:solidFill>
              </a:rPr>
              <a:t> elements execute actions after a request has been made. </a:t>
            </a:r>
          </a:p>
          <a:p>
            <a:r>
              <a:rPr lang="en-US" sz="1400" dirty="0">
                <a:solidFill>
                  <a:srgbClr val="3C5790"/>
                </a:solidFill>
              </a:rPr>
              <a:t>They are often used to process response data and extract value from it.</a:t>
            </a:r>
          </a:p>
        </p:txBody>
      </p:sp>
    </p:spTree>
    <p:extLst>
      <p:ext uri="{BB962C8B-B14F-4D97-AF65-F5344CB8AC3E}">
        <p14:creationId xmlns:p14="http://schemas.microsoft.com/office/powerpoint/2010/main" val="608001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a:solidFill>
                  <a:schemeClr val="bg1"/>
                </a:solidFill>
              </a:rPr>
              <a:t>Core (cont.)</a:t>
            </a:r>
            <a:endParaRPr lang="fr-CA" dirty="0">
              <a:solidFill>
                <a:schemeClr val="bg1"/>
              </a:solidFill>
            </a:endParaRPr>
          </a:p>
        </p:txBody>
      </p:sp>
      <p:sp>
        <p:nvSpPr>
          <p:cNvPr id="4099" name="Espace réservé du contenu 4"/>
          <p:cNvSpPr>
            <a:spLocks noGrp="1"/>
          </p:cNvSpPr>
          <p:nvPr>
            <p:ph idx="1"/>
          </p:nvPr>
        </p:nvSpPr>
        <p:spPr>
          <a:xfrm>
            <a:off x="76200" y="1981200"/>
            <a:ext cx="8686800" cy="381000"/>
          </a:xfrm>
        </p:spPr>
        <p:txBody>
          <a:bodyPr/>
          <a:lstStyle/>
          <a:p>
            <a:r>
              <a:rPr lang="en-US" sz="1400" dirty="0">
                <a:solidFill>
                  <a:srgbClr val="3C5790"/>
                </a:solidFill>
              </a:rPr>
              <a:t>Order of execution</a:t>
            </a:r>
          </a:p>
        </p:txBody>
      </p:sp>
      <p:pic>
        <p:nvPicPr>
          <p:cNvPr id="2" name="Picture 1">
            <a:extLst>
              <a:ext uri="{FF2B5EF4-FFF2-40B4-BE49-F238E27FC236}">
                <a16:creationId xmlns:a16="http://schemas.microsoft.com/office/drawing/2014/main" id="{CF4497B4-44DF-452C-B047-5F4A487ED51F}"/>
              </a:ext>
            </a:extLst>
          </p:cNvPr>
          <p:cNvPicPr>
            <a:picLocks noChangeAspect="1"/>
          </p:cNvPicPr>
          <p:nvPr/>
        </p:nvPicPr>
        <p:blipFill>
          <a:blip r:embed="rId3"/>
          <a:stretch>
            <a:fillRect/>
          </a:stretch>
        </p:blipFill>
        <p:spPr>
          <a:xfrm>
            <a:off x="2438400" y="2133600"/>
            <a:ext cx="3450403" cy="4472442"/>
          </a:xfrm>
          <a:prstGeom prst="rect">
            <a:avLst/>
          </a:prstGeom>
        </p:spPr>
      </p:pic>
    </p:spTree>
    <p:extLst>
      <p:ext uri="{BB962C8B-B14F-4D97-AF65-F5344CB8AC3E}">
        <p14:creationId xmlns:p14="http://schemas.microsoft.com/office/powerpoint/2010/main" val="87146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a:solidFill>
                  <a:schemeClr val="bg1"/>
                </a:solidFill>
              </a:rPr>
              <a:t>Performance</a:t>
            </a:r>
            <a:endParaRPr lang="fr-CA"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JMeter has inbuilt support for distributed testing.</a:t>
            </a:r>
          </a:p>
          <a:p>
            <a:r>
              <a:rPr lang="en-US" sz="1400" dirty="0">
                <a:solidFill>
                  <a:srgbClr val="3C5790"/>
                </a:solidFill>
              </a:rPr>
              <a:t>This enables a single JMeter GUI instance, known as the master, to control a number of remote </a:t>
            </a:r>
            <a:r>
              <a:rPr lang="en-US" sz="1400" dirty="0" err="1">
                <a:solidFill>
                  <a:srgbClr val="3C5790"/>
                </a:solidFill>
              </a:rPr>
              <a:t>Jmeter</a:t>
            </a:r>
            <a:r>
              <a:rPr lang="en-US" sz="1400" dirty="0">
                <a:solidFill>
                  <a:srgbClr val="3C5790"/>
                </a:solidFill>
              </a:rPr>
              <a:t> instances, known as slaves, and collect all the test results from them.</a:t>
            </a:r>
          </a:p>
          <a:p>
            <a:r>
              <a:rPr lang="en-US" sz="1400" dirty="0">
                <a:solidFill>
                  <a:srgbClr val="3C5790"/>
                </a:solidFill>
              </a:rPr>
              <a:t>This approach will: </a:t>
            </a:r>
          </a:p>
          <a:p>
            <a:pPr lvl="1"/>
            <a:r>
              <a:rPr lang="en-US" sz="1400" dirty="0">
                <a:solidFill>
                  <a:srgbClr val="3C5790"/>
                </a:solidFill>
              </a:rPr>
              <a:t>save test samples to the local machine</a:t>
            </a:r>
          </a:p>
          <a:p>
            <a:pPr lvl="1"/>
            <a:r>
              <a:rPr lang="en-US" sz="1400" dirty="0">
                <a:solidFill>
                  <a:srgbClr val="3C5790"/>
                </a:solidFill>
              </a:rPr>
              <a:t>manage multiple instances of </a:t>
            </a:r>
            <a:r>
              <a:rPr lang="en-US" sz="1400" dirty="0" err="1">
                <a:solidFill>
                  <a:srgbClr val="3C5790"/>
                </a:solidFill>
              </a:rPr>
              <a:t>JMeterEngine</a:t>
            </a:r>
            <a:r>
              <a:rPr lang="en-US" sz="1400" dirty="0">
                <a:solidFill>
                  <a:srgbClr val="3C5790"/>
                </a:solidFill>
              </a:rPr>
              <a:t> (slave nodes) from a single machine</a:t>
            </a:r>
          </a:p>
          <a:p>
            <a:pPr lvl="1"/>
            <a:r>
              <a:rPr lang="en-US" sz="1400" dirty="0">
                <a:solidFill>
                  <a:srgbClr val="3C5790"/>
                </a:solidFill>
              </a:rPr>
              <a:t>replicates the test plan from the master node to each controlled server</a:t>
            </a:r>
          </a:p>
          <a:p>
            <a:pPr lvl="1"/>
            <a:r>
              <a:rPr lang="en-US" sz="1400" dirty="0">
                <a:solidFill>
                  <a:srgbClr val="3C5790"/>
                </a:solidFill>
              </a:rPr>
              <a:t>without the need to copy them to each server</a:t>
            </a:r>
          </a:p>
        </p:txBody>
      </p:sp>
    </p:spTree>
    <p:extLst>
      <p:ext uri="{BB962C8B-B14F-4D97-AF65-F5344CB8AC3E}">
        <p14:creationId xmlns:p14="http://schemas.microsoft.com/office/powerpoint/2010/main" val="17537741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a:solidFill>
                  <a:schemeClr val="bg1"/>
                </a:solidFill>
              </a:rPr>
              <a:t>Performance</a:t>
            </a:r>
            <a:endParaRPr lang="fr-CA"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b="1" dirty="0">
                <a:solidFill>
                  <a:srgbClr val="3C5790"/>
                </a:solidFill>
              </a:rPr>
              <a:t>Performance testing </a:t>
            </a:r>
            <a:r>
              <a:rPr lang="en-US" sz="1400" dirty="0">
                <a:solidFill>
                  <a:srgbClr val="3C5790"/>
                </a:solidFill>
              </a:rPr>
              <a:t>is a non-functional testing performed to determine how a systems performs in terms of responsiveness and stability under a particular workload.</a:t>
            </a:r>
          </a:p>
          <a:p>
            <a:r>
              <a:rPr lang="en-US" sz="1400" dirty="0">
                <a:solidFill>
                  <a:srgbClr val="3C5790"/>
                </a:solidFill>
              </a:rPr>
              <a:t>It can server to investigate, measure, validate or verify other quality attributes of the system.</a:t>
            </a:r>
          </a:p>
          <a:p>
            <a:endParaRPr lang="en-US" sz="1400" dirty="0">
              <a:solidFill>
                <a:srgbClr val="3C5790"/>
              </a:solidFill>
            </a:endParaRPr>
          </a:p>
        </p:txBody>
      </p:sp>
    </p:spTree>
    <p:extLst>
      <p:ext uri="{BB962C8B-B14F-4D97-AF65-F5344CB8AC3E}">
        <p14:creationId xmlns:p14="http://schemas.microsoft.com/office/powerpoint/2010/main" val="37599310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a:solidFill>
                  <a:schemeClr val="bg1"/>
                </a:solidFill>
              </a:rPr>
              <a:t>Performance (cont.)</a:t>
            </a:r>
            <a:endParaRPr lang="fr-CA" dirty="0">
              <a:solidFill>
                <a:schemeClr val="bg1"/>
              </a:solidFill>
            </a:endParaRPr>
          </a:p>
        </p:txBody>
      </p:sp>
      <p:sp>
        <p:nvSpPr>
          <p:cNvPr id="4099" name="Espace réservé du contenu 4"/>
          <p:cNvSpPr>
            <a:spLocks noGrp="1"/>
          </p:cNvSpPr>
          <p:nvPr>
            <p:ph idx="1"/>
          </p:nvPr>
        </p:nvSpPr>
        <p:spPr>
          <a:xfrm>
            <a:off x="76200" y="1981200"/>
            <a:ext cx="8686800" cy="990600"/>
          </a:xfrm>
        </p:spPr>
        <p:txBody>
          <a:bodyPr/>
          <a:lstStyle/>
          <a:p>
            <a:r>
              <a:rPr lang="en-US" sz="1400" dirty="0">
                <a:solidFill>
                  <a:srgbClr val="3C5790"/>
                </a:solidFill>
              </a:rPr>
              <a:t>JMeter doesn’t distribute the load between servers.  Each server will execute the same test plan in its entirety.</a:t>
            </a:r>
          </a:p>
          <a:p>
            <a:r>
              <a:rPr lang="en-US" sz="1400" dirty="0">
                <a:solidFill>
                  <a:srgbClr val="3C5790"/>
                </a:solidFill>
              </a:rPr>
              <a:t>The remote mode is more resource-intensive than running the same number of non-GUI tests independently.</a:t>
            </a:r>
          </a:p>
          <a:p>
            <a:r>
              <a:rPr lang="en-US" sz="1400" dirty="0">
                <a:solidFill>
                  <a:srgbClr val="3C5790"/>
                </a:solidFill>
              </a:rPr>
              <a:t>If many server instances are used, the client's JMeter can become overloaded.</a:t>
            </a:r>
          </a:p>
        </p:txBody>
      </p:sp>
      <p:pic>
        <p:nvPicPr>
          <p:cNvPr id="2" name="Picture 1">
            <a:extLst>
              <a:ext uri="{FF2B5EF4-FFF2-40B4-BE49-F238E27FC236}">
                <a16:creationId xmlns:a16="http://schemas.microsoft.com/office/drawing/2014/main" id="{461BDC75-A030-42BF-8AAF-14D400A04EFA}"/>
              </a:ext>
            </a:extLst>
          </p:cNvPr>
          <p:cNvPicPr>
            <a:picLocks noChangeAspect="1"/>
          </p:cNvPicPr>
          <p:nvPr/>
        </p:nvPicPr>
        <p:blipFill>
          <a:blip r:embed="rId3"/>
          <a:stretch>
            <a:fillRect/>
          </a:stretch>
        </p:blipFill>
        <p:spPr>
          <a:xfrm>
            <a:off x="2819400" y="2971800"/>
            <a:ext cx="3276600" cy="3773612"/>
          </a:xfrm>
          <a:prstGeom prst="rect">
            <a:avLst/>
          </a:prstGeom>
        </p:spPr>
      </p:pic>
    </p:spTree>
    <p:extLst>
      <p:ext uri="{BB962C8B-B14F-4D97-AF65-F5344CB8AC3E}">
        <p14:creationId xmlns:p14="http://schemas.microsoft.com/office/powerpoint/2010/main" val="2716205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a:solidFill>
                  <a:schemeClr val="bg1"/>
                </a:solidFill>
              </a:rPr>
              <a:t>Performance (cont.)</a:t>
            </a:r>
            <a:endParaRPr lang="fr-CA"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Performance testing is the testing performed on a system or application to measure some of its attributes such as response time, throughput, scalability, etc.</a:t>
            </a:r>
          </a:p>
          <a:p>
            <a:r>
              <a:rPr lang="en-US" sz="1400" dirty="0">
                <a:solidFill>
                  <a:srgbClr val="3C5790"/>
                </a:solidFill>
              </a:rPr>
              <a:t>These attributes are called the performance criteria.</a:t>
            </a:r>
          </a:p>
          <a:p>
            <a:r>
              <a:rPr lang="en-US" sz="1400" dirty="0">
                <a:solidFill>
                  <a:srgbClr val="3C5790"/>
                </a:solidFill>
              </a:rPr>
              <a:t>Performance testing is different than functional testing. </a:t>
            </a:r>
          </a:p>
          <a:p>
            <a:r>
              <a:rPr lang="en-US" sz="1400" dirty="0">
                <a:solidFill>
                  <a:srgbClr val="3C5790"/>
                </a:solidFill>
              </a:rPr>
              <a:t>In performance testing, we are primarily focused on speed, whereas functional testing is concerned with correctness of the application behavior.</a:t>
            </a:r>
          </a:p>
        </p:txBody>
      </p:sp>
    </p:spTree>
    <p:extLst>
      <p:ext uri="{BB962C8B-B14F-4D97-AF65-F5344CB8AC3E}">
        <p14:creationId xmlns:p14="http://schemas.microsoft.com/office/powerpoint/2010/main" val="41401824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sz="4000" dirty="0">
                <a:solidFill>
                  <a:srgbClr val="3C5790"/>
                </a:solidFill>
              </a:rPr>
              <a:t>Contents</a:t>
            </a:r>
          </a:p>
        </p:txBody>
      </p:sp>
      <p:sp>
        <p:nvSpPr>
          <p:cNvPr id="3075" name="Espace réservé du contenu 2"/>
          <p:cNvSpPr>
            <a:spLocks noGrp="1"/>
          </p:cNvSpPr>
          <p:nvPr>
            <p:ph idx="1"/>
          </p:nvPr>
        </p:nvSpPr>
        <p:spPr>
          <a:xfrm>
            <a:off x="2224088" y="1600200"/>
            <a:ext cx="6615112" cy="5029200"/>
          </a:xfrm>
        </p:spPr>
        <p:txBody>
          <a:bodyPr/>
          <a:lstStyle/>
          <a:p>
            <a:r>
              <a:rPr lang="fr-CA" sz="1600" dirty="0" err="1">
                <a:solidFill>
                  <a:srgbClr val="3C5790"/>
                </a:solidFill>
              </a:rPr>
              <a:t>What</a:t>
            </a:r>
            <a:r>
              <a:rPr lang="fr-CA" sz="1600" dirty="0">
                <a:solidFill>
                  <a:srgbClr val="3C5790"/>
                </a:solidFill>
              </a:rPr>
              <a:t> </a:t>
            </a:r>
            <a:r>
              <a:rPr lang="fr-CA" sz="1600" dirty="0" err="1">
                <a:solidFill>
                  <a:srgbClr val="3C5790"/>
                </a:solidFill>
              </a:rPr>
              <a:t>is</a:t>
            </a:r>
            <a:r>
              <a:rPr lang="fr-CA" sz="1600" dirty="0">
                <a:solidFill>
                  <a:srgbClr val="3C5790"/>
                </a:solidFill>
              </a:rPr>
              <a:t> </a:t>
            </a:r>
            <a:r>
              <a:rPr lang="fr-CA" sz="1600" dirty="0" err="1">
                <a:solidFill>
                  <a:srgbClr val="3C5790"/>
                </a:solidFill>
              </a:rPr>
              <a:t>JMeter</a:t>
            </a:r>
            <a:r>
              <a:rPr lang="fr-CA" sz="1600" dirty="0">
                <a:solidFill>
                  <a:srgbClr val="3C5790"/>
                </a:solidFill>
              </a:rPr>
              <a:t> ?</a:t>
            </a:r>
          </a:p>
          <a:p>
            <a:r>
              <a:rPr lang="fr-CA" sz="1600" dirty="0" err="1">
                <a:solidFill>
                  <a:srgbClr val="3C5790"/>
                </a:solidFill>
              </a:rPr>
              <a:t>Features</a:t>
            </a:r>
            <a:endParaRPr lang="fr-CA" sz="1600" dirty="0">
              <a:solidFill>
                <a:srgbClr val="3C5790"/>
              </a:solidFill>
            </a:endParaRPr>
          </a:p>
          <a:p>
            <a:r>
              <a:rPr lang="fr-CA" sz="1600" dirty="0" err="1">
                <a:solidFill>
                  <a:srgbClr val="3C5790"/>
                </a:solidFill>
              </a:rPr>
              <a:t>Core</a:t>
            </a:r>
            <a:endParaRPr lang="fr-CA" sz="1600" dirty="0">
              <a:solidFill>
                <a:srgbClr val="3C5790"/>
              </a:solidFill>
            </a:endParaRPr>
          </a:p>
          <a:p>
            <a:r>
              <a:rPr lang="fr-CA" sz="1600" dirty="0">
                <a:solidFill>
                  <a:srgbClr val="3C5790"/>
                </a:solidFill>
              </a:rPr>
              <a:t>Performance</a:t>
            </a:r>
          </a:p>
          <a:p>
            <a:r>
              <a:rPr lang="fr-CA" sz="1600" dirty="0" err="1">
                <a:solidFill>
                  <a:srgbClr val="3C5790"/>
                </a:solidFill>
              </a:rPr>
              <a:t>Bibliography</a:t>
            </a:r>
            <a:endParaRPr lang="fr-CA" sz="1600" dirty="0">
              <a:solidFill>
                <a:srgbClr val="3C5790"/>
              </a:solidFill>
            </a:endParaRPr>
          </a:p>
          <a:p>
            <a:pPr>
              <a:buNone/>
            </a:pPr>
            <a:br>
              <a:rPr lang="fr-CA" sz="1600" dirty="0">
                <a:solidFill>
                  <a:srgbClr val="3C5790"/>
                </a:solidFill>
              </a:rPr>
            </a:br>
            <a:endParaRPr lang="fr-CA" sz="1600" dirty="0">
              <a:solidFill>
                <a:srgbClr val="3C579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a:solidFill>
                  <a:schemeClr val="bg1"/>
                </a:solidFill>
              </a:rPr>
              <a:t>Performance (cont.)</a:t>
            </a:r>
            <a:endParaRPr lang="fr-CA" dirty="0">
              <a:solidFill>
                <a:schemeClr val="bg1"/>
              </a:solidFill>
            </a:endParaRPr>
          </a:p>
        </p:txBody>
      </p:sp>
      <p:sp>
        <p:nvSpPr>
          <p:cNvPr id="4099" name="Espace réservé du contenu 4"/>
          <p:cNvSpPr>
            <a:spLocks noGrp="1"/>
          </p:cNvSpPr>
          <p:nvPr>
            <p:ph idx="1"/>
          </p:nvPr>
        </p:nvSpPr>
        <p:spPr>
          <a:xfrm>
            <a:off x="76200" y="1981200"/>
            <a:ext cx="8686800" cy="533400"/>
          </a:xfrm>
        </p:spPr>
        <p:txBody>
          <a:bodyPr/>
          <a:lstStyle/>
          <a:p>
            <a:r>
              <a:rPr lang="en-US" sz="1400" dirty="0">
                <a:solidFill>
                  <a:srgbClr val="3C5790"/>
                </a:solidFill>
              </a:rPr>
              <a:t>The time taken by the application to respond to the user’s request is called the response time.</a:t>
            </a:r>
          </a:p>
        </p:txBody>
      </p:sp>
      <p:pic>
        <p:nvPicPr>
          <p:cNvPr id="2" name="Picture 1">
            <a:extLst>
              <a:ext uri="{FF2B5EF4-FFF2-40B4-BE49-F238E27FC236}">
                <a16:creationId xmlns:a16="http://schemas.microsoft.com/office/drawing/2014/main" id="{5D61E681-9026-42E7-8C15-8FEE156D0F8B}"/>
              </a:ext>
            </a:extLst>
          </p:cNvPr>
          <p:cNvPicPr>
            <a:picLocks noChangeAspect="1"/>
          </p:cNvPicPr>
          <p:nvPr/>
        </p:nvPicPr>
        <p:blipFill>
          <a:blip r:embed="rId3"/>
          <a:stretch>
            <a:fillRect/>
          </a:stretch>
        </p:blipFill>
        <p:spPr>
          <a:xfrm>
            <a:off x="1447800" y="2743200"/>
            <a:ext cx="5915025" cy="3512521"/>
          </a:xfrm>
          <a:prstGeom prst="rect">
            <a:avLst/>
          </a:prstGeom>
        </p:spPr>
      </p:pic>
    </p:spTree>
    <p:extLst>
      <p:ext uri="{BB962C8B-B14F-4D97-AF65-F5344CB8AC3E}">
        <p14:creationId xmlns:p14="http://schemas.microsoft.com/office/powerpoint/2010/main" val="18924741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a:solidFill>
                  <a:schemeClr val="bg1"/>
                </a:solidFill>
              </a:rPr>
              <a:t>Performance (cont.)</a:t>
            </a:r>
            <a:endParaRPr lang="fr-CA" dirty="0">
              <a:solidFill>
                <a:schemeClr val="bg1"/>
              </a:solidFill>
            </a:endParaRPr>
          </a:p>
        </p:txBody>
      </p:sp>
      <p:sp>
        <p:nvSpPr>
          <p:cNvPr id="4099" name="Espace réservé du contenu 4"/>
          <p:cNvSpPr>
            <a:spLocks noGrp="1"/>
          </p:cNvSpPr>
          <p:nvPr>
            <p:ph idx="1"/>
          </p:nvPr>
        </p:nvSpPr>
        <p:spPr>
          <a:xfrm>
            <a:off x="76200" y="1981200"/>
            <a:ext cx="8686800" cy="1143000"/>
          </a:xfrm>
        </p:spPr>
        <p:txBody>
          <a:bodyPr/>
          <a:lstStyle/>
          <a:p>
            <a:r>
              <a:rPr lang="en-US" sz="1400" dirty="0">
                <a:solidFill>
                  <a:srgbClr val="3C5790"/>
                </a:solidFill>
              </a:rPr>
              <a:t>A sequence of request/responses constitutes a </a:t>
            </a:r>
            <a:r>
              <a:rPr lang="en-US" sz="1400" b="1" dirty="0">
                <a:solidFill>
                  <a:srgbClr val="3C5790"/>
                </a:solidFill>
              </a:rPr>
              <a:t>transaction</a:t>
            </a:r>
            <a:r>
              <a:rPr lang="en-US" sz="1400" dirty="0">
                <a:solidFill>
                  <a:srgbClr val="3C5790"/>
                </a:solidFill>
              </a:rPr>
              <a:t>.</a:t>
            </a:r>
          </a:p>
          <a:p>
            <a:r>
              <a:rPr lang="en-US" sz="1400" dirty="0">
                <a:solidFill>
                  <a:srgbClr val="3C5790"/>
                </a:solidFill>
              </a:rPr>
              <a:t>The number of transactions per unit time is called the </a:t>
            </a:r>
            <a:r>
              <a:rPr lang="en-US" sz="1400" b="1" dirty="0">
                <a:solidFill>
                  <a:srgbClr val="3C5790"/>
                </a:solidFill>
              </a:rPr>
              <a:t>throughput</a:t>
            </a:r>
            <a:r>
              <a:rPr lang="en-US" sz="1400" dirty="0">
                <a:solidFill>
                  <a:srgbClr val="3C5790"/>
                </a:solidFill>
              </a:rPr>
              <a:t> and it's measured in transactions/second or bandwidth (bytes/second).</a:t>
            </a:r>
          </a:p>
          <a:p>
            <a:r>
              <a:rPr lang="en-US" sz="1400" dirty="0">
                <a:solidFill>
                  <a:srgbClr val="3C5790"/>
                </a:solidFill>
              </a:rPr>
              <a:t>It depends on server hardware, system load, and network latency.</a:t>
            </a:r>
          </a:p>
        </p:txBody>
      </p:sp>
    </p:spTree>
    <p:extLst>
      <p:ext uri="{BB962C8B-B14F-4D97-AF65-F5344CB8AC3E}">
        <p14:creationId xmlns:p14="http://schemas.microsoft.com/office/powerpoint/2010/main" val="2606545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a:solidFill>
                  <a:schemeClr val="bg1"/>
                </a:solidFill>
              </a:rPr>
              <a:t>Performance (cont.)</a:t>
            </a:r>
            <a:endParaRPr lang="fr-CA" dirty="0">
              <a:solidFill>
                <a:schemeClr val="bg1"/>
              </a:solidFill>
            </a:endParaRPr>
          </a:p>
        </p:txBody>
      </p:sp>
      <p:sp>
        <p:nvSpPr>
          <p:cNvPr id="4099" name="Espace réservé du contenu 4"/>
          <p:cNvSpPr>
            <a:spLocks noGrp="1"/>
          </p:cNvSpPr>
          <p:nvPr>
            <p:ph idx="1"/>
          </p:nvPr>
        </p:nvSpPr>
        <p:spPr>
          <a:xfrm>
            <a:off x="76200" y="1981200"/>
            <a:ext cx="8686800" cy="2895600"/>
          </a:xfrm>
        </p:spPr>
        <p:txBody>
          <a:bodyPr/>
          <a:lstStyle/>
          <a:p>
            <a:r>
              <a:rPr lang="en-US" sz="1400" dirty="0">
                <a:solidFill>
                  <a:srgbClr val="3C5790"/>
                </a:solidFill>
              </a:rPr>
              <a:t>Types of Performance Tests</a:t>
            </a:r>
          </a:p>
          <a:p>
            <a:pPr lvl="1"/>
            <a:r>
              <a:rPr lang="en-US" sz="1400" dirty="0">
                <a:solidFill>
                  <a:srgbClr val="3C5790"/>
                </a:solidFill>
              </a:rPr>
              <a:t>Stress Tests: tests the application beyond the normal limits.</a:t>
            </a:r>
          </a:p>
          <a:p>
            <a:pPr lvl="1"/>
            <a:r>
              <a:rPr lang="en-US" sz="1400" dirty="0">
                <a:solidFill>
                  <a:srgbClr val="3C5790"/>
                </a:solidFill>
              </a:rPr>
              <a:t>Load Tests: test that’s performed at the specified load level.</a:t>
            </a:r>
          </a:p>
          <a:p>
            <a:pPr lvl="1"/>
            <a:r>
              <a:rPr lang="en-US" sz="1400" dirty="0">
                <a:solidFill>
                  <a:srgbClr val="3C5790"/>
                </a:solidFill>
              </a:rPr>
              <a:t>Peak Load Tests: performed at the load that the application is expected to handle.</a:t>
            </a:r>
          </a:p>
          <a:p>
            <a:pPr lvl="1"/>
            <a:r>
              <a:rPr lang="en-US" sz="1400" dirty="0">
                <a:solidFill>
                  <a:srgbClr val="3C5790"/>
                </a:solidFill>
              </a:rPr>
              <a:t>Soak Tests (Endurance Tests): the application is subjected to a specified load that is within the specified limit but for a long duration.</a:t>
            </a:r>
          </a:p>
          <a:p>
            <a:pPr lvl="1"/>
            <a:r>
              <a:rPr lang="en-US" sz="1400" dirty="0">
                <a:solidFill>
                  <a:srgbClr val="3C5790"/>
                </a:solidFill>
              </a:rPr>
              <a:t>Scalability Tests: experience massive and sometimes exponential growth.</a:t>
            </a:r>
          </a:p>
          <a:p>
            <a:pPr lvl="1"/>
            <a:r>
              <a:rPr lang="en-US" sz="1400" dirty="0">
                <a:solidFill>
                  <a:srgbClr val="3C5790"/>
                </a:solidFill>
              </a:rPr>
              <a:t>Capacity Tests: test that establishes the maximum load that the application can handle while meeting the desired performance criteria</a:t>
            </a:r>
          </a:p>
          <a:p>
            <a:pPr lvl="1"/>
            <a:r>
              <a:rPr lang="en-US" sz="1400" dirty="0">
                <a:solidFill>
                  <a:srgbClr val="3C5790"/>
                </a:solidFill>
              </a:rPr>
              <a:t>Spike Tests(Burst Capacity): test where the application is subjected to brief periods of sudden increment in load, a small fraction beyond the maximum capacity.</a:t>
            </a:r>
          </a:p>
        </p:txBody>
      </p:sp>
    </p:spTree>
    <p:extLst>
      <p:ext uri="{BB962C8B-B14F-4D97-AF65-F5344CB8AC3E}">
        <p14:creationId xmlns:p14="http://schemas.microsoft.com/office/powerpoint/2010/main" val="17293318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a:solidFill>
                  <a:schemeClr val="bg1"/>
                </a:solidFill>
              </a:rPr>
              <a:t>Performance (cont.)</a:t>
            </a:r>
            <a:endParaRPr lang="fr-CA" dirty="0">
              <a:solidFill>
                <a:schemeClr val="bg1"/>
              </a:solidFill>
            </a:endParaRPr>
          </a:p>
        </p:txBody>
      </p:sp>
      <p:sp>
        <p:nvSpPr>
          <p:cNvPr id="4099" name="Espace réservé du contenu 4"/>
          <p:cNvSpPr>
            <a:spLocks noGrp="1"/>
          </p:cNvSpPr>
          <p:nvPr>
            <p:ph idx="1"/>
          </p:nvPr>
        </p:nvSpPr>
        <p:spPr>
          <a:xfrm>
            <a:off x="76200" y="1981200"/>
            <a:ext cx="8686800" cy="1905000"/>
          </a:xfrm>
        </p:spPr>
        <p:txBody>
          <a:bodyPr/>
          <a:lstStyle/>
          <a:p>
            <a:r>
              <a:rPr lang="en-US" sz="1400" dirty="0">
                <a:solidFill>
                  <a:srgbClr val="3C5790"/>
                </a:solidFill>
              </a:rPr>
              <a:t>The endurance test will surface problems like:</a:t>
            </a:r>
          </a:p>
          <a:p>
            <a:pPr lvl="1"/>
            <a:r>
              <a:rPr lang="en-US" sz="1400" dirty="0">
                <a:solidFill>
                  <a:srgbClr val="3C5790"/>
                </a:solidFill>
              </a:rPr>
              <a:t>Memory leaks in the application</a:t>
            </a:r>
          </a:p>
          <a:p>
            <a:pPr lvl="1"/>
            <a:r>
              <a:rPr lang="en-US" sz="1400" dirty="0">
                <a:solidFill>
                  <a:srgbClr val="3C5790"/>
                </a:solidFill>
              </a:rPr>
              <a:t>Database connections exhaustion</a:t>
            </a:r>
          </a:p>
          <a:p>
            <a:pPr lvl="1"/>
            <a:r>
              <a:rPr lang="en-US" sz="1400" dirty="0">
                <a:solidFill>
                  <a:srgbClr val="3C5790"/>
                </a:solidFill>
              </a:rPr>
              <a:t>Network connection exhaustion</a:t>
            </a:r>
          </a:p>
          <a:p>
            <a:pPr lvl="1"/>
            <a:r>
              <a:rPr lang="en-US" sz="1400" dirty="0">
                <a:solidFill>
                  <a:srgbClr val="3C5790"/>
                </a:solidFill>
              </a:rPr>
              <a:t>Log files becoming full and log rotation</a:t>
            </a:r>
          </a:p>
          <a:p>
            <a:pPr lvl="1"/>
            <a:r>
              <a:rPr lang="en-US" sz="1400" dirty="0">
                <a:solidFill>
                  <a:srgbClr val="3C5790"/>
                </a:solidFill>
              </a:rPr>
              <a:t>Other resource exhaustion</a:t>
            </a:r>
          </a:p>
        </p:txBody>
      </p:sp>
    </p:spTree>
    <p:extLst>
      <p:ext uri="{BB962C8B-B14F-4D97-AF65-F5344CB8AC3E}">
        <p14:creationId xmlns:p14="http://schemas.microsoft.com/office/powerpoint/2010/main" val="34312594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a:solidFill>
                  <a:schemeClr val="bg1"/>
                </a:solidFill>
              </a:rPr>
              <a:t>Performance (cont.)</a:t>
            </a:r>
            <a:endParaRPr lang="fr-CA" dirty="0">
              <a:solidFill>
                <a:schemeClr val="bg1"/>
              </a:solidFill>
            </a:endParaRPr>
          </a:p>
        </p:txBody>
      </p:sp>
      <p:sp>
        <p:nvSpPr>
          <p:cNvPr id="4099" name="Espace réservé du contenu 4"/>
          <p:cNvSpPr>
            <a:spLocks noGrp="1"/>
          </p:cNvSpPr>
          <p:nvPr>
            <p:ph idx="1"/>
          </p:nvPr>
        </p:nvSpPr>
        <p:spPr>
          <a:xfrm>
            <a:off x="76200" y="1981200"/>
            <a:ext cx="8686800" cy="1905000"/>
          </a:xfrm>
        </p:spPr>
        <p:txBody>
          <a:bodyPr/>
          <a:lstStyle/>
          <a:p>
            <a:r>
              <a:rPr lang="en-US" sz="1400" b="1" dirty="0">
                <a:solidFill>
                  <a:srgbClr val="3C5790"/>
                </a:solidFill>
              </a:rPr>
              <a:t>Load/Capacity Testing</a:t>
            </a:r>
          </a:p>
          <a:p>
            <a:pPr lvl="1"/>
            <a:r>
              <a:rPr lang="en-US" sz="1400" dirty="0">
                <a:solidFill>
                  <a:srgbClr val="3C5790"/>
                </a:solidFill>
              </a:rPr>
              <a:t>simplest form of performance testing, usually conducted to understand the behavior of the system under a specific expected load.</a:t>
            </a:r>
          </a:p>
          <a:p>
            <a:pPr lvl="1"/>
            <a:r>
              <a:rPr lang="en-US" sz="1400" dirty="0">
                <a:solidFill>
                  <a:srgbClr val="3C5790"/>
                </a:solidFill>
              </a:rPr>
              <a:t>we can use a concurrent number of users on the application performing a specific number of transactions.</a:t>
            </a:r>
          </a:p>
          <a:p>
            <a:pPr lvl="1"/>
            <a:r>
              <a:rPr lang="en-US" sz="1400" dirty="0">
                <a:solidFill>
                  <a:srgbClr val="3C5790"/>
                </a:solidFill>
              </a:rPr>
              <a:t>the test will give out the response times of all the important business critical transactions.</a:t>
            </a:r>
          </a:p>
        </p:txBody>
      </p:sp>
      <p:pic>
        <p:nvPicPr>
          <p:cNvPr id="2" name="Picture 1">
            <a:extLst>
              <a:ext uri="{FF2B5EF4-FFF2-40B4-BE49-F238E27FC236}">
                <a16:creationId xmlns:a16="http://schemas.microsoft.com/office/drawing/2014/main" id="{B85D6273-B9B4-4953-9889-0550C8BE31E4}"/>
              </a:ext>
            </a:extLst>
          </p:cNvPr>
          <p:cNvPicPr>
            <a:picLocks noChangeAspect="1"/>
          </p:cNvPicPr>
          <p:nvPr/>
        </p:nvPicPr>
        <p:blipFill>
          <a:blip r:embed="rId3"/>
          <a:stretch>
            <a:fillRect/>
          </a:stretch>
        </p:blipFill>
        <p:spPr>
          <a:xfrm>
            <a:off x="2819400" y="3657600"/>
            <a:ext cx="3043238" cy="2661840"/>
          </a:xfrm>
          <a:prstGeom prst="rect">
            <a:avLst/>
          </a:prstGeom>
        </p:spPr>
      </p:pic>
    </p:spTree>
    <p:extLst>
      <p:ext uri="{BB962C8B-B14F-4D97-AF65-F5344CB8AC3E}">
        <p14:creationId xmlns:p14="http://schemas.microsoft.com/office/powerpoint/2010/main" val="15476528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a:solidFill>
                  <a:schemeClr val="bg1"/>
                </a:solidFill>
              </a:rPr>
              <a:t>Performance (cont.)</a:t>
            </a:r>
            <a:endParaRPr lang="fr-CA" dirty="0">
              <a:solidFill>
                <a:schemeClr val="bg1"/>
              </a:solidFill>
            </a:endParaRPr>
          </a:p>
        </p:txBody>
      </p:sp>
      <p:sp>
        <p:nvSpPr>
          <p:cNvPr id="4099" name="Espace réservé du contenu 4"/>
          <p:cNvSpPr>
            <a:spLocks noGrp="1"/>
          </p:cNvSpPr>
          <p:nvPr>
            <p:ph idx="1"/>
          </p:nvPr>
        </p:nvSpPr>
        <p:spPr>
          <a:xfrm>
            <a:off x="76200" y="1981200"/>
            <a:ext cx="8686800" cy="1905000"/>
          </a:xfrm>
        </p:spPr>
        <p:txBody>
          <a:bodyPr/>
          <a:lstStyle/>
          <a:p>
            <a:r>
              <a:rPr lang="en-US" sz="1400" dirty="0">
                <a:solidFill>
                  <a:srgbClr val="3C5790"/>
                </a:solidFill>
              </a:rPr>
              <a:t>A </a:t>
            </a:r>
            <a:r>
              <a:rPr lang="en-US" sz="1400" b="1" dirty="0">
                <a:solidFill>
                  <a:srgbClr val="3C5790"/>
                </a:solidFill>
              </a:rPr>
              <a:t>bottleneck</a:t>
            </a:r>
            <a:r>
              <a:rPr lang="en-US" sz="1400" dirty="0">
                <a:solidFill>
                  <a:srgbClr val="3C5790"/>
                </a:solidFill>
              </a:rPr>
              <a:t> can happen when the capacity of an entire system is limited by a single or </a:t>
            </a:r>
            <a:r>
              <a:rPr lang="en-US" sz="1400" dirty="0" err="1">
                <a:solidFill>
                  <a:srgbClr val="3C5790"/>
                </a:solidFill>
              </a:rPr>
              <a:t>limted</a:t>
            </a:r>
            <a:r>
              <a:rPr lang="en-US" sz="1400" dirty="0">
                <a:solidFill>
                  <a:srgbClr val="3C5790"/>
                </a:solidFill>
              </a:rPr>
              <a:t> number of components or resources.</a:t>
            </a:r>
          </a:p>
          <a:p>
            <a:r>
              <a:rPr lang="en-US" sz="1400" dirty="0">
                <a:solidFill>
                  <a:srgbClr val="3C5790"/>
                </a:solidFill>
              </a:rPr>
              <a:t>Bottleneck in the application can be identified by performing the load test with the defined concurrent user load for various scenarios.</a:t>
            </a:r>
          </a:p>
          <a:p>
            <a:endParaRPr lang="en-US" sz="1400" dirty="0">
              <a:solidFill>
                <a:srgbClr val="3C5790"/>
              </a:solidFill>
            </a:endParaRPr>
          </a:p>
        </p:txBody>
      </p:sp>
      <p:pic>
        <p:nvPicPr>
          <p:cNvPr id="2" name="Picture 1">
            <a:extLst>
              <a:ext uri="{FF2B5EF4-FFF2-40B4-BE49-F238E27FC236}">
                <a16:creationId xmlns:a16="http://schemas.microsoft.com/office/drawing/2014/main" id="{4866859A-907C-4906-AB2C-2B443AD48A0D}"/>
              </a:ext>
            </a:extLst>
          </p:cNvPr>
          <p:cNvPicPr>
            <a:picLocks noChangeAspect="1"/>
          </p:cNvPicPr>
          <p:nvPr/>
        </p:nvPicPr>
        <p:blipFill>
          <a:blip r:embed="rId3"/>
          <a:stretch>
            <a:fillRect/>
          </a:stretch>
        </p:blipFill>
        <p:spPr>
          <a:xfrm>
            <a:off x="1143000" y="3581400"/>
            <a:ext cx="6700838" cy="2580051"/>
          </a:xfrm>
          <a:prstGeom prst="rect">
            <a:avLst/>
          </a:prstGeom>
        </p:spPr>
      </p:pic>
    </p:spTree>
    <p:extLst>
      <p:ext uri="{BB962C8B-B14F-4D97-AF65-F5344CB8AC3E}">
        <p14:creationId xmlns:p14="http://schemas.microsoft.com/office/powerpoint/2010/main" val="37556408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a:solidFill>
                  <a:schemeClr val="bg1"/>
                </a:solidFill>
              </a:rPr>
              <a:t>Performance (cont.)</a:t>
            </a:r>
            <a:endParaRPr lang="fr-CA" dirty="0">
              <a:solidFill>
                <a:schemeClr val="bg1"/>
              </a:solidFill>
            </a:endParaRPr>
          </a:p>
        </p:txBody>
      </p:sp>
      <p:sp>
        <p:nvSpPr>
          <p:cNvPr id="4099" name="Espace réservé du contenu 4"/>
          <p:cNvSpPr>
            <a:spLocks noGrp="1"/>
          </p:cNvSpPr>
          <p:nvPr>
            <p:ph idx="1"/>
          </p:nvPr>
        </p:nvSpPr>
        <p:spPr>
          <a:xfrm>
            <a:off x="76200" y="1981200"/>
            <a:ext cx="8686800" cy="1905000"/>
          </a:xfrm>
        </p:spPr>
        <p:txBody>
          <a:bodyPr/>
          <a:lstStyle/>
          <a:p>
            <a:r>
              <a:rPr lang="en-US" sz="1400" b="1" dirty="0">
                <a:solidFill>
                  <a:srgbClr val="3C5790"/>
                </a:solidFill>
              </a:rPr>
              <a:t>Stress Testing</a:t>
            </a:r>
          </a:p>
          <a:p>
            <a:pPr lvl="1"/>
            <a:r>
              <a:rPr lang="en-US" sz="1400" dirty="0">
                <a:solidFill>
                  <a:srgbClr val="3C5790"/>
                </a:solidFill>
              </a:rPr>
              <a:t>The purpose of the stress testing is to find the capacity limit of the system.</a:t>
            </a:r>
          </a:p>
          <a:p>
            <a:pPr lvl="1"/>
            <a:r>
              <a:rPr lang="en-US" sz="1400" dirty="0">
                <a:solidFill>
                  <a:srgbClr val="3C5790"/>
                </a:solidFill>
              </a:rPr>
              <a:t>When the load goes beyond the limit, the application starts responding very slowly and even produce errors.</a:t>
            </a:r>
          </a:p>
          <a:p>
            <a:pPr lvl="1"/>
            <a:r>
              <a:rPr lang="en-US" sz="1400" dirty="0">
                <a:solidFill>
                  <a:srgbClr val="3C5790"/>
                </a:solidFill>
              </a:rPr>
              <a:t>During this test we can verify at which point of time the system degrades of fails.</a:t>
            </a:r>
          </a:p>
          <a:p>
            <a:endParaRPr lang="en-US" sz="1400" dirty="0">
              <a:solidFill>
                <a:srgbClr val="3C5790"/>
              </a:solidFill>
            </a:endParaRPr>
          </a:p>
        </p:txBody>
      </p:sp>
      <p:pic>
        <p:nvPicPr>
          <p:cNvPr id="2" name="Picture 1">
            <a:extLst>
              <a:ext uri="{FF2B5EF4-FFF2-40B4-BE49-F238E27FC236}">
                <a16:creationId xmlns:a16="http://schemas.microsoft.com/office/drawing/2014/main" id="{C930417E-0841-4F88-9537-41812824BA92}"/>
              </a:ext>
            </a:extLst>
          </p:cNvPr>
          <p:cNvPicPr>
            <a:picLocks noChangeAspect="1"/>
          </p:cNvPicPr>
          <p:nvPr/>
        </p:nvPicPr>
        <p:blipFill>
          <a:blip r:embed="rId3"/>
          <a:stretch>
            <a:fillRect/>
          </a:stretch>
        </p:blipFill>
        <p:spPr>
          <a:xfrm>
            <a:off x="2514600" y="3581400"/>
            <a:ext cx="3890963" cy="2753498"/>
          </a:xfrm>
          <a:prstGeom prst="rect">
            <a:avLst/>
          </a:prstGeom>
        </p:spPr>
      </p:pic>
    </p:spTree>
    <p:extLst>
      <p:ext uri="{BB962C8B-B14F-4D97-AF65-F5344CB8AC3E}">
        <p14:creationId xmlns:p14="http://schemas.microsoft.com/office/powerpoint/2010/main" val="176124317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a:solidFill>
                  <a:schemeClr val="bg1"/>
                </a:solidFill>
              </a:rPr>
              <a:t>Performance (cont.)</a:t>
            </a:r>
            <a:endParaRPr lang="fr-CA" dirty="0">
              <a:solidFill>
                <a:schemeClr val="bg1"/>
              </a:solidFill>
            </a:endParaRPr>
          </a:p>
        </p:txBody>
      </p:sp>
      <p:sp>
        <p:nvSpPr>
          <p:cNvPr id="4099" name="Espace réservé du contenu 4"/>
          <p:cNvSpPr>
            <a:spLocks noGrp="1"/>
          </p:cNvSpPr>
          <p:nvPr>
            <p:ph idx="1"/>
          </p:nvPr>
        </p:nvSpPr>
        <p:spPr>
          <a:xfrm>
            <a:off x="76200" y="1981200"/>
            <a:ext cx="8686800" cy="990600"/>
          </a:xfrm>
        </p:spPr>
        <p:txBody>
          <a:bodyPr/>
          <a:lstStyle/>
          <a:p>
            <a:r>
              <a:rPr lang="en-US" sz="1400" b="1" dirty="0">
                <a:solidFill>
                  <a:srgbClr val="3C5790"/>
                </a:solidFill>
              </a:rPr>
              <a:t>Spike</a:t>
            </a:r>
            <a:r>
              <a:rPr lang="en-US" sz="1400" dirty="0">
                <a:solidFill>
                  <a:srgbClr val="3C5790"/>
                </a:solidFill>
              </a:rPr>
              <a:t> </a:t>
            </a:r>
            <a:r>
              <a:rPr lang="en-US" sz="1400" b="1" dirty="0">
                <a:solidFill>
                  <a:srgbClr val="3C5790"/>
                </a:solidFill>
              </a:rPr>
              <a:t>testing</a:t>
            </a:r>
            <a:r>
              <a:rPr lang="en-US" sz="1400" dirty="0">
                <a:solidFill>
                  <a:srgbClr val="3C5790"/>
                </a:solidFill>
              </a:rPr>
              <a:t> is done by suddenly increasing the number of the generated load.</a:t>
            </a:r>
          </a:p>
          <a:p>
            <a:r>
              <a:rPr lang="en-US" sz="1400" dirty="0">
                <a:solidFill>
                  <a:srgbClr val="3C5790"/>
                </a:solidFill>
              </a:rPr>
              <a:t>The goal is to determine the performance degrade, system failure or how the system reacts.</a:t>
            </a:r>
          </a:p>
          <a:p>
            <a:endParaRPr lang="en-US" sz="1400" dirty="0">
              <a:solidFill>
                <a:srgbClr val="3C5790"/>
              </a:solidFill>
            </a:endParaRPr>
          </a:p>
        </p:txBody>
      </p:sp>
      <p:pic>
        <p:nvPicPr>
          <p:cNvPr id="2" name="Picture 1">
            <a:extLst>
              <a:ext uri="{FF2B5EF4-FFF2-40B4-BE49-F238E27FC236}">
                <a16:creationId xmlns:a16="http://schemas.microsoft.com/office/drawing/2014/main" id="{7A4A267F-B6D9-4762-8075-58C8D57A7052}"/>
              </a:ext>
            </a:extLst>
          </p:cNvPr>
          <p:cNvPicPr>
            <a:picLocks noChangeAspect="1"/>
          </p:cNvPicPr>
          <p:nvPr/>
        </p:nvPicPr>
        <p:blipFill>
          <a:blip r:embed="rId3"/>
          <a:stretch>
            <a:fillRect/>
          </a:stretch>
        </p:blipFill>
        <p:spPr>
          <a:xfrm>
            <a:off x="2057400" y="2819400"/>
            <a:ext cx="4505325" cy="3371850"/>
          </a:xfrm>
          <a:prstGeom prst="rect">
            <a:avLst/>
          </a:prstGeom>
        </p:spPr>
      </p:pic>
    </p:spTree>
    <p:extLst>
      <p:ext uri="{BB962C8B-B14F-4D97-AF65-F5344CB8AC3E}">
        <p14:creationId xmlns:p14="http://schemas.microsoft.com/office/powerpoint/2010/main" val="371454640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sz="4000" dirty="0" err="1">
                <a:solidFill>
                  <a:schemeClr val="bg1">
                    <a:lumMod val="95000"/>
                  </a:schemeClr>
                </a:solidFill>
              </a:rPr>
              <a:t>Bibliography</a:t>
            </a:r>
            <a:endParaRPr lang="fr-CA" sz="4000" dirty="0">
              <a:solidFill>
                <a:schemeClr val="bg1">
                  <a:lumMod val="95000"/>
                </a:schemeClr>
              </a:solidFill>
            </a:endParaRPr>
          </a:p>
        </p:txBody>
      </p:sp>
      <p:sp>
        <p:nvSpPr>
          <p:cNvPr id="5123" name="Espace réservé du contenu 4"/>
          <p:cNvSpPr>
            <a:spLocks noGrp="1"/>
          </p:cNvSpPr>
          <p:nvPr>
            <p:ph idx="1"/>
          </p:nvPr>
        </p:nvSpPr>
        <p:spPr>
          <a:xfrm>
            <a:off x="457200" y="1676400"/>
            <a:ext cx="8458200" cy="4876800"/>
          </a:xfrm>
        </p:spPr>
        <p:txBody>
          <a:bodyPr/>
          <a:lstStyle/>
          <a:p>
            <a:r>
              <a:rPr lang="en-US" sz="1600" dirty="0" err="1">
                <a:solidFill>
                  <a:schemeClr val="bg1"/>
                </a:solidFill>
              </a:rPr>
              <a:t>Apress</a:t>
            </a:r>
            <a:r>
              <a:rPr lang="en-US" sz="1600" dirty="0">
                <a:solidFill>
                  <a:schemeClr val="bg1"/>
                </a:solidFill>
              </a:rPr>
              <a:t> – Pro Apache </a:t>
            </a:r>
            <a:r>
              <a:rPr lang="en-US" sz="1600" dirty="0" err="1">
                <a:solidFill>
                  <a:schemeClr val="bg1"/>
                </a:solidFill>
              </a:rPr>
              <a:t>Jmeter</a:t>
            </a:r>
            <a:endParaRPr lang="en-US" sz="1600" dirty="0">
              <a:solidFill>
                <a:schemeClr val="bg1"/>
              </a:solidFill>
            </a:endParaRPr>
          </a:p>
          <a:p>
            <a:r>
              <a:rPr lang="en-US" sz="1600" dirty="0" err="1">
                <a:solidFill>
                  <a:schemeClr val="bg1"/>
                </a:solidFill>
              </a:rPr>
              <a:t>Packt</a:t>
            </a:r>
            <a:r>
              <a:rPr lang="en-US" sz="1600" dirty="0">
                <a:solidFill>
                  <a:schemeClr val="bg1"/>
                </a:solidFill>
              </a:rPr>
              <a:t> - Performance Testing with JMeter  3</a:t>
            </a:r>
          </a:p>
          <a:p>
            <a:r>
              <a:rPr lang="en-US" sz="1600" dirty="0">
                <a:solidFill>
                  <a:schemeClr val="bg1"/>
                </a:solidFill>
              </a:rPr>
              <a:t>https://www.slideshare.net/bhojanrajan/performance-testing-jmeter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a:t>
            </a:r>
            <a:r>
              <a:rPr lang="fr-CA" dirty="0" err="1">
                <a:solidFill>
                  <a:schemeClr val="bg1"/>
                </a:solidFill>
              </a:rPr>
              <a:t>JMeter</a:t>
            </a:r>
            <a:r>
              <a:rPr lang="fr-CA" dirty="0">
                <a:solidFill>
                  <a:schemeClr val="bg1"/>
                </a:solidFill>
              </a:rPr>
              <a:t>?</a:t>
            </a:r>
          </a:p>
        </p:txBody>
      </p:sp>
      <p:sp>
        <p:nvSpPr>
          <p:cNvPr id="4099" name="Espace réservé du contenu 4"/>
          <p:cNvSpPr>
            <a:spLocks noGrp="1"/>
          </p:cNvSpPr>
          <p:nvPr>
            <p:ph idx="1"/>
          </p:nvPr>
        </p:nvSpPr>
        <p:spPr>
          <a:xfrm>
            <a:off x="228600" y="2133600"/>
            <a:ext cx="8686800" cy="4419600"/>
          </a:xfrm>
        </p:spPr>
        <p:txBody>
          <a:bodyPr/>
          <a:lstStyle/>
          <a:p>
            <a:r>
              <a:rPr lang="en-US" sz="1500" dirty="0">
                <a:solidFill>
                  <a:srgbClr val="3C5790"/>
                </a:solidFill>
              </a:rPr>
              <a:t>100% pure open source java application from Apache project (http://jmeter.apache.org/)</a:t>
            </a:r>
          </a:p>
          <a:p>
            <a:r>
              <a:rPr lang="en-US" sz="1500" dirty="0">
                <a:solidFill>
                  <a:srgbClr val="3C5790"/>
                </a:solidFill>
              </a:rPr>
              <a:t>Load testing tool for analyzing and measuring the performance of a variety of services and can be used as a unit test tool.</a:t>
            </a:r>
          </a:p>
          <a:p>
            <a:r>
              <a:rPr lang="en-US" sz="1500" dirty="0">
                <a:solidFill>
                  <a:srgbClr val="3C5790"/>
                </a:solidFill>
              </a:rPr>
              <a:t>It can be used for regression and performance.</a:t>
            </a:r>
          </a:p>
          <a:p>
            <a:r>
              <a:rPr lang="en-US" sz="1500" dirty="0">
                <a:solidFill>
                  <a:srgbClr val="3C5790"/>
                </a:solidFill>
              </a:rPr>
              <a:t>JMeter is extensible, its architecture is based on plugins, full multithreading framework.</a:t>
            </a:r>
          </a:p>
          <a:p>
            <a:r>
              <a:rPr lang="en-US" sz="1500" dirty="0">
                <a:solidFill>
                  <a:srgbClr val="3C5790"/>
                </a:solidFill>
              </a:rPr>
              <a:t>the GUI design allows faster operation and more precise timings.</a:t>
            </a:r>
          </a:p>
          <a:p>
            <a:r>
              <a:rPr lang="en-US" sz="1500" dirty="0">
                <a:solidFill>
                  <a:srgbClr val="3C5790"/>
                </a:solidFill>
              </a:rPr>
              <a:t>JMeter is documented .</a:t>
            </a:r>
          </a:p>
          <a:p>
            <a:r>
              <a:rPr lang="en-US" sz="1500" dirty="0">
                <a:solidFill>
                  <a:srgbClr val="3C5790"/>
                </a:solidFill>
              </a:rPr>
              <a:t>The results can be retrieve and loaded into analyzers.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a:solidFill>
                  <a:schemeClr val="bg1"/>
                </a:solidFill>
              </a:rPr>
              <a:t>Features</a:t>
            </a:r>
            <a:endParaRPr lang="fr-CA"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Performance tests of different server types, including web (HTTP and HTTPS), SOAP, database, LDAP, JMS, mail, and native commands or shell scripts.</a:t>
            </a:r>
          </a:p>
          <a:p>
            <a:r>
              <a:rPr lang="en-US" sz="1400" dirty="0">
                <a:solidFill>
                  <a:srgbClr val="3C5790"/>
                </a:solidFill>
              </a:rPr>
              <a:t>Complete portability across various operating systems.</a:t>
            </a:r>
          </a:p>
          <a:p>
            <a:r>
              <a:rPr lang="en-US" sz="1400" dirty="0">
                <a:solidFill>
                  <a:srgbClr val="3C5790"/>
                </a:solidFill>
              </a:rPr>
              <a:t>Full multithreading framework allowing concurrent sampling by many threads and simultaneous sampling of different functions by separate thread groups.</a:t>
            </a:r>
          </a:p>
          <a:p>
            <a:r>
              <a:rPr lang="en-US" sz="1400" dirty="0">
                <a:solidFill>
                  <a:srgbClr val="3C5790"/>
                </a:solidFill>
              </a:rPr>
              <a:t>In-built integration with real-time reporting and analysis tools, such as Graphite, </a:t>
            </a:r>
            <a:r>
              <a:rPr lang="en-US" sz="1400" dirty="0" err="1">
                <a:solidFill>
                  <a:srgbClr val="3C5790"/>
                </a:solidFill>
              </a:rPr>
              <a:t>InfluxDB</a:t>
            </a:r>
            <a:r>
              <a:rPr lang="en-US" sz="1400" dirty="0">
                <a:solidFill>
                  <a:srgbClr val="3C5790"/>
                </a:solidFill>
              </a:rPr>
              <a:t>, and </a:t>
            </a:r>
            <a:r>
              <a:rPr lang="en-US" sz="1400" dirty="0" err="1">
                <a:solidFill>
                  <a:srgbClr val="3C5790"/>
                </a:solidFill>
              </a:rPr>
              <a:t>Grafana</a:t>
            </a:r>
            <a:r>
              <a:rPr lang="en-US" sz="1400" dirty="0">
                <a:solidFill>
                  <a:srgbClr val="3C5790"/>
                </a:solidFill>
              </a:rPr>
              <a:t>.</a:t>
            </a:r>
          </a:p>
          <a:p>
            <a:r>
              <a:rPr lang="en-US" sz="1400" dirty="0">
                <a:solidFill>
                  <a:srgbClr val="3C5790"/>
                </a:solidFill>
              </a:rPr>
              <a:t>Complete dynamic HTML reports.</a:t>
            </a:r>
          </a:p>
          <a:p>
            <a:r>
              <a:rPr lang="en-US" sz="1400" dirty="0">
                <a:solidFill>
                  <a:srgbClr val="3C5790"/>
                </a:solidFill>
              </a:rPr>
              <a:t>Graphical User Interface (GUI).</a:t>
            </a:r>
          </a:p>
          <a:p>
            <a:r>
              <a:rPr lang="en-US" sz="1400" dirty="0">
                <a:solidFill>
                  <a:srgbClr val="3C5790"/>
                </a:solidFill>
              </a:rPr>
              <a:t>HTTP proxy recording server.</a:t>
            </a:r>
          </a:p>
        </p:txBody>
      </p:sp>
    </p:spTree>
    <p:extLst>
      <p:ext uri="{BB962C8B-B14F-4D97-AF65-F5344CB8AC3E}">
        <p14:creationId xmlns:p14="http://schemas.microsoft.com/office/powerpoint/2010/main" val="2647638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a:solidFill>
                  <a:schemeClr val="bg1"/>
                </a:solidFill>
              </a:rPr>
              <a:t>Core</a:t>
            </a:r>
            <a:endParaRPr lang="fr-CA"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Once installed, the bin folder under the JMETER_HOME folder contains all the executable scripts that can be run.</a:t>
            </a:r>
          </a:p>
          <a:p>
            <a:r>
              <a:rPr lang="en-US" sz="1400" dirty="0">
                <a:solidFill>
                  <a:srgbClr val="3C5790"/>
                </a:solidFill>
              </a:rPr>
              <a:t>JMeter files are saved as XML files with a .</a:t>
            </a:r>
            <a:r>
              <a:rPr lang="en-US" sz="1400" dirty="0" err="1">
                <a:solidFill>
                  <a:srgbClr val="3C5790"/>
                </a:solidFill>
              </a:rPr>
              <a:t>jmx</a:t>
            </a:r>
            <a:r>
              <a:rPr lang="en-US" sz="1400" dirty="0">
                <a:solidFill>
                  <a:srgbClr val="3C5790"/>
                </a:solidFill>
              </a:rPr>
              <a:t> extension.</a:t>
            </a:r>
          </a:p>
          <a:p>
            <a:pPr lvl="1"/>
            <a:r>
              <a:rPr lang="en-US" sz="1400" dirty="0">
                <a:solidFill>
                  <a:srgbClr val="3C5790"/>
                </a:solidFill>
              </a:rPr>
              <a:t>jmeter.sh: This script launches JMeter GUI (the default)</a:t>
            </a:r>
          </a:p>
          <a:p>
            <a:pPr lvl="1"/>
            <a:r>
              <a:rPr lang="en-US" sz="1400" dirty="0">
                <a:solidFill>
                  <a:srgbClr val="3C5790"/>
                </a:solidFill>
              </a:rPr>
              <a:t>jmeter-n.sh: This script launches JMeter in non-GUI mode (takes a JMX file as input)</a:t>
            </a:r>
          </a:p>
          <a:p>
            <a:pPr lvl="1"/>
            <a:r>
              <a:rPr lang="en-US" sz="1400" dirty="0">
                <a:solidFill>
                  <a:srgbClr val="3C5790"/>
                </a:solidFill>
              </a:rPr>
              <a:t>jmeter-n-r.sh: This script launches JMeter in non-GUI mode remotely</a:t>
            </a:r>
          </a:p>
          <a:p>
            <a:pPr lvl="1"/>
            <a:r>
              <a:rPr lang="en-US" sz="1400" dirty="0">
                <a:solidFill>
                  <a:srgbClr val="3C5790"/>
                </a:solidFill>
              </a:rPr>
              <a:t>jmeter-t.sh: This opens a JMX file in the GUI</a:t>
            </a:r>
          </a:p>
          <a:p>
            <a:pPr lvl="1"/>
            <a:r>
              <a:rPr lang="en-US" sz="1400" dirty="0">
                <a:solidFill>
                  <a:srgbClr val="3C5790"/>
                </a:solidFill>
              </a:rPr>
              <a:t>jmeter-server.sh: This script starts JMeter in server mode </a:t>
            </a:r>
          </a:p>
          <a:p>
            <a:pPr lvl="1"/>
            <a:r>
              <a:rPr lang="en-US" sz="1400" dirty="0">
                <a:solidFill>
                  <a:srgbClr val="3C5790"/>
                </a:solidFill>
              </a:rPr>
              <a:t>mirror-server.sh: This script runs the mirror server for JMeter</a:t>
            </a:r>
          </a:p>
          <a:p>
            <a:pPr lvl="1"/>
            <a:r>
              <a:rPr lang="en-US" sz="1400" dirty="0">
                <a:solidFill>
                  <a:srgbClr val="3C5790"/>
                </a:solidFill>
              </a:rPr>
              <a:t>shutdown.sh: This script gracefully shuts down a running non-GUI instance</a:t>
            </a:r>
          </a:p>
          <a:p>
            <a:pPr lvl="1"/>
            <a:r>
              <a:rPr lang="en-US" sz="1400" dirty="0">
                <a:solidFill>
                  <a:srgbClr val="3C5790"/>
                </a:solidFill>
              </a:rPr>
              <a:t>stoptest.sh: This script abruptly shuts down a running non-GUI instance</a:t>
            </a:r>
          </a:p>
        </p:txBody>
      </p:sp>
    </p:spTree>
    <p:extLst>
      <p:ext uri="{BB962C8B-B14F-4D97-AF65-F5344CB8AC3E}">
        <p14:creationId xmlns:p14="http://schemas.microsoft.com/office/powerpoint/2010/main" val="3151846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a:solidFill>
                  <a:schemeClr val="bg1"/>
                </a:solidFill>
              </a:rPr>
              <a:t>Core (cont.)</a:t>
            </a:r>
            <a:endParaRPr lang="fr-CA"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JMeter can run in non-GUI mode.</a:t>
            </a:r>
          </a:p>
          <a:p>
            <a:r>
              <a:rPr lang="en-US" sz="1400" dirty="0">
                <a:solidFill>
                  <a:srgbClr val="3C5790"/>
                </a:solidFill>
              </a:rPr>
              <a:t>This is needed when we run remotely, or want to optimize your testing system by not taking the extra overhead cost of running the GUI.</a:t>
            </a:r>
          </a:p>
          <a:p>
            <a:pPr lvl="1"/>
            <a:r>
              <a:rPr lang="en-US" sz="1400" dirty="0">
                <a:solidFill>
                  <a:srgbClr val="3C5790"/>
                </a:solidFill>
              </a:rPr>
              <a:t>-n: This command-line option indicates running in non-GUI mode</a:t>
            </a:r>
          </a:p>
          <a:p>
            <a:pPr lvl="1"/>
            <a:r>
              <a:rPr lang="en-US" sz="1400" dirty="0">
                <a:solidFill>
                  <a:srgbClr val="3C5790"/>
                </a:solidFill>
              </a:rPr>
              <a:t>-t: This command-line option specifies the name of the JMX test file</a:t>
            </a:r>
          </a:p>
          <a:p>
            <a:pPr lvl="1"/>
            <a:r>
              <a:rPr lang="en-US" sz="1400" dirty="0">
                <a:solidFill>
                  <a:srgbClr val="3C5790"/>
                </a:solidFill>
              </a:rPr>
              <a:t>-l: This command-line option specifies the name of the JTL file to log results to</a:t>
            </a:r>
          </a:p>
          <a:p>
            <a:pPr lvl="1"/>
            <a:r>
              <a:rPr lang="en-US" sz="1400" dirty="0">
                <a:solidFill>
                  <a:srgbClr val="3C5790"/>
                </a:solidFill>
              </a:rPr>
              <a:t>-j: This command-line option specifies the name of the JMeter run log file</a:t>
            </a:r>
          </a:p>
          <a:p>
            <a:pPr lvl="1"/>
            <a:r>
              <a:rPr lang="en-US" sz="1400" dirty="0">
                <a:solidFill>
                  <a:srgbClr val="3C5790"/>
                </a:solidFill>
              </a:rPr>
              <a:t>-r: This command-line option runs the test servers specified by the </a:t>
            </a:r>
            <a:r>
              <a:rPr lang="en-US" sz="1400" dirty="0" err="1">
                <a:solidFill>
                  <a:srgbClr val="3C5790"/>
                </a:solidFill>
              </a:rPr>
              <a:t>remote_hosts</a:t>
            </a:r>
            <a:r>
              <a:rPr lang="en-US" sz="1400" dirty="0">
                <a:solidFill>
                  <a:srgbClr val="3C5790"/>
                </a:solidFill>
              </a:rPr>
              <a:t> JMeter property</a:t>
            </a:r>
          </a:p>
          <a:p>
            <a:pPr lvl="1"/>
            <a:r>
              <a:rPr lang="en-US" sz="1400" dirty="0">
                <a:solidFill>
                  <a:srgbClr val="3C5790"/>
                </a:solidFill>
              </a:rPr>
              <a:t>-R: This command-line option runs the test in the specified remote servers (for example, -Rserver1,server2)</a:t>
            </a:r>
          </a:p>
        </p:txBody>
      </p:sp>
    </p:spTree>
    <p:extLst>
      <p:ext uri="{BB962C8B-B14F-4D97-AF65-F5344CB8AC3E}">
        <p14:creationId xmlns:p14="http://schemas.microsoft.com/office/powerpoint/2010/main" val="45035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a:solidFill>
                  <a:schemeClr val="bg1"/>
                </a:solidFill>
              </a:rPr>
              <a:t>Core (cont.)</a:t>
            </a:r>
            <a:endParaRPr lang="fr-CA"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JMeter provides two ways to override Java, JMeter, and logging properties. </a:t>
            </a:r>
          </a:p>
          <a:p>
            <a:r>
              <a:rPr lang="en-US" sz="1400" dirty="0">
                <a:solidFill>
                  <a:srgbClr val="3C5790"/>
                </a:solidFill>
              </a:rPr>
              <a:t>One way is to directly edit </a:t>
            </a:r>
            <a:r>
              <a:rPr lang="en-US" sz="1400" dirty="0" err="1">
                <a:solidFill>
                  <a:srgbClr val="3C5790"/>
                </a:solidFill>
              </a:rPr>
              <a:t>jmeter.properties</a:t>
            </a:r>
            <a:r>
              <a:rPr lang="en-US" sz="1400" dirty="0">
                <a:solidFill>
                  <a:srgbClr val="3C5790"/>
                </a:solidFill>
              </a:rPr>
              <a:t>, which resides in the JMETER_HOME/bin folder.</a:t>
            </a:r>
          </a:p>
          <a:p>
            <a:r>
              <a:rPr lang="en-US" sz="1400" dirty="0">
                <a:solidFill>
                  <a:srgbClr val="3C5790"/>
                </a:solidFill>
              </a:rPr>
              <a:t>The options available to include the following ones:</a:t>
            </a:r>
          </a:p>
          <a:p>
            <a:r>
              <a:rPr lang="en-US" sz="1400" dirty="0">
                <a:solidFill>
                  <a:srgbClr val="3C5790"/>
                </a:solidFill>
              </a:rPr>
              <a:t>-D&lt;property name&gt;=&lt;value&gt;  --&gt; defines a Java system property value</a:t>
            </a:r>
          </a:p>
          <a:p>
            <a:r>
              <a:rPr lang="en-US" sz="1400" dirty="0">
                <a:solidFill>
                  <a:srgbClr val="3C5790"/>
                </a:solidFill>
              </a:rPr>
              <a:t>-J&lt;property name&gt;=&lt;value&gt;  --&gt; defines a local JMeter property</a:t>
            </a:r>
          </a:p>
          <a:p>
            <a:r>
              <a:rPr lang="en-US" sz="1400" dirty="0">
                <a:solidFill>
                  <a:srgbClr val="3C5790"/>
                </a:solidFill>
              </a:rPr>
              <a:t>-G&lt;property name&gt;=&lt;value&gt;  --&gt; defines a JMeter property to be sent to all remote servers</a:t>
            </a:r>
          </a:p>
          <a:p>
            <a:r>
              <a:rPr lang="en-US" sz="1400" dirty="0">
                <a:solidFill>
                  <a:srgbClr val="3C5790"/>
                </a:solidFill>
              </a:rPr>
              <a:t>-G&lt;property file&gt;  --&gt; defines a file containing JMeter properties to be sent to all remote servers</a:t>
            </a:r>
          </a:p>
        </p:txBody>
      </p:sp>
    </p:spTree>
    <p:extLst>
      <p:ext uri="{BB962C8B-B14F-4D97-AF65-F5344CB8AC3E}">
        <p14:creationId xmlns:p14="http://schemas.microsoft.com/office/powerpoint/2010/main" val="11326491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a:solidFill>
                  <a:schemeClr val="bg1"/>
                </a:solidFill>
              </a:rPr>
              <a:t>Core (cont.)</a:t>
            </a:r>
            <a:endParaRPr lang="fr-CA"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b="1" dirty="0">
                <a:solidFill>
                  <a:srgbClr val="3C5790"/>
                </a:solidFill>
              </a:rPr>
              <a:t>Test</a:t>
            </a:r>
            <a:r>
              <a:rPr lang="en-US" sz="1400" dirty="0">
                <a:solidFill>
                  <a:srgbClr val="3C5790"/>
                </a:solidFill>
              </a:rPr>
              <a:t> </a:t>
            </a:r>
            <a:r>
              <a:rPr lang="en-US" sz="1400" b="1" dirty="0">
                <a:solidFill>
                  <a:srgbClr val="3C5790"/>
                </a:solidFill>
              </a:rPr>
              <a:t>plan</a:t>
            </a:r>
            <a:r>
              <a:rPr lang="en-US" sz="1400" dirty="0">
                <a:solidFill>
                  <a:srgbClr val="3C5790"/>
                </a:solidFill>
              </a:rPr>
              <a:t> is the root element of the JMeter scripts and houses the other components like: threads, config, timers, preprocessors, postprocessors, assertions and listeners.</a:t>
            </a:r>
          </a:p>
          <a:p>
            <a:r>
              <a:rPr lang="en-US" sz="1400" dirty="0">
                <a:solidFill>
                  <a:srgbClr val="3C5790"/>
                </a:solidFill>
              </a:rPr>
              <a:t>By default, all thread groups are set to run concurrently.</a:t>
            </a:r>
          </a:p>
          <a:p>
            <a:r>
              <a:rPr lang="en-US" sz="1400" dirty="0">
                <a:solidFill>
                  <a:srgbClr val="3C5790"/>
                </a:solidFill>
              </a:rPr>
              <a:t>A useful option when getting started is the Functional Test Mode and if checked, all the server responses returned from each sample are captured.</a:t>
            </a:r>
          </a:p>
          <a:p>
            <a:endParaRPr lang="en-US" sz="1400" dirty="0">
              <a:solidFill>
                <a:srgbClr val="3C5790"/>
              </a:solidFill>
            </a:endParaRPr>
          </a:p>
        </p:txBody>
      </p:sp>
    </p:spTree>
    <p:extLst>
      <p:ext uri="{BB962C8B-B14F-4D97-AF65-F5344CB8AC3E}">
        <p14:creationId xmlns:p14="http://schemas.microsoft.com/office/powerpoint/2010/main" val="3331671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dirty="0">
                <a:solidFill>
                  <a:schemeClr val="bg1"/>
                </a:solidFill>
              </a:rPr>
              <a:t>Core (cont.)</a:t>
            </a:r>
            <a:endParaRPr lang="fr-CA"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b="1" dirty="0">
                <a:solidFill>
                  <a:srgbClr val="3C5790"/>
                </a:solidFill>
              </a:rPr>
              <a:t>Thread</a:t>
            </a:r>
            <a:r>
              <a:rPr lang="en-US" sz="1400" dirty="0">
                <a:solidFill>
                  <a:srgbClr val="3C5790"/>
                </a:solidFill>
              </a:rPr>
              <a:t> </a:t>
            </a:r>
            <a:r>
              <a:rPr lang="en-US" sz="1400" b="1" dirty="0">
                <a:solidFill>
                  <a:srgbClr val="3C5790"/>
                </a:solidFill>
              </a:rPr>
              <a:t>groups</a:t>
            </a:r>
            <a:r>
              <a:rPr lang="en-US" sz="1400" dirty="0">
                <a:solidFill>
                  <a:srgbClr val="3C5790"/>
                </a:solidFill>
              </a:rPr>
              <a:t> represent the number of threads/users JMeter will use to execute the test plan.</a:t>
            </a:r>
          </a:p>
          <a:p>
            <a:r>
              <a:rPr lang="en-US" sz="1400" dirty="0">
                <a:solidFill>
                  <a:srgbClr val="3C5790"/>
                </a:solidFill>
              </a:rPr>
              <a:t>All controllers and samplers for a test must reside under a thread group.</a:t>
            </a:r>
          </a:p>
          <a:p>
            <a:r>
              <a:rPr lang="en-US" sz="1400" dirty="0">
                <a:solidFill>
                  <a:srgbClr val="3C5790"/>
                </a:solidFill>
              </a:rPr>
              <a:t>Each thread will execute the test plan completely independent of the other threads.</a:t>
            </a:r>
          </a:p>
          <a:p>
            <a:r>
              <a:rPr lang="en-US" sz="1400" dirty="0">
                <a:solidFill>
                  <a:srgbClr val="3C5790"/>
                </a:solidFill>
              </a:rPr>
              <a:t>JMeter spins off multiple threads to simulate concurrent connections to the server.</a:t>
            </a:r>
          </a:p>
        </p:txBody>
      </p:sp>
    </p:spTree>
    <p:extLst>
      <p:ext uri="{BB962C8B-B14F-4D97-AF65-F5344CB8AC3E}">
        <p14:creationId xmlns:p14="http://schemas.microsoft.com/office/powerpoint/2010/main" val="926537000"/>
      </p:ext>
    </p:extLst>
  </p:cSld>
  <p:clrMapOvr>
    <a:masterClrMapping/>
  </p:clrMapOvr>
</p:sld>
</file>

<file path=ppt/theme/theme1.xml><?xml version="1.0" encoding="utf-8"?>
<a:theme xmlns:a="http://schemas.openxmlformats.org/drawingml/2006/main" name="1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143</Template>
  <TotalTime>8491</TotalTime>
  <Words>1839</Words>
  <Application>Microsoft Office PowerPoint</Application>
  <PresentationFormat>On-screen Show (4:3)</PresentationFormat>
  <Paragraphs>150</Paragraphs>
  <Slides>28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Calibri</vt:lpstr>
      <vt:lpstr>143</vt:lpstr>
      <vt:lpstr>JMeter Performance</vt:lpstr>
      <vt:lpstr>Contents</vt:lpstr>
      <vt:lpstr>What is JMeter?</vt:lpstr>
      <vt:lpstr>Features</vt:lpstr>
      <vt:lpstr>Core</vt:lpstr>
      <vt:lpstr>Core (cont.)</vt:lpstr>
      <vt:lpstr>Core (cont.)</vt:lpstr>
      <vt:lpstr>Core (cont.)</vt:lpstr>
      <vt:lpstr>Core (cont.)</vt:lpstr>
      <vt:lpstr>Core (cont.)</vt:lpstr>
      <vt:lpstr>Core (cont.)</vt:lpstr>
      <vt:lpstr>Core (cont.)</vt:lpstr>
      <vt:lpstr>Core (cont.)</vt:lpstr>
      <vt:lpstr>Core (cont.)</vt:lpstr>
      <vt:lpstr>Core (cont.)</vt:lpstr>
      <vt:lpstr>Performance</vt:lpstr>
      <vt:lpstr>Performance</vt:lpstr>
      <vt:lpstr>Performance (cont.)</vt:lpstr>
      <vt:lpstr>Performance (cont.)</vt:lpstr>
      <vt:lpstr>Performance (cont.)</vt:lpstr>
      <vt:lpstr>Performance (cont.)</vt:lpstr>
      <vt:lpstr>Performance (cont.)</vt:lpstr>
      <vt:lpstr>Performance (cont.)</vt:lpstr>
      <vt:lpstr>Performance (cont.)</vt:lpstr>
      <vt:lpstr>Performance (cont.)</vt:lpstr>
      <vt:lpstr>Performance (cont.)</vt:lpstr>
      <vt:lpstr>Performance (cont.)</vt:lpstr>
      <vt:lpstr>Bibliography</vt:lpstr>
    </vt:vector>
  </TitlesOfParts>
  <Company>Computaris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 Dima</dc:creator>
  <cp:lastModifiedBy>ionut</cp:lastModifiedBy>
  <cp:revision>968</cp:revision>
  <dcterms:created xsi:type="dcterms:W3CDTF">2012-04-12T06:19:17Z</dcterms:created>
  <dcterms:modified xsi:type="dcterms:W3CDTF">2017-09-16T11:11:39Z</dcterms:modified>
</cp:coreProperties>
</file>