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38" r:id="rId5"/>
    <p:sldId id="421" r:id="rId6"/>
    <p:sldId id="439" r:id="rId7"/>
    <p:sldId id="441" r:id="rId8"/>
    <p:sldId id="440" r:id="rId9"/>
    <p:sldId id="442" r:id="rId10"/>
    <p:sldId id="443" r:id="rId11"/>
    <p:sldId id="444" r:id="rId12"/>
    <p:sldId id="446" r:id="rId13"/>
    <p:sldId id="447" r:id="rId14"/>
    <p:sldId id="448" r:id="rId15"/>
    <p:sldId id="449" r:id="rId16"/>
    <p:sldId id="435" r:id="rId17"/>
    <p:sldId id="389" r:id="rId18"/>
    <p:sldId id="259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92" d="100"/>
          <a:sy n="92" d="100"/>
        </p:scale>
        <p:origin x="9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04/11/2015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Grafana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1676401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1. Zoom out time range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2. Time picker dropdown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3. Manual refresh button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4. Row controls menu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5. Dashboard panel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6. Graph legend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75342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685801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main panel in </a:t>
            </a:r>
            <a:r>
              <a:rPr lang="en-US" sz="1400" dirty="0" err="1" smtClean="0">
                <a:solidFill>
                  <a:srgbClr val="3C5790"/>
                </a:solidFill>
              </a:rPr>
              <a:t>Grafana</a:t>
            </a:r>
            <a:r>
              <a:rPr lang="en-US" sz="1400" dirty="0" smtClean="0">
                <a:solidFill>
                  <a:srgbClr val="3C5790"/>
                </a:solidFill>
              </a:rPr>
              <a:t> is simply named Graph.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provides a very rich set of graphing options.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32364"/>
            <a:ext cx="70866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457201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general tab allows customization of a panel’s appearance and menu options.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66109"/>
            <a:ext cx="7524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609601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Grafana</a:t>
            </a:r>
            <a:r>
              <a:rPr lang="en-US" sz="1400" dirty="0" smtClean="0">
                <a:solidFill>
                  <a:srgbClr val="3C5790"/>
                </a:solidFill>
              </a:rPr>
              <a:t> provides a number of ways to share a dashboard or a specific panel.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It’s very easy to share a dashboard via share icon in the top navigation.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3200"/>
            <a:ext cx="7419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457201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embed a panel using an iframe on another web site.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438400"/>
            <a:ext cx="64103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457201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Dashboards can be search by the dashboard name, tags or by filtered by starred status.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2362200"/>
            <a:ext cx="4938802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Graphite Target Editor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Graphing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Dashboards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SQL-Like syntax 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https://grafana.wikimedia.org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http://docs.grafana.org/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Grafana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 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Concepts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Grafana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Grafana is a leading open source application for visualizing large-scale measurement data.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It provides a poweful and elegant way to create, share and explore data and dashboards from a metric database.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Grafana features pluggable panels and data sources allowing easy extensibility. There is currently rich support for </a:t>
            </a:r>
            <a:r>
              <a:rPr lang="ro-RO" sz="1500" b="1" dirty="0" smtClean="0">
                <a:solidFill>
                  <a:srgbClr val="3C5790"/>
                </a:solidFill>
              </a:rPr>
              <a:t>Grahite</a:t>
            </a:r>
            <a:r>
              <a:rPr lang="ro-RO" sz="1500" dirty="0" smtClean="0">
                <a:solidFill>
                  <a:srgbClr val="3C5790"/>
                </a:solidFill>
              </a:rPr>
              <a:t>, </a:t>
            </a:r>
            <a:r>
              <a:rPr lang="ro-RO" sz="1500" b="1" dirty="0" smtClean="0">
                <a:solidFill>
                  <a:srgbClr val="3C5790"/>
                </a:solidFill>
              </a:rPr>
              <a:t>InfluxDB</a:t>
            </a:r>
            <a:r>
              <a:rPr lang="ro-RO" sz="1500" dirty="0" smtClean="0">
                <a:solidFill>
                  <a:srgbClr val="3C5790"/>
                </a:solidFill>
              </a:rPr>
              <a:t>, </a:t>
            </a:r>
            <a:r>
              <a:rPr lang="ro-RO" sz="1500" b="1" dirty="0" smtClean="0">
                <a:solidFill>
                  <a:srgbClr val="3C5790"/>
                </a:solidFill>
              </a:rPr>
              <a:t>OpenTSDB</a:t>
            </a:r>
            <a:r>
              <a:rPr lang="ro-RO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Grafana is licensed under the Apache 2.0 agreement.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Grafana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Grafana is easily installed via Debian/Ubuntu package (.deb), via Redhat/Centos package (.rpm) or using binaries.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Grafana can be installed on Windows, Docker, Mac OS X.</a:t>
            </a:r>
          </a:p>
          <a:p>
            <a:endParaRPr lang="ro-RO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90800"/>
            <a:ext cx="852613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1981201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Grafana back-end has a number of configuration options that can be specidied in a .ini configuration file.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Config file locations: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Default configuration: </a:t>
            </a:r>
            <a:r>
              <a:rPr lang="ro-RO" sz="1200" b="1" dirty="0" smtClean="0">
                <a:solidFill>
                  <a:srgbClr val="3C5790"/>
                </a:solidFill>
              </a:rPr>
              <a:t>/conf/defaults.ini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Custom configuration: </a:t>
            </a:r>
            <a:r>
              <a:rPr lang="ro-RO" sz="1200" b="1" dirty="0" smtClean="0">
                <a:solidFill>
                  <a:srgbClr val="3C5790"/>
                </a:solidFill>
              </a:rPr>
              <a:t>/conf/custom.ini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custom configuration file path can be overriden using the </a:t>
            </a:r>
            <a:r>
              <a:rPr lang="ro-RO" sz="1400" b="1" dirty="0" smtClean="0">
                <a:solidFill>
                  <a:srgbClr val="3C5790"/>
                </a:solidFill>
              </a:rPr>
              <a:t>--config</a:t>
            </a:r>
            <a:r>
              <a:rPr lang="ro-RO" sz="1400" dirty="0" smtClean="0">
                <a:solidFill>
                  <a:srgbClr val="3C5790"/>
                </a:solidFill>
              </a:rPr>
              <a:t> parameter.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All options in the configuration file can be overridden using envinorment variables using the syntax: </a:t>
            </a:r>
            <a:r>
              <a:rPr lang="ro-RO" sz="1400" b="1" dirty="0" smtClean="0">
                <a:solidFill>
                  <a:srgbClr val="3C5790"/>
                </a:solidFill>
              </a:rPr>
              <a:t>GF_&lt;SectionName&gt;_&lt;KeyName&gt;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Every section name is the text within the brackets.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b="1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Concepts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4191001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Data Source </a:t>
            </a:r>
            <a:r>
              <a:rPr lang="ro-RO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Grafana supports many different storage backends for the time series data. The query language and capabilities of each Data Source are different.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Row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logical divider within a Dashboard and is used to group Panels together. Rows are always 12 „units” wide.</a:t>
            </a:r>
          </a:p>
          <a:p>
            <a:r>
              <a:rPr lang="ro-RO" sz="1400" b="1" dirty="0" smtClean="0">
                <a:solidFill>
                  <a:srgbClr val="3C5790"/>
                </a:solidFill>
                <a:sym typeface="Wingdings" panose="05000000000000000000" pitchFamily="2" charset="2"/>
              </a:rPr>
              <a:t>Panel</a:t>
            </a:r>
            <a:r>
              <a:rPr lang="ro-RO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  basic visualization building block in Grafana. Each panel provides a Query Editor that allows to extract the perfect visualization to display.</a:t>
            </a:r>
          </a:p>
          <a:p>
            <a:r>
              <a:rPr lang="ro-RO" sz="1400" b="1" dirty="0" smtClean="0">
                <a:solidFill>
                  <a:srgbClr val="3C5790"/>
                </a:solidFill>
                <a:sym typeface="Wingdings" panose="05000000000000000000" pitchFamily="2" charset="2"/>
              </a:rPr>
              <a:t>Query</a:t>
            </a:r>
            <a:r>
              <a:rPr lang="ro-RO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 </a:t>
            </a:r>
            <a:r>
              <a:rPr lang="ro-RO" sz="1400" b="1" dirty="0" smtClean="0">
                <a:solidFill>
                  <a:srgbClr val="3C5790"/>
                </a:solidFill>
                <a:sym typeface="Wingdings" panose="05000000000000000000" pitchFamily="2" charset="2"/>
              </a:rPr>
              <a:t>Editor</a:t>
            </a:r>
            <a:r>
              <a:rPr lang="ro-RO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  expses capabilities of the data source and allows to query the metrics.</a:t>
            </a:r>
          </a:p>
          <a:p>
            <a:r>
              <a:rPr lang="ro-RO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Dashboard where it all comes togheter.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1981201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Header of the Dashboard explain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1. Side </a:t>
            </a:r>
            <a:r>
              <a:rPr lang="en-US" sz="1400" dirty="0" err="1" smtClean="0">
                <a:solidFill>
                  <a:srgbClr val="3C5790"/>
                </a:solidFill>
              </a:rPr>
              <a:t>menubar</a:t>
            </a:r>
            <a:r>
              <a:rPr lang="en-US" sz="1400" dirty="0" smtClean="0">
                <a:solidFill>
                  <a:srgbClr val="3C5790"/>
                </a:solidFill>
              </a:rPr>
              <a:t> toggle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Dashboard </a:t>
            </a:r>
            <a:r>
              <a:rPr lang="en-US" sz="1400" dirty="0" err="1" smtClean="0">
                <a:solidFill>
                  <a:srgbClr val="3C5790"/>
                </a:solidFill>
              </a:rPr>
              <a:t>droptown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3. Star Dashboard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4. Share Dashboard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5. Save dashboard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6. </a:t>
            </a:r>
            <a:r>
              <a:rPr lang="en-US" sz="1400" dirty="0" err="1" smtClean="0">
                <a:solidFill>
                  <a:srgbClr val="3C5790"/>
                </a:solidFill>
              </a:rPr>
              <a:t>Setings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62400"/>
            <a:ext cx="5410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609601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add panels via row menu.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edit graph we need to click on the graph title to open the panel menu, then </a:t>
            </a:r>
            <a:r>
              <a:rPr lang="en-US" sz="1400" b="1" dirty="0" smtClean="0">
                <a:solidFill>
                  <a:srgbClr val="3C5790"/>
                </a:solidFill>
              </a:rPr>
              <a:t>Edit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73818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8661</TotalTime>
  <Words>536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143</vt:lpstr>
      <vt:lpstr>Grafana</vt:lpstr>
      <vt:lpstr>Contents</vt:lpstr>
      <vt:lpstr>What is Grafana?</vt:lpstr>
      <vt:lpstr>What is Grafana? (cont.)</vt:lpstr>
      <vt:lpstr>Architecture</vt:lpstr>
      <vt:lpstr>Configuration</vt:lpstr>
      <vt:lpstr>Concepts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967</cp:revision>
  <dcterms:created xsi:type="dcterms:W3CDTF">2012-04-12T06:19:17Z</dcterms:created>
  <dcterms:modified xsi:type="dcterms:W3CDTF">2015-11-04T10:55:48Z</dcterms:modified>
</cp:coreProperties>
</file>