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17" r:id="rId5"/>
    <p:sldId id="424" r:id="rId6"/>
    <p:sldId id="425" r:id="rId7"/>
    <p:sldId id="426" r:id="rId8"/>
    <p:sldId id="427" r:id="rId9"/>
    <p:sldId id="428" r:id="rId10"/>
    <p:sldId id="429" r:id="rId11"/>
    <p:sldId id="419" r:id="rId12"/>
    <p:sldId id="420" r:id="rId13"/>
    <p:sldId id="421" r:id="rId14"/>
    <p:sldId id="422" r:id="rId15"/>
    <p:sldId id="413" r:id="rId16"/>
    <p:sldId id="389" r:id="rId17"/>
    <p:sldId id="259" r:id="rId18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1092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23/09/2015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HTML Parsers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Jsoup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305800" cy="1219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Jsoup</a:t>
            </a:r>
            <a:r>
              <a:rPr lang="en-US" sz="1400" dirty="0" smtClean="0">
                <a:solidFill>
                  <a:srgbClr val="3C5790"/>
                </a:solidFill>
              </a:rPr>
              <a:t> can find and manipulate elements using CSS or </a:t>
            </a:r>
            <a:r>
              <a:rPr lang="en-US" sz="1400" dirty="0" err="1" smtClean="0">
                <a:solidFill>
                  <a:srgbClr val="3C5790"/>
                </a:solidFill>
              </a:rPr>
              <a:t>jquery</a:t>
            </a:r>
            <a:r>
              <a:rPr lang="en-US" sz="1400" dirty="0" smtClean="0">
                <a:solidFill>
                  <a:srgbClr val="3C5790"/>
                </a:solidFill>
              </a:rPr>
              <a:t>-like selector syntax.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select() method is available in a Document, Element or in Elements.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filter by selecting from a specific element or by chaining select calls.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Select returns a list of Elements, which provides a range of methods to extract and manipulate the results.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3276600"/>
            <a:ext cx="5643455" cy="2703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15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Neko HTML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438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NekoHTML</a:t>
            </a:r>
            <a:r>
              <a:rPr lang="en-US" sz="1400" dirty="0" smtClean="0">
                <a:solidFill>
                  <a:srgbClr val="3C5790"/>
                </a:solidFill>
              </a:rPr>
              <a:t> is a simple HTML parser using the standard XML interfaces.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NektoHTML</a:t>
            </a:r>
            <a:r>
              <a:rPr lang="en-US" sz="1400" dirty="0" smtClean="0">
                <a:solidFill>
                  <a:srgbClr val="3C5790"/>
                </a:solidFill>
              </a:rPr>
              <a:t> is written using the Xerces Native Interface(XNI) that is the foundation od the Xerces2 implementation.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</a:t>
            </a:r>
            <a:r>
              <a:rPr lang="en-US" sz="1400" dirty="0" err="1" smtClean="0">
                <a:solidFill>
                  <a:srgbClr val="3C5790"/>
                </a:solidFill>
              </a:rPr>
              <a:t>oder</a:t>
            </a:r>
            <a:r>
              <a:rPr lang="en-US" sz="1400" dirty="0" smtClean="0">
                <a:solidFill>
                  <a:srgbClr val="3C5790"/>
                </a:solidFill>
              </a:rPr>
              <a:t> to parse HTML content the </a:t>
            </a:r>
            <a:r>
              <a:rPr lang="en-US" sz="1400" b="1" dirty="0" err="1" smtClean="0">
                <a:solidFill>
                  <a:srgbClr val="3C5790"/>
                </a:solidFill>
              </a:rPr>
              <a:t>DOMParser.parse</a:t>
            </a:r>
            <a:r>
              <a:rPr lang="en-US" sz="1400" dirty="0" smtClean="0">
                <a:solidFill>
                  <a:srgbClr val="3C5790"/>
                </a:solidFill>
              </a:rPr>
              <a:t> method is used.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parse method returns a org.w3c.dom.Document elements that contains the HTML elements.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64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Jtidy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438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Jtidy</a:t>
            </a:r>
            <a:r>
              <a:rPr lang="en-US" sz="1400" dirty="0" smtClean="0">
                <a:solidFill>
                  <a:srgbClr val="3C5790"/>
                </a:solidFill>
              </a:rPr>
              <a:t> is a Java port of HTML Tidy, HTML syntax checker and pretty printer.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Jtidy</a:t>
            </a:r>
            <a:r>
              <a:rPr lang="en-US" sz="1400" dirty="0" smtClean="0">
                <a:solidFill>
                  <a:srgbClr val="3C5790"/>
                </a:solidFill>
              </a:rPr>
              <a:t> provides a DOM interface to the document that is being processed.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Jtidy</a:t>
            </a:r>
            <a:r>
              <a:rPr lang="en-US" sz="1400" dirty="0" smtClean="0">
                <a:solidFill>
                  <a:srgbClr val="3C5790"/>
                </a:solidFill>
              </a:rPr>
              <a:t> can be used as a tool for cleaning up malformed and faulty HTML.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entry point for accessing </a:t>
            </a:r>
            <a:r>
              <a:rPr lang="en-US" sz="1400" dirty="0" err="1">
                <a:solidFill>
                  <a:srgbClr val="3C5790"/>
                </a:solidFill>
              </a:rPr>
              <a:t>Jtidy</a:t>
            </a:r>
            <a:r>
              <a:rPr lang="en-US" sz="1400" dirty="0">
                <a:solidFill>
                  <a:srgbClr val="3C5790"/>
                </a:solidFill>
              </a:rPr>
              <a:t> functionalities is the </a:t>
            </a:r>
            <a:r>
              <a:rPr lang="en-US" sz="1400" b="1" dirty="0">
                <a:solidFill>
                  <a:srgbClr val="3C5790"/>
                </a:solidFill>
              </a:rPr>
              <a:t>org.w3c.tidy.Tidy</a:t>
            </a:r>
            <a:r>
              <a:rPr lang="en-US" sz="1400" dirty="0">
                <a:solidFill>
                  <a:srgbClr val="3C5790"/>
                </a:solidFill>
              </a:rPr>
              <a:t> class.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parse method is used to parse the HTML content.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047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HtmlParser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438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HTML Parser is a Java library used to parse HTML.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parser is designed to work as a drop-in replacement for the XML parser.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Supported XML APIs are: SAX, DOM.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Also streaming SAX and buffered SAX are supported.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87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HtmlCleaner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4384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HtmlCleaner</a:t>
            </a:r>
            <a:r>
              <a:rPr lang="en-US" sz="1400" dirty="0" smtClean="0">
                <a:solidFill>
                  <a:srgbClr val="3C5790"/>
                </a:solidFill>
              </a:rPr>
              <a:t> is an open source HTML parser.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HtmlCLeaner</a:t>
            </a:r>
            <a:r>
              <a:rPr lang="en-US" sz="1400" dirty="0" smtClean="0">
                <a:solidFill>
                  <a:srgbClr val="3C5790"/>
                </a:solidFill>
              </a:rPr>
              <a:t> reorders individual elements and produces well-formatted XML.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order to start we need to use the </a:t>
            </a:r>
            <a:r>
              <a:rPr lang="en-US" sz="1400" b="1" dirty="0" smtClean="0">
                <a:solidFill>
                  <a:srgbClr val="3C5790"/>
                </a:solidFill>
              </a:rPr>
              <a:t>clean()</a:t>
            </a:r>
            <a:r>
              <a:rPr lang="en-US" sz="1400" dirty="0" smtClean="0">
                <a:solidFill>
                  <a:srgbClr val="3C5790"/>
                </a:solidFill>
              </a:rPr>
              <a:t> method from </a:t>
            </a:r>
            <a:r>
              <a:rPr lang="en-US" sz="1400" b="1" dirty="0" err="1" smtClean="0">
                <a:solidFill>
                  <a:srgbClr val="3C5790"/>
                </a:solidFill>
              </a:rPr>
              <a:t>org.htmlcleaner.HtmlCleaner</a:t>
            </a:r>
            <a:r>
              <a:rPr lang="en-US" sz="1400" dirty="0" smtClean="0">
                <a:solidFill>
                  <a:srgbClr val="3C5790"/>
                </a:solidFill>
              </a:rPr>
              <a:t> class.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6577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Almost all known HTML parsers implements the W3C DOM API.</a:t>
            </a:r>
          </a:p>
          <a:p>
            <a:r>
              <a:rPr lang="en-US" sz="1400" dirty="0" err="1">
                <a:solidFill>
                  <a:srgbClr val="3C5790"/>
                </a:solidFill>
              </a:rPr>
              <a:t>Jsoup</a:t>
            </a:r>
            <a:r>
              <a:rPr lang="en-US" sz="1400" dirty="0">
                <a:solidFill>
                  <a:srgbClr val="3C5790"/>
                </a:solidFill>
              </a:rPr>
              <a:t> also provides a completely own </a:t>
            </a:r>
            <a:r>
              <a:rPr lang="en-US" sz="1400" dirty="0" err="1">
                <a:solidFill>
                  <a:srgbClr val="3C5790"/>
                </a:solidFill>
              </a:rPr>
              <a:t>API.It</a:t>
            </a:r>
            <a:r>
              <a:rPr lang="en-US" sz="1400" dirty="0">
                <a:solidFill>
                  <a:srgbClr val="3C5790"/>
                </a:solidFill>
              </a:rPr>
              <a:t> gives you the possibility to select elements using jQuery-like CSS selectors and provides an API to traverse the HTML DOM tree.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427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https://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en.wikipedia.org/wiki/HTML</a:t>
            </a:r>
          </a:p>
          <a:p>
            <a:r>
              <a:rPr lang="ro-RO" sz="1600" dirty="0">
                <a:solidFill>
                  <a:schemeClr val="bg1"/>
                </a:solidFill>
              </a:rPr>
              <a:t>http://jsoup.org</a:t>
            </a:r>
            <a:r>
              <a:rPr lang="ro-RO" sz="1600" dirty="0" smtClean="0">
                <a:solidFill>
                  <a:schemeClr val="bg1"/>
                </a:solidFill>
              </a:rPr>
              <a:t>/</a:t>
            </a:r>
            <a:endParaRPr lang="en-US" sz="1600" dirty="0" smtClean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http://nekohtml.sourceforge.net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http://jtidy.sourceforge.net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http://htmlcleaner.sourceforge.net</a:t>
            </a:r>
            <a:r>
              <a:rPr lang="en-US" sz="1600" dirty="0" smtClean="0">
                <a:solidFill>
                  <a:schemeClr val="bg1"/>
                </a:solidFill>
              </a:rPr>
              <a:t>/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https://about.validator.nu/htmlparser/</a:t>
            </a:r>
            <a:endParaRPr lang="en-US" sz="1600" dirty="0" smtClean="0">
              <a:solidFill>
                <a:schemeClr val="bg1"/>
              </a:solidFill>
            </a:endParaRPr>
          </a:p>
          <a:p>
            <a:endParaRPr lang="ro-RO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HTML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Jsoup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Neko HTML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Jtidy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HtmlParser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HtmlCleaner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HTML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ro-RO" sz="1500" dirty="0" smtClean="0">
                <a:solidFill>
                  <a:srgbClr val="3C5790"/>
                </a:solidFill>
              </a:rPr>
              <a:t>HTML (HyperText Markup Language) is the standard markup language used creating web pages.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Web browsers can read HTML files and render them into visible or audible web pages.</a:t>
            </a:r>
          </a:p>
          <a:p>
            <a:r>
              <a:rPr lang="ro-RO" sz="1500" dirty="0" smtClean="0">
                <a:solidFill>
                  <a:srgbClr val="3C5790"/>
                </a:solidFill>
              </a:rPr>
              <a:t>HTML elements form the building blocks of all websites.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Jsoup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438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Jsoup is a Java library for working with real-world HTML.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Jsoup provides a very convenient API for extracting and manipulating data, using the best of DOM,CSS.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Jsoup implements HTML5 specification and parses HTML to the same DOM as modern browsers do.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scrape and parse HTML from a URL, file, String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find and extract data, using DOM traversal or CSS selectors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manipulate the HTML elements, attributes and text</a:t>
            </a:r>
          </a:p>
          <a:p>
            <a:pPr lvl="1"/>
            <a:r>
              <a:rPr lang="ro-RO" sz="1400" dirty="0">
                <a:solidFill>
                  <a:srgbClr val="3C5790"/>
                </a:solidFill>
              </a:rPr>
              <a:t>c</a:t>
            </a:r>
            <a:r>
              <a:rPr lang="ro-RO" sz="1400" dirty="0" smtClean="0">
                <a:solidFill>
                  <a:srgbClr val="3C5790"/>
                </a:solidFill>
              </a:rPr>
              <a:t>lean user-submitted content against a safe white-list to prevent XSS attacks</a:t>
            </a:r>
          </a:p>
          <a:p>
            <a:pPr lvl="1"/>
            <a:r>
              <a:rPr lang="ro-RO" sz="1400" dirty="0" smtClean="0">
                <a:solidFill>
                  <a:srgbClr val="3C5790"/>
                </a:solidFill>
              </a:rPr>
              <a:t>output tidy HTML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253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Jsoup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Jsoup library it’s easy to use.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Jsoup class can be used to parse HTML content.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Document class allow DOM,CSS traversal.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4495800"/>
            <a:ext cx="8191500" cy="619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0" y="3200400"/>
            <a:ext cx="424815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33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Jsoup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066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Jsoup can parse HTML fragements using the parseBodyFragment.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method creates an empty shell document and inserts the parsed HTML into the body element.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Document.body() method it’s equivalent to doc.getElementsByTag(„body”);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276600"/>
            <a:ext cx="39052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88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Jsoup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954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Jsoup can fetch and parse HTML document using the connect method.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connect() method created a new </a:t>
            </a:r>
            <a:r>
              <a:rPr lang="ro-RO" sz="1400" b="1" dirty="0" smtClean="0">
                <a:solidFill>
                  <a:srgbClr val="3C5790"/>
                </a:solidFill>
              </a:rPr>
              <a:t>Connection</a:t>
            </a:r>
            <a:r>
              <a:rPr lang="ro-RO" sz="1400" dirty="0" smtClean="0">
                <a:solidFill>
                  <a:srgbClr val="3C5790"/>
                </a:solidFill>
              </a:rPr>
              <a:t> object and get() fetches and parses a HTML file.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If an errors occurs then it will throw an IOException.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The Connection interface can be used to send POST requets also.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3276600"/>
            <a:ext cx="3819525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984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Jsoup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305800" cy="2514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After the HTML document is parsed we can extract certain information.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Finding elements: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getElementById(String id)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getElementsByTag(String tag)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getElementsByClass(String className)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getElementsByAttribute(String key)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parent()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children()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child(int index)</a:t>
            </a: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33850"/>
            <a:ext cx="517207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70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Jsoup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305800" cy="2514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Element data: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</a:t>
            </a:r>
            <a:r>
              <a:rPr lang="ro-RO" sz="1200" dirty="0" smtClean="0">
                <a:solidFill>
                  <a:srgbClr val="3C5790"/>
                </a:solidFill>
              </a:rPr>
              <a:t>ttr</a:t>
            </a:r>
            <a:r>
              <a:rPr lang="en-US" sz="1200" dirty="0" smtClean="0">
                <a:solidFill>
                  <a:srgbClr val="3C5790"/>
                </a:solidFill>
              </a:rPr>
              <a:t>(String key)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attributes()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id(), </a:t>
            </a:r>
            <a:r>
              <a:rPr lang="en-US" sz="1200" dirty="0" err="1" smtClean="0">
                <a:solidFill>
                  <a:srgbClr val="3C5790"/>
                </a:solidFill>
              </a:rPr>
              <a:t>className</a:t>
            </a:r>
            <a:r>
              <a:rPr lang="en-US" sz="1200" dirty="0" smtClean="0">
                <a:solidFill>
                  <a:srgbClr val="3C5790"/>
                </a:solidFill>
              </a:rPr>
              <a:t>(), </a:t>
            </a:r>
            <a:r>
              <a:rPr lang="en-US" sz="1200" dirty="0" err="1" smtClean="0">
                <a:solidFill>
                  <a:srgbClr val="3C5790"/>
                </a:solidFill>
              </a:rPr>
              <a:t>classNames</a:t>
            </a:r>
            <a:r>
              <a:rPr lang="en-US" sz="1200" dirty="0" smtClean="0">
                <a:solidFill>
                  <a:srgbClr val="3C5790"/>
                </a:solidFill>
              </a:rPr>
              <a:t>()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text()  </a:t>
            </a:r>
            <a:r>
              <a:rPr lang="en-US" sz="12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 gets text content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text(String value) </a:t>
            </a:r>
            <a:r>
              <a:rPr lang="en-US" sz="1200" dirty="0" smtClean="0">
                <a:solidFill>
                  <a:srgbClr val="3C5790"/>
                </a:solidFill>
                <a:sym typeface="Wingdings" panose="05000000000000000000" pitchFamily="2" charset="2"/>
              </a:rPr>
              <a:t> sets text content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  <a:sym typeface="Wingdings" panose="05000000000000000000" pitchFamily="2" charset="2"/>
              </a:rPr>
              <a:t>html()  get HTML content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  <a:sym typeface="Wingdings" panose="05000000000000000000" pitchFamily="2" charset="2"/>
              </a:rPr>
              <a:t>html(String value)  sets inner HTML content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  <a:sym typeface="Wingdings" panose="05000000000000000000" pitchFamily="2" charset="2"/>
              </a:rPr>
              <a:t>outerHtml</a:t>
            </a:r>
            <a:r>
              <a:rPr lang="en-US" sz="1200" dirty="0" smtClean="0">
                <a:solidFill>
                  <a:srgbClr val="3C5790"/>
                </a:solidFill>
                <a:sym typeface="Wingdings" panose="05000000000000000000" pitchFamily="2" charset="2"/>
              </a:rPr>
              <a:t>()  gets outer HTML value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  <a:sym typeface="Wingdings" panose="05000000000000000000" pitchFamily="2" charset="2"/>
              </a:rPr>
              <a:t>data()  data content (script, style tags)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  <a:sym typeface="Wingdings" panose="05000000000000000000" pitchFamily="2" charset="2"/>
              </a:rPr>
              <a:t>tag(), </a:t>
            </a:r>
            <a:r>
              <a:rPr lang="en-US" sz="1200" dirty="0" err="1" smtClean="0">
                <a:solidFill>
                  <a:srgbClr val="3C5790"/>
                </a:solidFill>
                <a:sym typeface="Wingdings" panose="05000000000000000000" pitchFamily="2" charset="2"/>
              </a:rPr>
              <a:t>tagName</a:t>
            </a:r>
            <a:r>
              <a:rPr lang="en-US" sz="1200" dirty="0" smtClean="0">
                <a:solidFill>
                  <a:srgbClr val="3C5790"/>
                </a:solidFill>
                <a:sym typeface="Wingdings" panose="05000000000000000000" pitchFamily="2" charset="2"/>
              </a:rPr>
              <a:t>()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7196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9740</TotalTime>
  <Words>727</Words>
  <Application>Microsoft Office PowerPoint</Application>
  <PresentationFormat>On-screen Show (4:3)</PresentationFormat>
  <Paragraphs>98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Wingdings</vt:lpstr>
      <vt:lpstr>143</vt:lpstr>
      <vt:lpstr>HTML Parsers</vt:lpstr>
      <vt:lpstr>Contents</vt:lpstr>
      <vt:lpstr>What is HTML?</vt:lpstr>
      <vt:lpstr>Jsoup</vt:lpstr>
      <vt:lpstr>Jsoup (cont.)</vt:lpstr>
      <vt:lpstr>Jsoup (cont.)</vt:lpstr>
      <vt:lpstr>Jsoup (cont.)</vt:lpstr>
      <vt:lpstr>Jsoup (cont.)</vt:lpstr>
      <vt:lpstr>Jsoup (cont.)</vt:lpstr>
      <vt:lpstr>Jsoup (cont.)</vt:lpstr>
      <vt:lpstr>Neko HTML</vt:lpstr>
      <vt:lpstr>Jtidy</vt:lpstr>
      <vt:lpstr>HtmlParser</vt:lpstr>
      <vt:lpstr>HtmlCleaner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981</cp:revision>
  <dcterms:created xsi:type="dcterms:W3CDTF">2012-04-12T06:19:17Z</dcterms:created>
  <dcterms:modified xsi:type="dcterms:W3CDTF">2015-09-24T13:55:04Z</dcterms:modified>
</cp:coreProperties>
</file>