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2" r:id="rId5"/>
    <p:sldId id="399" r:id="rId6"/>
    <p:sldId id="385" r:id="rId7"/>
    <p:sldId id="386" r:id="rId8"/>
    <p:sldId id="384" r:id="rId9"/>
    <p:sldId id="395" r:id="rId10"/>
    <p:sldId id="396" r:id="rId11"/>
    <p:sldId id="397" r:id="rId12"/>
    <p:sldId id="398" r:id="rId13"/>
    <p:sldId id="387" r:id="rId14"/>
    <p:sldId id="391" r:id="rId15"/>
    <p:sldId id="392" r:id="rId16"/>
    <p:sldId id="393" r:id="rId17"/>
    <p:sldId id="394" r:id="rId18"/>
    <p:sldId id="390" r:id="rId19"/>
    <p:sldId id="389" r:id="rId20"/>
    <p:sldId id="388" r:id="rId21"/>
    <p:sldId id="259" r:id="rId22"/>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varScale="1">
        <p:scale>
          <a:sx n="92" d="100"/>
          <a:sy n="92" d="100"/>
        </p:scale>
        <p:origin x="930"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smtClean="0"/>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02/11/2015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02/11/2015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smtClean="0"/>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02/11/2015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02/11/2015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02/11/2015</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02/11/2015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smtClean="0"/>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02/11/2015</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smtClean="0"/>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02/11/2015</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02/11/2015</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02/11/2015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fr-CA" noProof="0" smtClean="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02/11/2015</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smtClean="0"/>
              <a:t>Cliquez pour modifier le style du titre</a:t>
            </a:r>
            <a:endParaRPr lang="fr-CA" smtClean="0"/>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CA" smtClean="0"/>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02/11/2015</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ro-RO" sz="4000" dirty="0" smtClean="0">
                <a:solidFill>
                  <a:schemeClr val="bg1"/>
                </a:solidFill>
              </a:rPr>
              <a:t>Undertow</a:t>
            </a:r>
            <a:endParaRPr lang="fr-CA" sz="3800" dirty="0" smtClean="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smtClean="0">
                <a:solidFill>
                  <a:schemeClr val="bg1"/>
                </a:solidFill>
              </a:rPr>
              <a:t>Dima Ionut Daniel</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Core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81000"/>
          </a:xfrm>
        </p:spPr>
        <p:txBody>
          <a:bodyPr/>
          <a:lstStyle/>
          <a:p>
            <a:r>
              <a:rPr lang="ro-RO" sz="1400" dirty="0" smtClean="0">
                <a:solidFill>
                  <a:srgbClr val="3C5790"/>
                </a:solidFill>
              </a:rPr>
              <a:t>Sample HttpHandler implementation.</a:t>
            </a:r>
          </a:p>
          <a:p>
            <a:endParaRPr lang="en-US" sz="1400" dirty="0" smtClean="0">
              <a:solidFill>
                <a:srgbClr val="3C5790"/>
              </a:solidFill>
            </a:endParaRPr>
          </a:p>
        </p:txBody>
      </p:sp>
      <p:pic>
        <p:nvPicPr>
          <p:cNvPr id="3" name="Picture 2"/>
          <p:cNvPicPr>
            <a:picLocks noChangeAspect="1"/>
          </p:cNvPicPr>
          <p:nvPr/>
        </p:nvPicPr>
        <p:blipFill>
          <a:blip r:embed="rId3"/>
          <a:stretch>
            <a:fillRect/>
          </a:stretch>
        </p:blipFill>
        <p:spPr>
          <a:xfrm>
            <a:off x="762000" y="2667000"/>
            <a:ext cx="7620000" cy="3463636"/>
          </a:xfrm>
          <a:prstGeom prst="rect">
            <a:avLst/>
          </a:prstGeom>
        </p:spPr>
      </p:pic>
    </p:spTree>
    <p:extLst>
      <p:ext uri="{BB962C8B-B14F-4D97-AF65-F5344CB8AC3E}">
        <p14:creationId xmlns:p14="http://schemas.microsoft.com/office/powerpoint/2010/main" val="80335543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Request Lifecyle</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2438400"/>
          </a:xfrm>
        </p:spPr>
        <p:txBody>
          <a:bodyPr/>
          <a:lstStyle/>
          <a:p>
            <a:r>
              <a:rPr lang="ro-RO" sz="1400" dirty="0" smtClean="0">
                <a:solidFill>
                  <a:srgbClr val="3C5790"/>
                </a:solidFill>
              </a:rPr>
              <a:t>When a connection is established XNIO invokes the </a:t>
            </a:r>
            <a:r>
              <a:rPr lang="ro-RO" sz="1400" b="1" dirty="0" smtClean="0">
                <a:solidFill>
                  <a:srgbClr val="3C5790"/>
                </a:solidFill>
              </a:rPr>
              <a:t>io.undertow.server.HttpOpenListener</a:t>
            </a:r>
            <a:r>
              <a:rPr lang="ro-RO" sz="1400" dirty="0" smtClean="0">
                <a:solidFill>
                  <a:srgbClr val="3C5790"/>
                </a:solidFill>
              </a:rPr>
              <a:t>.</a:t>
            </a:r>
          </a:p>
          <a:p>
            <a:r>
              <a:rPr lang="ro-RO" sz="1400" dirty="0" smtClean="0">
                <a:solidFill>
                  <a:srgbClr val="3C5790"/>
                </a:solidFill>
              </a:rPr>
              <a:t>The listener creates a new </a:t>
            </a:r>
            <a:r>
              <a:rPr lang="ro-RO" sz="1400" b="1" dirty="0" smtClean="0">
                <a:solidFill>
                  <a:srgbClr val="3C5790"/>
                </a:solidFill>
              </a:rPr>
              <a:t>io.undertow.server.HttpServerConnection </a:t>
            </a:r>
            <a:r>
              <a:rPr lang="ro-RO" sz="1400" dirty="0" smtClean="0">
                <a:solidFill>
                  <a:srgbClr val="3C5790"/>
                </a:solidFill>
              </a:rPr>
              <a:t>to hold state associated with the connection.</a:t>
            </a:r>
          </a:p>
          <a:p>
            <a:r>
              <a:rPr lang="ro-RO" sz="1400" dirty="0" smtClean="0">
                <a:solidFill>
                  <a:srgbClr val="3C5790"/>
                </a:solidFill>
              </a:rPr>
              <a:t>The HTTP read listener is responsible for parsing the incoming request and creating the </a:t>
            </a:r>
            <a:r>
              <a:rPr lang="ro-RO" sz="1400" b="1" dirty="0" smtClean="0">
                <a:solidFill>
                  <a:srgbClr val="3C5790"/>
                </a:solidFill>
              </a:rPr>
              <a:t>io.undertow.server.HttpServerExchange</a:t>
            </a:r>
            <a:r>
              <a:rPr lang="ro-RO" sz="1400" dirty="0" smtClean="0">
                <a:solidFill>
                  <a:srgbClr val="3C5790"/>
                </a:solidFill>
              </a:rPr>
              <a:t>. This obhect contains both the request and response state.</a:t>
            </a:r>
          </a:p>
          <a:p>
            <a:endParaRPr lang="en-US" sz="1400" dirty="0" smtClean="0">
              <a:solidFill>
                <a:srgbClr val="3C5790"/>
              </a:solidFill>
            </a:endParaRPr>
          </a:p>
        </p:txBody>
      </p:sp>
    </p:spTree>
    <p:extLst>
      <p:ext uri="{BB962C8B-B14F-4D97-AF65-F5344CB8AC3E}">
        <p14:creationId xmlns:p14="http://schemas.microsoft.com/office/powerpoint/2010/main" val="41165958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Undertow Servlet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381000"/>
          </a:xfrm>
        </p:spPr>
        <p:txBody>
          <a:bodyPr/>
          <a:lstStyle/>
          <a:p>
            <a:r>
              <a:rPr lang="ro-RO" sz="1400" dirty="0" smtClean="0">
                <a:solidFill>
                  <a:srgbClr val="3C5790"/>
                </a:solidFill>
              </a:rPr>
              <a:t>Sample bellow for servlet deployment.</a:t>
            </a:r>
            <a:endParaRPr lang="en-US" sz="1400" dirty="0" smtClean="0">
              <a:solidFill>
                <a:srgbClr val="3C5790"/>
              </a:solidFill>
            </a:endParaRPr>
          </a:p>
        </p:txBody>
      </p:sp>
      <p:pic>
        <p:nvPicPr>
          <p:cNvPr id="2" name="Picture 1"/>
          <p:cNvPicPr>
            <a:picLocks noChangeAspect="1"/>
          </p:cNvPicPr>
          <p:nvPr/>
        </p:nvPicPr>
        <p:blipFill>
          <a:blip r:embed="rId3"/>
          <a:stretch>
            <a:fillRect/>
          </a:stretch>
        </p:blipFill>
        <p:spPr>
          <a:xfrm>
            <a:off x="1166812" y="2438400"/>
            <a:ext cx="6338308" cy="3962400"/>
          </a:xfrm>
          <a:prstGeom prst="rect">
            <a:avLst/>
          </a:prstGeom>
        </p:spPr>
      </p:pic>
    </p:spTree>
    <p:extLst>
      <p:ext uri="{BB962C8B-B14F-4D97-AF65-F5344CB8AC3E}">
        <p14:creationId xmlns:p14="http://schemas.microsoft.com/office/powerpoint/2010/main" val="134716410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HTTP/2</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HTTP/2 is a new protocol, intended as a higher performance alternative to HTTP/1.1</a:t>
            </a:r>
            <a:r>
              <a:rPr lang="en-US" sz="1400" dirty="0" smtClean="0">
                <a:solidFill>
                  <a:srgbClr val="3C5790"/>
                </a:solidFill>
              </a:rPr>
              <a:t>.</a:t>
            </a:r>
            <a:endParaRPr lang="ro-RO" sz="1400" dirty="0" smtClean="0">
              <a:solidFill>
                <a:srgbClr val="3C5790"/>
              </a:solidFill>
            </a:endParaRPr>
          </a:p>
          <a:p>
            <a:r>
              <a:rPr lang="en-US" sz="1400" dirty="0">
                <a:solidFill>
                  <a:srgbClr val="3C5790"/>
                </a:solidFill>
              </a:rPr>
              <a:t>HTTP/2 has the following key features compared to </a:t>
            </a:r>
            <a:r>
              <a:rPr lang="en-US" sz="1400" dirty="0" smtClean="0">
                <a:solidFill>
                  <a:srgbClr val="3C5790"/>
                </a:solidFill>
              </a:rPr>
              <a:t>HTTP/1.1</a:t>
            </a:r>
            <a:endParaRPr lang="ro-RO" sz="1400" dirty="0" smtClean="0">
              <a:solidFill>
                <a:srgbClr val="3C5790"/>
              </a:solidFill>
            </a:endParaRPr>
          </a:p>
          <a:p>
            <a:r>
              <a:rPr lang="en-US" sz="1400" b="1" dirty="0">
                <a:solidFill>
                  <a:srgbClr val="3C5790"/>
                </a:solidFill>
              </a:rPr>
              <a:t>Binary</a:t>
            </a:r>
            <a:r>
              <a:rPr lang="en-US" sz="1400" dirty="0">
                <a:solidFill>
                  <a:srgbClr val="3C5790"/>
                </a:solidFill>
              </a:rPr>
              <a:t> </a:t>
            </a:r>
            <a:r>
              <a:rPr lang="en-US" sz="1400" b="1" dirty="0">
                <a:solidFill>
                  <a:srgbClr val="3C5790"/>
                </a:solidFill>
              </a:rPr>
              <a:t>Protocol</a:t>
            </a:r>
            <a:r>
              <a:rPr lang="en-US" sz="1400" dirty="0">
                <a:solidFill>
                  <a:srgbClr val="3C5790"/>
                </a:solidFill>
              </a:rPr>
              <a:t>: </a:t>
            </a:r>
            <a:endParaRPr lang="ro-RO" sz="1400" dirty="0" smtClean="0">
              <a:solidFill>
                <a:srgbClr val="3C5790"/>
              </a:solidFill>
            </a:endParaRPr>
          </a:p>
          <a:p>
            <a:pPr lvl="1"/>
            <a:r>
              <a:rPr lang="en-US" sz="1400" dirty="0" smtClean="0">
                <a:solidFill>
                  <a:srgbClr val="3C5790"/>
                </a:solidFill>
              </a:rPr>
              <a:t>it's </a:t>
            </a:r>
            <a:r>
              <a:rPr lang="en-US" sz="1400" dirty="0">
                <a:solidFill>
                  <a:srgbClr val="3C5790"/>
                </a:solidFill>
              </a:rPr>
              <a:t>more efficient on the wire, however as a result it is no longer human readable without using tools to decode the protocol.</a:t>
            </a:r>
          </a:p>
          <a:p>
            <a:r>
              <a:rPr lang="en-US" sz="1400" b="1" dirty="0">
                <a:solidFill>
                  <a:srgbClr val="3C5790"/>
                </a:solidFill>
              </a:rPr>
              <a:t>Multiplexing</a:t>
            </a:r>
            <a:r>
              <a:rPr lang="en-US" sz="1400" dirty="0">
                <a:solidFill>
                  <a:srgbClr val="3C5790"/>
                </a:solidFill>
              </a:rPr>
              <a:t>: </a:t>
            </a:r>
            <a:endParaRPr lang="ro-RO" sz="1400" dirty="0" smtClean="0">
              <a:solidFill>
                <a:srgbClr val="3C5790"/>
              </a:solidFill>
            </a:endParaRPr>
          </a:p>
          <a:p>
            <a:pPr lvl="1"/>
            <a:r>
              <a:rPr lang="en-US" sz="1400" dirty="0" smtClean="0">
                <a:solidFill>
                  <a:srgbClr val="3C5790"/>
                </a:solidFill>
              </a:rPr>
              <a:t>a </a:t>
            </a:r>
            <a:r>
              <a:rPr lang="en-US" sz="1400" dirty="0">
                <a:solidFill>
                  <a:srgbClr val="3C5790"/>
                </a:solidFill>
              </a:rPr>
              <a:t>client can send multiple requests on the same connection, and the server can respond in whatever order the responses become available.</a:t>
            </a:r>
          </a:p>
          <a:p>
            <a:r>
              <a:rPr lang="en-US" sz="1400" b="1" dirty="0">
                <a:solidFill>
                  <a:srgbClr val="3C5790"/>
                </a:solidFill>
              </a:rPr>
              <a:t>Header</a:t>
            </a:r>
            <a:r>
              <a:rPr lang="en-US" sz="1400" dirty="0">
                <a:solidFill>
                  <a:srgbClr val="3C5790"/>
                </a:solidFill>
              </a:rPr>
              <a:t> </a:t>
            </a:r>
            <a:r>
              <a:rPr lang="en-US" sz="1400" b="1" dirty="0">
                <a:solidFill>
                  <a:srgbClr val="3C5790"/>
                </a:solidFill>
              </a:rPr>
              <a:t>Compression</a:t>
            </a:r>
            <a:r>
              <a:rPr lang="en-US" sz="1400" dirty="0">
                <a:solidFill>
                  <a:srgbClr val="3C5790"/>
                </a:solidFill>
              </a:rPr>
              <a:t>: </a:t>
            </a:r>
            <a:endParaRPr lang="ro-RO" sz="1400" dirty="0" smtClean="0">
              <a:solidFill>
                <a:srgbClr val="3C5790"/>
              </a:solidFill>
            </a:endParaRPr>
          </a:p>
          <a:p>
            <a:pPr lvl="1"/>
            <a:r>
              <a:rPr lang="en-US" sz="1400" dirty="0" smtClean="0">
                <a:solidFill>
                  <a:srgbClr val="3C5790"/>
                </a:solidFill>
              </a:rPr>
              <a:t>HTTP/2 </a:t>
            </a:r>
            <a:r>
              <a:rPr lang="en-US" sz="1400" dirty="0">
                <a:solidFill>
                  <a:srgbClr val="3C5790"/>
                </a:solidFill>
              </a:rPr>
              <a:t>uses HPACK header compression to greatly compress headers.</a:t>
            </a:r>
          </a:p>
          <a:p>
            <a:r>
              <a:rPr lang="en-US" sz="1400" b="1" dirty="0">
                <a:solidFill>
                  <a:srgbClr val="3C5790"/>
                </a:solidFill>
              </a:rPr>
              <a:t>Server</a:t>
            </a:r>
            <a:r>
              <a:rPr lang="en-US" sz="1400" dirty="0">
                <a:solidFill>
                  <a:srgbClr val="3C5790"/>
                </a:solidFill>
              </a:rPr>
              <a:t> </a:t>
            </a:r>
            <a:r>
              <a:rPr lang="en-US" sz="1400" b="1" dirty="0">
                <a:solidFill>
                  <a:srgbClr val="3C5790"/>
                </a:solidFill>
              </a:rPr>
              <a:t>Push</a:t>
            </a:r>
            <a:r>
              <a:rPr lang="en-US" sz="1400" dirty="0">
                <a:solidFill>
                  <a:srgbClr val="3C5790"/>
                </a:solidFill>
              </a:rPr>
              <a:t>: </a:t>
            </a:r>
            <a:endParaRPr lang="ro-RO" sz="1400" dirty="0" smtClean="0">
              <a:solidFill>
                <a:srgbClr val="3C5790"/>
              </a:solidFill>
            </a:endParaRPr>
          </a:p>
          <a:p>
            <a:pPr lvl="1"/>
            <a:r>
              <a:rPr lang="en-US" sz="1400" dirty="0" smtClean="0">
                <a:solidFill>
                  <a:srgbClr val="3C5790"/>
                </a:solidFill>
              </a:rPr>
              <a:t>allows </a:t>
            </a:r>
            <a:r>
              <a:rPr lang="en-US" sz="1400" dirty="0">
                <a:solidFill>
                  <a:srgbClr val="3C5790"/>
                </a:solidFill>
              </a:rPr>
              <a:t>a server to send additional cacheable resources to the client that the client has not explicitly asked for. </a:t>
            </a:r>
            <a:endParaRPr lang="en-US" sz="1400" dirty="0" smtClean="0">
              <a:solidFill>
                <a:srgbClr val="3C5790"/>
              </a:solidFill>
            </a:endParaRPr>
          </a:p>
        </p:txBody>
      </p:sp>
    </p:spTree>
    <p:extLst>
      <p:ext uri="{BB962C8B-B14F-4D97-AF65-F5344CB8AC3E}">
        <p14:creationId xmlns:p14="http://schemas.microsoft.com/office/powerpoint/2010/main" val="1442909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HTTP/2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HTTP/2 is a framed protocol.</a:t>
            </a:r>
          </a:p>
          <a:p>
            <a:r>
              <a:rPr lang="en-US" sz="1400" dirty="0">
                <a:solidFill>
                  <a:srgbClr val="3C5790"/>
                </a:solidFill>
              </a:rPr>
              <a:t>The maximum size of a frame is 2^24-1 (16,777,215) octets.</a:t>
            </a:r>
          </a:p>
          <a:p>
            <a:r>
              <a:rPr lang="en-US" sz="1400" dirty="0" smtClean="0">
                <a:solidFill>
                  <a:srgbClr val="3C5790"/>
                </a:solidFill>
              </a:rPr>
              <a:t>A </a:t>
            </a:r>
            <a:r>
              <a:rPr lang="en-US" sz="1400" dirty="0">
                <a:solidFill>
                  <a:srgbClr val="3C5790"/>
                </a:solidFill>
              </a:rPr>
              <a:t>frame header contains the following information:</a:t>
            </a:r>
          </a:p>
          <a:p>
            <a:pPr lvl="1"/>
            <a:r>
              <a:rPr lang="en-US" sz="1400" dirty="0" smtClean="0">
                <a:solidFill>
                  <a:srgbClr val="3C5790"/>
                </a:solidFill>
              </a:rPr>
              <a:t>The </a:t>
            </a:r>
            <a:r>
              <a:rPr lang="en-US" sz="1400" dirty="0">
                <a:solidFill>
                  <a:srgbClr val="3C5790"/>
                </a:solidFill>
              </a:rPr>
              <a:t>frame length</a:t>
            </a:r>
          </a:p>
          <a:p>
            <a:pPr lvl="1"/>
            <a:r>
              <a:rPr lang="en-US" sz="1400" dirty="0" smtClean="0">
                <a:solidFill>
                  <a:srgbClr val="3C5790"/>
                </a:solidFill>
              </a:rPr>
              <a:t>The </a:t>
            </a:r>
            <a:r>
              <a:rPr lang="en-US" sz="1400" dirty="0">
                <a:solidFill>
                  <a:srgbClr val="3C5790"/>
                </a:solidFill>
              </a:rPr>
              <a:t>frame type</a:t>
            </a:r>
          </a:p>
          <a:p>
            <a:pPr lvl="1"/>
            <a:r>
              <a:rPr lang="en-US" sz="1400" dirty="0" smtClean="0">
                <a:solidFill>
                  <a:srgbClr val="3C5790"/>
                </a:solidFill>
              </a:rPr>
              <a:t>Flags</a:t>
            </a:r>
            <a:endParaRPr lang="en-US" sz="1400" dirty="0">
              <a:solidFill>
                <a:srgbClr val="3C5790"/>
              </a:solidFill>
            </a:endParaRPr>
          </a:p>
          <a:p>
            <a:pPr lvl="1"/>
            <a:r>
              <a:rPr lang="en-US" sz="1400" dirty="0" smtClean="0">
                <a:solidFill>
                  <a:srgbClr val="3C5790"/>
                </a:solidFill>
              </a:rPr>
              <a:t>Stream </a:t>
            </a:r>
            <a:r>
              <a:rPr lang="en-US" sz="1400" dirty="0" smtClean="0">
                <a:solidFill>
                  <a:srgbClr val="3C5790"/>
                </a:solidFill>
              </a:rPr>
              <a:t>identifier</a:t>
            </a:r>
            <a:endParaRPr lang="ro-RO" sz="1400" dirty="0" smtClean="0">
              <a:solidFill>
                <a:srgbClr val="3C5790"/>
              </a:solidFill>
            </a:endParaRPr>
          </a:p>
          <a:p>
            <a:endParaRPr lang="en-US" sz="1400" dirty="0" smtClean="0">
              <a:solidFill>
                <a:srgbClr val="3C5790"/>
              </a:solidFill>
            </a:endParaRPr>
          </a:p>
        </p:txBody>
      </p:sp>
    </p:spTree>
    <p:extLst>
      <p:ext uri="{BB962C8B-B14F-4D97-AF65-F5344CB8AC3E}">
        <p14:creationId xmlns:p14="http://schemas.microsoft.com/office/powerpoint/2010/main" val="38409227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HTTP/2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HTTP/2 is </a:t>
            </a:r>
            <a:r>
              <a:rPr lang="ro-RO" sz="1400" dirty="0" smtClean="0">
                <a:solidFill>
                  <a:srgbClr val="3C5790"/>
                </a:solidFill>
              </a:rPr>
              <a:t>multiplexing</a:t>
            </a:r>
            <a:r>
              <a:rPr lang="en-US" sz="1400" dirty="0" smtClean="0">
                <a:solidFill>
                  <a:srgbClr val="3C5790"/>
                </a:solidFill>
              </a:rPr>
              <a:t>.</a:t>
            </a:r>
            <a:endParaRPr lang="en-US" sz="1400" dirty="0">
              <a:solidFill>
                <a:srgbClr val="3C5790"/>
              </a:solidFill>
            </a:endParaRPr>
          </a:p>
          <a:p>
            <a:r>
              <a:rPr lang="ro-RO" sz="1400" dirty="0" smtClean="0">
                <a:solidFill>
                  <a:srgbClr val="3C5790"/>
                </a:solidFill>
              </a:rPr>
              <a:t>It a</a:t>
            </a:r>
            <a:r>
              <a:rPr lang="en-US" sz="1400" dirty="0" err="1" smtClean="0">
                <a:solidFill>
                  <a:srgbClr val="3C5790"/>
                </a:solidFill>
              </a:rPr>
              <a:t>llows</a:t>
            </a:r>
            <a:r>
              <a:rPr lang="en-US" sz="1400" dirty="0" smtClean="0">
                <a:solidFill>
                  <a:srgbClr val="3C5790"/>
                </a:solidFill>
              </a:rPr>
              <a:t> </a:t>
            </a:r>
            <a:r>
              <a:rPr lang="en-US" sz="1400" dirty="0">
                <a:solidFill>
                  <a:srgbClr val="3C5790"/>
                </a:solidFill>
              </a:rPr>
              <a:t>multiple requests to be active at once, and the responses can be interleaved on the wire as they become available</a:t>
            </a:r>
            <a:r>
              <a:rPr lang="en-US" sz="1400" dirty="0" smtClean="0">
                <a:solidFill>
                  <a:srgbClr val="3C5790"/>
                </a:solidFill>
              </a:rPr>
              <a:t>.</a:t>
            </a:r>
            <a:endParaRPr lang="ro-RO" sz="1400" dirty="0" smtClean="0">
              <a:solidFill>
                <a:srgbClr val="3C5790"/>
              </a:solidFill>
            </a:endParaRPr>
          </a:p>
          <a:p>
            <a:r>
              <a:rPr lang="en-US" sz="1400" dirty="0">
                <a:solidFill>
                  <a:srgbClr val="3C5790"/>
                </a:solidFill>
              </a:rPr>
              <a:t>This is done through the concept of streams, in HTTP/2 every request/response pair is mapped to a </a:t>
            </a:r>
            <a:r>
              <a:rPr lang="en-US" sz="1400" dirty="0" smtClean="0">
                <a:solidFill>
                  <a:srgbClr val="3C5790"/>
                </a:solidFill>
              </a:rPr>
              <a:t>stream</a:t>
            </a:r>
            <a:r>
              <a:rPr lang="ro-RO" sz="1400" dirty="0" smtClean="0">
                <a:solidFill>
                  <a:srgbClr val="3C5790"/>
                </a:solidFill>
              </a:rPr>
              <a:t>.</a:t>
            </a:r>
          </a:p>
          <a:p>
            <a:r>
              <a:rPr lang="en-US" sz="1400" dirty="0">
                <a:solidFill>
                  <a:srgbClr val="3C5790"/>
                </a:solidFill>
              </a:rPr>
              <a:t>Streams are initiated by a </a:t>
            </a:r>
            <a:r>
              <a:rPr lang="en-US" sz="1400" b="1" dirty="0">
                <a:solidFill>
                  <a:srgbClr val="3C5790"/>
                </a:solidFill>
              </a:rPr>
              <a:t>HEADERS</a:t>
            </a:r>
            <a:r>
              <a:rPr lang="en-US" sz="1400" dirty="0">
                <a:solidFill>
                  <a:srgbClr val="3C5790"/>
                </a:solidFill>
              </a:rPr>
              <a:t> frame from the client, or a </a:t>
            </a:r>
            <a:r>
              <a:rPr lang="en-US" sz="1400" b="1" dirty="0">
                <a:solidFill>
                  <a:srgbClr val="3C5790"/>
                </a:solidFill>
              </a:rPr>
              <a:t>PUSH_PROMISE</a:t>
            </a:r>
            <a:r>
              <a:rPr lang="en-US" sz="1400" dirty="0">
                <a:solidFill>
                  <a:srgbClr val="3C5790"/>
                </a:solidFill>
              </a:rPr>
              <a:t> frame from the server</a:t>
            </a:r>
            <a:r>
              <a:rPr lang="en-US" sz="1400" dirty="0" smtClean="0">
                <a:solidFill>
                  <a:srgbClr val="3C5790"/>
                </a:solidFill>
              </a:rPr>
              <a:t>.</a:t>
            </a:r>
            <a:endParaRPr lang="ro-RO" sz="1400" dirty="0" smtClean="0">
              <a:solidFill>
                <a:srgbClr val="3C5790"/>
              </a:solidFill>
            </a:endParaRPr>
          </a:p>
          <a:p>
            <a:r>
              <a:rPr lang="en-US" sz="1400" dirty="0">
                <a:solidFill>
                  <a:srgbClr val="3C5790"/>
                </a:solidFill>
              </a:rPr>
              <a:t>All HTTP/2 frames include a stream identifier in the header, which allows an endpoint to determine which request the frame belongs to</a:t>
            </a:r>
            <a:r>
              <a:rPr lang="en-US" sz="1400" dirty="0" smtClean="0">
                <a:solidFill>
                  <a:srgbClr val="3C5790"/>
                </a:solidFill>
              </a:rPr>
              <a:t>.</a:t>
            </a:r>
            <a:endParaRPr lang="ro-RO" sz="1400" dirty="0" smtClean="0">
              <a:solidFill>
                <a:srgbClr val="3C5790"/>
              </a:solidFill>
            </a:endParaRPr>
          </a:p>
          <a:p>
            <a:r>
              <a:rPr lang="en-US" sz="1400" dirty="0">
                <a:solidFill>
                  <a:srgbClr val="3C5790"/>
                </a:solidFill>
              </a:rPr>
              <a:t>By default there is no limit to the number of concurrent streams that can be active on a connection, although the server can impose a limit using a SETTINGS frame to limit the amount of server resources a single client can consume.</a:t>
            </a:r>
            <a:endParaRPr lang="ro-RO" sz="1400" dirty="0" smtClean="0">
              <a:solidFill>
                <a:srgbClr val="3C5790"/>
              </a:solidFill>
            </a:endParaRPr>
          </a:p>
          <a:p>
            <a:endParaRPr lang="en-US" sz="1400" dirty="0" smtClean="0">
              <a:solidFill>
                <a:srgbClr val="3C5790"/>
              </a:solidFill>
            </a:endParaRPr>
          </a:p>
        </p:txBody>
      </p:sp>
    </p:spTree>
    <p:extLst>
      <p:ext uri="{BB962C8B-B14F-4D97-AF65-F5344CB8AC3E}">
        <p14:creationId xmlns:p14="http://schemas.microsoft.com/office/powerpoint/2010/main" val="25602671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HTTP/2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HTTP/2 </a:t>
            </a:r>
            <a:r>
              <a:rPr lang="ro-RO" sz="1400" dirty="0" smtClean="0">
                <a:solidFill>
                  <a:srgbClr val="3C5790"/>
                </a:solidFill>
              </a:rPr>
              <a:t>introduces a fot of header compression called HPACK</a:t>
            </a:r>
            <a:r>
              <a:rPr lang="en-US" sz="1400" dirty="0" smtClean="0">
                <a:solidFill>
                  <a:srgbClr val="3C5790"/>
                </a:solidFill>
              </a:rPr>
              <a:t>.</a:t>
            </a:r>
            <a:endParaRPr lang="ro-RO" sz="1400" dirty="0" smtClean="0">
              <a:solidFill>
                <a:srgbClr val="3C5790"/>
              </a:solidFill>
            </a:endParaRPr>
          </a:p>
          <a:p>
            <a:r>
              <a:rPr lang="en-US" sz="1400" dirty="0">
                <a:solidFill>
                  <a:srgbClr val="3C5790"/>
                </a:solidFill>
              </a:rPr>
              <a:t> HPACK allows for very efficient header compression, without being vulnerable to compression related attacks such as CRIME. HPACK provides the </a:t>
            </a:r>
            <a:r>
              <a:rPr lang="en-US" sz="1400" dirty="0" smtClean="0">
                <a:solidFill>
                  <a:srgbClr val="3C5790"/>
                </a:solidFill>
              </a:rPr>
              <a:t>following</a:t>
            </a:r>
            <a:endParaRPr lang="ro-RO" sz="1400" dirty="0" smtClean="0">
              <a:solidFill>
                <a:srgbClr val="3C5790"/>
              </a:solidFill>
            </a:endParaRPr>
          </a:p>
          <a:p>
            <a:pPr lvl="1"/>
            <a:r>
              <a:rPr lang="en-US" sz="1200" dirty="0">
                <a:solidFill>
                  <a:srgbClr val="3C5790"/>
                </a:solidFill>
              </a:rPr>
              <a:t>The ability to encode large headers using a fixed Huffman encoding</a:t>
            </a:r>
          </a:p>
          <a:p>
            <a:pPr lvl="1"/>
            <a:r>
              <a:rPr lang="en-US" sz="1200" dirty="0">
                <a:solidFill>
                  <a:srgbClr val="3C5790"/>
                </a:solidFill>
              </a:rPr>
              <a:t>The ability to encode commonly used headers as a variable length integer, rather than re-sending the whole header each </a:t>
            </a:r>
            <a:r>
              <a:rPr lang="en-US" sz="1200" dirty="0" smtClean="0">
                <a:solidFill>
                  <a:srgbClr val="3C5790"/>
                </a:solidFill>
              </a:rPr>
              <a:t>time</a:t>
            </a:r>
            <a:endParaRPr lang="ro-RO" sz="1200" dirty="0" smtClean="0">
              <a:solidFill>
                <a:srgbClr val="3C5790"/>
              </a:solidFill>
            </a:endParaRPr>
          </a:p>
          <a:p>
            <a:r>
              <a:rPr lang="en-US" sz="1400" dirty="0">
                <a:solidFill>
                  <a:srgbClr val="3C5790"/>
                </a:solidFill>
              </a:rPr>
              <a:t>All headers sent via HTTP/2 (in HEADERS, CONTINUATION and PUSH_PROMISE frames) are sent in the HPACK format</a:t>
            </a:r>
            <a:r>
              <a:rPr lang="en-US" sz="1400" dirty="0" smtClean="0">
                <a:solidFill>
                  <a:srgbClr val="3C5790"/>
                </a:solidFill>
              </a:rPr>
              <a:t>.</a:t>
            </a:r>
            <a:endParaRPr lang="ro-RO" sz="1400" dirty="0" smtClean="0">
              <a:solidFill>
                <a:srgbClr val="3C5790"/>
              </a:solidFill>
            </a:endParaRPr>
          </a:p>
          <a:p>
            <a:r>
              <a:rPr lang="en-US" sz="1400" dirty="0">
                <a:solidFill>
                  <a:srgbClr val="3C5790"/>
                </a:solidFill>
              </a:rPr>
              <a:t>PACK works by having both endpoints maintain a copy of a header table (the dynamic table). When an endpoint sends a header to the remote endpoint it can instruct the remote endpoint to store it in its dynamic </a:t>
            </a:r>
            <a:r>
              <a:rPr lang="en-US" sz="1400" dirty="0" smtClean="0">
                <a:solidFill>
                  <a:srgbClr val="3C5790"/>
                </a:solidFill>
              </a:rPr>
              <a:t>table</a:t>
            </a:r>
            <a:r>
              <a:rPr lang="ro-RO" sz="1400" dirty="0" smtClean="0">
                <a:solidFill>
                  <a:srgbClr val="3C5790"/>
                </a:solidFill>
              </a:rPr>
              <a:t>.</a:t>
            </a:r>
            <a:endParaRPr lang="en-US" sz="1400" dirty="0">
              <a:solidFill>
                <a:srgbClr val="3C5790"/>
              </a:solidFill>
            </a:endParaRPr>
          </a:p>
        </p:txBody>
      </p:sp>
    </p:spTree>
    <p:extLst>
      <p:ext uri="{BB962C8B-B14F-4D97-AF65-F5344CB8AC3E}">
        <p14:creationId xmlns:p14="http://schemas.microsoft.com/office/powerpoint/2010/main" val="956271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HTTP/2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HTTP/2 </a:t>
            </a:r>
            <a:r>
              <a:rPr lang="ro-RO" sz="1400" dirty="0" smtClean="0">
                <a:solidFill>
                  <a:srgbClr val="3C5790"/>
                </a:solidFill>
              </a:rPr>
              <a:t>can use Server Push.</a:t>
            </a:r>
          </a:p>
          <a:p>
            <a:r>
              <a:rPr lang="en-US" sz="1400" dirty="0" smtClean="0">
                <a:solidFill>
                  <a:srgbClr val="3C5790"/>
                </a:solidFill>
              </a:rPr>
              <a:t>First </a:t>
            </a:r>
            <a:r>
              <a:rPr lang="en-US" sz="1400" dirty="0">
                <a:solidFill>
                  <a:srgbClr val="3C5790"/>
                </a:solidFill>
              </a:rPr>
              <a:t>introduced in the SPDY protocol, server push allows a server to send unsolicited </a:t>
            </a:r>
            <a:r>
              <a:rPr lang="en-US" sz="1400" dirty="0" err="1">
                <a:solidFill>
                  <a:srgbClr val="3C5790"/>
                </a:solidFill>
              </a:rPr>
              <a:t>request+response</a:t>
            </a:r>
            <a:r>
              <a:rPr lang="en-US" sz="1400" dirty="0">
                <a:solidFill>
                  <a:srgbClr val="3C5790"/>
                </a:solidFill>
              </a:rPr>
              <a:t> pairs to a client.</a:t>
            </a:r>
          </a:p>
          <a:p>
            <a:r>
              <a:rPr lang="en-US" sz="1400" dirty="0">
                <a:solidFill>
                  <a:srgbClr val="3C5790"/>
                </a:solidFill>
              </a:rPr>
              <a:t>For example if a client requests /index.html, and the server knows that /index.html contains a reference to /logo.png the server might decide to immediately push logo.png rather than waiting for the client to request it.</a:t>
            </a:r>
          </a:p>
          <a:p>
            <a:r>
              <a:rPr lang="en-US" sz="1400" dirty="0">
                <a:solidFill>
                  <a:srgbClr val="3C5790"/>
                </a:solidFill>
              </a:rPr>
              <a:t>To push a response to the client the server opens a stream using a PUSH_PROMISE frame, which contains the complete set of request header fields that the server attributes to the request.</a:t>
            </a:r>
          </a:p>
        </p:txBody>
      </p:sp>
    </p:spTree>
    <p:extLst>
      <p:ext uri="{BB962C8B-B14F-4D97-AF65-F5344CB8AC3E}">
        <p14:creationId xmlns:p14="http://schemas.microsoft.com/office/powerpoint/2010/main" val="18584535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HTTP/2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Once the initial connection has been established both the client and the server must send a connection preface.</a:t>
            </a:r>
          </a:p>
          <a:p>
            <a:r>
              <a:rPr lang="en-US" sz="1400" dirty="0">
                <a:solidFill>
                  <a:srgbClr val="3C5790"/>
                </a:solidFill>
              </a:rPr>
              <a:t>The client sends the string PRI * HTTP/2.0\r\n\r\</a:t>
            </a:r>
            <a:r>
              <a:rPr lang="en-US" sz="1400" dirty="0" err="1">
                <a:solidFill>
                  <a:srgbClr val="3C5790"/>
                </a:solidFill>
              </a:rPr>
              <a:t>nSM</a:t>
            </a:r>
            <a:r>
              <a:rPr lang="en-US" sz="1400" dirty="0">
                <a:solidFill>
                  <a:srgbClr val="3C5790"/>
                </a:solidFill>
              </a:rPr>
              <a:t>\r\n\r\n, followed by HTTP/2 SETTINGS frame, which may be empty.</a:t>
            </a:r>
          </a:p>
          <a:p>
            <a:r>
              <a:rPr lang="en-US" sz="1400" dirty="0">
                <a:solidFill>
                  <a:srgbClr val="3C5790"/>
                </a:solidFill>
              </a:rPr>
              <a:t>The server must send a SETTINGS frame (which may be empty).</a:t>
            </a:r>
          </a:p>
          <a:p>
            <a:r>
              <a:rPr lang="en-US" sz="1400" dirty="0">
                <a:solidFill>
                  <a:srgbClr val="3C5790"/>
                </a:solidFill>
              </a:rPr>
              <a:t>Once the connection preface has been exchanged the connection is considered established, and the endpoints can use it to communicate.</a:t>
            </a:r>
            <a:endParaRPr lang="en-US" sz="1400" dirty="0" smtClean="0">
              <a:solidFill>
                <a:srgbClr val="3C5790"/>
              </a:solidFill>
            </a:endParaRPr>
          </a:p>
        </p:txBody>
      </p:sp>
    </p:spTree>
    <p:extLst>
      <p:ext uri="{BB962C8B-B14F-4D97-AF65-F5344CB8AC3E}">
        <p14:creationId xmlns:p14="http://schemas.microsoft.com/office/powerpoint/2010/main" val="8700614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HTTP/2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ro-RO" sz="1400" dirty="0" smtClean="0">
                <a:solidFill>
                  <a:srgbClr val="3C5790"/>
                </a:solidFill>
              </a:rPr>
              <a:t>The upcoming Wildfly 9 release supports HTTP2, which includes new features like request multiplexing and server push.</a:t>
            </a:r>
          </a:p>
          <a:p>
            <a:r>
              <a:rPr lang="ro-RO" sz="1400" dirty="0" smtClean="0">
                <a:solidFill>
                  <a:srgbClr val="3C5790"/>
                </a:solidFill>
              </a:rPr>
              <a:t>The complexity comes because HTTP2 as implemented by major browsers requires the use of TLS; it requires a extension called ALPN (application layer protocol negociation).</a:t>
            </a:r>
          </a:p>
          <a:p>
            <a:r>
              <a:rPr lang="ro-RO" sz="1400" dirty="0" smtClean="0">
                <a:solidFill>
                  <a:srgbClr val="3C5790"/>
                </a:solidFill>
              </a:rPr>
              <a:t>Support for ALPN will be coming in Java 9 and it’s not present in JDK7 or JDK8.</a:t>
            </a:r>
          </a:p>
          <a:p>
            <a:r>
              <a:rPr lang="ro-RO" sz="1400" dirty="0" smtClean="0">
                <a:solidFill>
                  <a:srgbClr val="3C5790"/>
                </a:solidFill>
              </a:rPr>
              <a:t>Undertow supports HTTP2 Draft 15.</a:t>
            </a:r>
            <a:endParaRPr lang="en-US" sz="1400" dirty="0" smtClean="0">
              <a:solidFill>
                <a:srgbClr val="3C5790"/>
              </a:solidFill>
            </a:endParaRPr>
          </a:p>
        </p:txBody>
      </p:sp>
    </p:spTree>
    <p:extLst>
      <p:ext uri="{BB962C8B-B14F-4D97-AF65-F5344CB8AC3E}">
        <p14:creationId xmlns:p14="http://schemas.microsoft.com/office/powerpoint/2010/main" val="6329104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smtClean="0">
                <a:solidFill>
                  <a:srgbClr val="3C5790"/>
                </a:solidFill>
              </a:rPr>
              <a:t>Contents</a:t>
            </a:r>
          </a:p>
        </p:txBody>
      </p:sp>
      <p:sp>
        <p:nvSpPr>
          <p:cNvPr id="3075" name="Espace réservé du contenu 2"/>
          <p:cNvSpPr>
            <a:spLocks noGrp="1"/>
          </p:cNvSpPr>
          <p:nvPr>
            <p:ph idx="1"/>
          </p:nvPr>
        </p:nvSpPr>
        <p:spPr>
          <a:xfrm>
            <a:off x="2071688" y="1600200"/>
            <a:ext cx="6615112" cy="5029200"/>
          </a:xfrm>
        </p:spPr>
        <p:txBody>
          <a:bodyPr/>
          <a:lstStyle/>
          <a:p>
            <a:r>
              <a:rPr lang="fr-CA" sz="1600" dirty="0" err="1" smtClean="0">
                <a:solidFill>
                  <a:srgbClr val="3C5790"/>
                </a:solidFill>
              </a:rPr>
              <a:t>What</a:t>
            </a:r>
            <a:r>
              <a:rPr lang="fr-CA" sz="1600" dirty="0" smtClean="0">
                <a:solidFill>
                  <a:srgbClr val="3C5790"/>
                </a:solidFill>
              </a:rPr>
              <a:t> </a:t>
            </a:r>
            <a:r>
              <a:rPr lang="fr-CA" sz="1600" dirty="0" err="1" smtClean="0">
                <a:solidFill>
                  <a:srgbClr val="3C5790"/>
                </a:solidFill>
              </a:rPr>
              <a:t>is</a:t>
            </a:r>
            <a:r>
              <a:rPr lang="fr-CA" sz="1600" dirty="0" smtClean="0">
                <a:solidFill>
                  <a:srgbClr val="3C5790"/>
                </a:solidFill>
              </a:rPr>
              <a:t> </a:t>
            </a:r>
            <a:r>
              <a:rPr lang="ro-RO" sz="1600" dirty="0" smtClean="0">
                <a:solidFill>
                  <a:srgbClr val="3C5790"/>
                </a:solidFill>
              </a:rPr>
              <a:t>Undertow</a:t>
            </a:r>
            <a:r>
              <a:rPr lang="fr-CA" sz="1600" dirty="0" smtClean="0">
                <a:solidFill>
                  <a:srgbClr val="3C5790"/>
                </a:solidFill>
              </a:rPr>
              <a:t>?</a:t>
            </a:r>
          </a:p>
          <a:p>
            <a:r>
              <a:rPr lang="fr-CA" sz="1600" dirty="0" smtClean="0">
                <a:solidFill>
                  <a:srgbClr val="3C5790"/>
                </a:solidFill>
              </a:rPr>
              <a:t>Architecture</a:t>
            </a:r>
            <a:endParaRPr lang="ro-RO" sz="1600" dirty="0" smtClean="0">
              <a:solidFill>
                <a:srgbClr val="3C5790"/>
              </a:solidFill>
            </a:endParaRPr>
          </a:p>
          <a:p>
            <a:r>
              <a:rPr lang="ro-RO" sz="1600" dirty="0" smtClean="0">
                <a:solidFill>
                  <a:srgbClr val="3C5790"/>
                </a:solidFill>
              </a:rPr>
              <a:t>Features</a:t>
            </a:r>
          </a:p>
          <a:p>
            <a:r>
              <a:rPr lang="ro-RO" sz="1600" dirty="0" smtClean="0">
                <a:solidFill>
                  <a:srgbClr val="3C5790"/>
                </a:solidFill>
              </a:rPr>
              <a:t>Core</a:t>
            </a:r>
          </a:p>
          <a:p>
            <a:r>
              <a:rPr lang="ro-RO" sz="1600" dirty="0" smtClean="0">
                <a:solidFill>
                  <a:srgbClr val="3C5790"/>
                </a:solidFill>
              </a:rPr>
              <a:t>Request Lifecyle</a:t>
            </a:r>
          </a:p>
          <a:p>
            <a:r>
              <a:rPr lang="ro-RO" sz="1600" dirty="0" smtClean="0">
                <a:solidFill>
                  <a:srgbClr val="3C5790"/>
                </a:solidFill>
              </a:rPr>
              <a:t>Undertow Servlet</a:t>
            </a:r>
          </a:p>
          <a:p>
            <a:r>
              <a:rPr lang="ro-RO" sz="1600" dirty="0" smtClean="0">
                <a:solidFill>
                  <a:srgbClr val="3C5790"/>
                </a:solidFill>
              </a:rPr>
              <a:t>HTTP/2</a:t>
            </a:r>
            <a:endParaRPr lang="fr-CA" sz="1600" dirty="0" smtClean="0">
              <a:solidFill>
                <a:srgbClr val="3C5790"/>
              </a:solidFill>
            </a:endParaRPr>
          </a:p>
          <a:p>
            <a:r>
              <a:rPr lang="fr-CA" sz="1600" dirty="0" smtClean="0">
                <a:solidFill>
                  <a:srgbClr val="3C5790"/>
                </a:solidFill>
              </a:rPr>
              <a:t>Conclusions</a:t>
            </a:r>
          </a:p>
          <a:p>
            <a:r>
              <a:rPr lang="fr-CA" sz="1600" dirty="0" err="1" smtClean="0">
                <a:solidFill>
                  <a:srgbClr val="3C5790"/>
                </a:solidFill>
              </a:rPr>
              <a:t>Bibliography</a:t>
            </a:r>
            <a:endParaRPr lang="fr-CA" sz="1600" dirty="0" smtClean="0">
              <a:solidFill>
                <a:srgbClr val="3C5790"/>
              </a:solidFill>
            </a:endParaRPr>
          </a:p>
          <a:p>
            <a:pPr>
              <a:buNone/>
            </a:pPr>
            <a:r>
              <a:rPr lang="fr-CA" sz="1600" dirty="0" smtClean="0">
                <a:solidFill>
                  <a:srgbClr val="3C5790"/>
                </a:solidFill>
              </a:rPr>
              <a:t/>
            </a:r>
            <a:br>
              <a:rPr lang="fr-CA" sz="1600" dirty="0" smtClean="0">
                <a:solidFill>
                  <a:srgbClr val="3C5790"/>
                </a:solidFill>
              </a:rPr>
            </a:br>
            <a:endParaRPr lang="fr-CA" sz="1600" dirty="0" smtClean="0">
              <a:solidFill>
                <a:srgbClr val="3C5790"/>
              </a:solidFill>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smtClean="0">
                <a:solidFill>
                  <a:schemeClr val="bg1"/>
                </a:solidFill>
              </a:rPr>
              <a:t>Conclusions</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ro-RO" sz="1400" smtClean="0">
                <a:solidFill>
                  <a:srgbClr val="3C5790"/>
                </a:solidFill>
              </a:rPr>
              <a:t>Undertow it’s a very fast web server build on XNIO.</a:t>
            </a:r>
            <a:endParaRPr lang="en-US" sz="1400" dirty="0" smtClean="0">
              <a:solidFill>
                <a:srgbClr val="3C5790"/>
              </a:solidFill>
            </a:endParaRPr>
          </a:p>
        </p:txBody>
      </p:sp>
    </p:spTree>
    <p:extLst>
      <p:ext uri="{BB962C8B-B14F-4D97-AF65-F5344CB8AC3E}">
        <p14:creationId xmlns:p14="http://schemas.microsoft.com/office/powerpoint/2010/main" val="2072892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smtClean="0">
                <a:solidFill>
                  <a:schemeClr val="bg1">
                    <a:lumMod val="95000"/>
                  </a:schemeClr>
                </a:solidFill>
              </a:rPr>
              <a:t>Bibliography</a:t>
            </a:r>
            <a:endParaRPr lang="fr-CA" sz="4000" dirty="0" smtClean="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rPr>
              <a:t>http://</a:t>
            </a:r>
            <a:r>
              <a:rPr lang="en-US" sz="1600" dirty="0" smtClean="0">
                <a:solidFill>
                  <a:schemeClr val="bg1"/>
                </a:solidFill>
              </a:rPr>
              <a:t>undertow.io</a:t>
            </a:r>
            <a:endParaRPr lang="ro-RO" sz="1600" dirty="0" smtClean="0">
              <a:solidFill>
                <a:schemeClr val="bg1"/>
              </a:solidFill>
            </a:endParaRPr>
          </a:p>
          <a:p>
            <a:pPr marL="0" indent="0">
              <a:buNone/>
            </a:pPr>
            <a:endParaRPr lang="fr-CA" sz="1600" dirty="0" smtClean="0">
              <a:solidFill>
                <a:schemeClr val="bg1"/>
              </a:solidFill>
            </a:endParaRPr>
          </a:p>
          <a:p>
            <a:endParaRPr lang="fr-CA" sz="1600" dirty="0" smtClean="0">
              <a:solidFill>
                <a:schemeClr val="bg1"/>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smtClean="0">
                <a:solidFill>
                  <a:schemeClr val="bg1"/>
                </a:solidFill>
              </a:rPr>
              <a:t>What</a:t>
            </a:r>
            <a:r>
              <a:rPr lang="fr-CA" dirty="0" smtClean="0">
                <a:solidFill>
                  <a:schemeClr val="bg1"/>
                </a:solidFill>
              </a:rPr>
              <a:t> </a:t>
            </a:r>
            <a:r>
              <a:rPr lang="fr-CA" dirty="0" err="1" smtClean="0">
                <a:solidFill>
                  <a:schemeClr val="bg1"/>
                </a:solidFill>
              </a:rPr>
              <a:t>is</a:t>
            </a:r>
            <a:r>
              <a:rPr lang="fr-CA" dirty="0" smtClean="0">
                <a:solidFill>
                  <a:schemeClr val="bg1"/>
                </a:solidFill>
              </a:rPr>
              <a:t> </a:t>
            </a:r>
            <a:r>
              <a:rPr lang="ro-RO" dirty="0" smtClean="0">
                <a:solidFill>
                  <a:schemeClr val="bg1"/>
                </a:solidFill>
              </a:rPr>
              <a:t>Undertow</a:t>
            </a:r>
            <a:r>
              <a:rPr lang="fr-CA" dirty="0" smtClean="0">
                <a:solidFill>
                  <a:schemeClr val="bg1"/>
                </a:solidFill>
              </a:rPr>
              <a:t>?</a:t>
            </a:r>
          </a:p>
        </p:txBody>
      </p:sp>
      <p:sp>
        <p:nvSpPr>
          <p:cNvPr id="4099" name="Espace réservé du contenu 4"/>
          <p:cNvSpPr>
            <a:spLocks noGrp="1"/>
          </p:cNvSpPr>
          <p:nvPr>
            <p:ph idx="1"/>
          </p:nvPr>
        </p:nvSpPr>
        <p:spPr>
          <a:xfrm>
            <a:off x="228600" y="2133600"/>
            <a:ext cx="8686800" cy="3429000"/>
          </a:xfrm>
        </p:spPr>
        <p:txBody>
          <a:bodyPr/>
          <a:lstStyle/>
          <a:p>
            <a:r>
              <a:rPr lang="en-US" sz="1500" dirty="0">
                <a:solidFill>
                  <a:srgbClr val="3C5790"/>
                </a:solidFill>
              </a:rPr>
              <a:t>Undertow is a flexible performant web server written in java, providing both blocking and non-blocking API’s based on NIO.</a:t>
            </a:r>
          </a:p>
          <a:p>
            <a:r>
              <a:rPr lang="en-US" sz="1500" dirty="0">
                <a:solidFill>
                  <a:srgbClr val="3C5790"/>
                </a:solidFill>
              </a:rPr>
              <a:t>Undertow is designed to be fully embeddable, with easy to use fluent builder APIs.</a:t>
            </a:r>
          </a:p>
          <a:p>
            <a:r>
              <a:rPr lang="en-US" sz="1500" dirty="0">
                <a:solidFill>
                  <a:srgbClr val="3C5790"/>
                </a:solidFill>
              </a:rPr>
              <a:t>Undertow’s lifecycle is completely controlled by the embedding application.</a:t>
            </a:r>
          </a:p>
          <a:p>
            <a:r>
              <a:rPr lang="en-US" sz="1500" dirty="0">
                <a:solidFill>
                  <a:srgbClr val="3C5790"/>
                </a:solidFill>
              </a:rPr>
              <a:t>Undertow is sponsored by </a:t>
            </a:r>
            <a:r>
              <a:rPr lang="en-US" sz="1500" dirty="0" err="1">
                <a:solidFill>
                  <a:srgbClr val="3C5790"/>
                </a:solidFill>
              </a:rPr>
              <a:t>JBoss</a:t>
            </a:r>
            <a:r>
              <a:rPr lang="en-US" sz="1500" dirty="0">
                <a:solidFill>
                  <a:srgbClr val="3C5790"/>
                </a:solidFill>
              </a:rPr>
              <a:t> and is the default web server in the </a:t>
            </a:r>
            <a:r>
              <a:rPr lang="en-US" sz="1500" dirty="0" err="1">
                <a:solidFill>
                  <a:srgbClr val="3C5790"/>
                </a:solidFill>
              </a:rPr>
              <a:t>Wildfly</a:t>
            </a:r>
            <a:r>
              <a:rPr lang="en-US" sz="1500" dirty="0">
                <a:solidFill>
                  <a:srgbClr val="3C5790"/>
                </a:solidFill>
              </a:rPr>
              <a:t> Application Server.</a:t>
            </a:r>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a:t>
            </a:r>
          </a:p>
        </p:txBody>
      </p:sp>
      <p:sp>
        <p:nvSpPr>
          <p:cNvPr id="4099" name="Espace réservé du contenu 4"/>
          <p:cNvSpPr>
            <a:spLocks noGrp="1"/>
          </p:cNvSpPr>
          <p:nvPr>
            <p:ph idx="1"/>
          </p:nvPr>
        </p:nvSpPr>
        <p:spPr>
          <a:xfrm>
            <a:off x="228600" y="2133600"/>
            <a:ext cx="8686800" cy="2667000"/>
          </a:xfrm>
        </p:spPr>
        <p:txBody>
          <a:bodyPr/>
          <a:lstStyle/>
          <a:p>
            <a:r>
              <a:rPr lang="ro-RO" sz="1500" dirty="0" smtClean="0">
                <a:solidFill>
                  <a:srgbClr val="3C5790"/>
                </a:solidFill>
              </a:rPr>
              <a:t>Undertow is based on XNIO.</a:t>
            </a:r>
          </a:p>
          <a:p>
            <a:r>
              <a:rPr lang="ro-RO" sz="1500" dirty="0" smtClean="0">
                <a:solidFill>
                  <a:srgbClr val="3C5790"/>
                </a:solidFill>
              </a:rPr>
              <a:t>The XNIO project provides a thin abstraction layer over Java NIO.</a:t>
            </a:r>
          </a:p>
          <a:p>
            <a:r>
              <a:rPr lang="ro-RO" sz="1500" dirty="0" smtClean="0">
                <a:solidFill>
                  <a:srgbClr val="3C5790"/>
                </a:solidFill>
              </a:rPr>
              <a:t>XNIO provides a channel abstraction, that abstracts away the underlying tranport.</a:t>
            </a:r>
          </a:p>
          <a:p>
            <a:r>
              <a:rPr lang="ro-RO" sz="1500" dirty="0" smtClean="0">
                <a:solidFill>
                  <a:srgbClr val="3C5790"/>
                </a:solidFill>
              </a:rPr>
              <a:t>The XNIO worker manages both IO threads using a thread pool.</a:t>
            </a:r>
          </a:p>
          <a:p>
            <a:r>
              <a:rPr lang="ro-RO" sz="1500" dirty="0" smtClean="0">
                <a:solidFill>
                  <a:srgbClr val="3C5790"/>
                </a:solidFill>
              </a:rPr>
              <a:t>XNIO also provides support for SSL.</a:t>
            </a:r>
          </a:p>
          <a:p>
            <a:endParaRPr lang="fr-CA" sz="1400" dirty="0" smtClean="0">
              <a:solidFill>
                <a:srgbClr val="3C579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smtClean="0">
                <a:solidFill>
                  <a:schemeClr val="bg1"/>
                </a:solidFill>
              </a:rPr>
              <a:t>Architecture</a:t>
            </a:r>
            <a:r>
              <a:rPr lang="ro-RO" dirty="0" smtClean="0">
                <a:solidFill>
                  <a:schemeClr val="bg1"/>
                </a:solidFill>
              </a:rPr>
              <a:t> (cont.)</a:t>
            </a:r>
            <a:endParaRPr lang="fr-CA" dirty="0" smtClean="0">
              <a:solidFill>
                <a:schemeClr val="bg1"/>
              </a:solidFill>
            </a:endParaRPr>
          </a:p>
        </p:txBody>
      </p:sp>
      <p:pic>
        <p:nvPicPr>
          <p:cNvPr id="2" name="Picture 1"/>
          <p:cNvPicPr>
            <a:picLocks noChangeAspect="1"/>
          </p:cNvPicPr>
          <p:nvPr/>
        </p:nvPicPr>
        <p:blipFill>
          <a:blip r:embed="rId3"/>
          <a:stretch>
            <a:fillRect/>
          </a:stretch>
        </p:blipFill>
        <p:spPr>
          <a:xfrm>
            <a:off x="838200" y="1905000"/>
            <a:ext cx="6762376" cy="4724400"/>
          </a:xfrm>
          <a:prstGeom prst="rect">
            <a:avLst/>
          </a:prstGeom>
        </p:spPr>
      </p:pic>
    </p:spTree>
    <p:extLst>
      <p:ext uri="{BB962C8B-B14F-4D97-AF65-F5344CB8AC3E}">
        <p14:creationId xmlns:p14="http://schemas.microsoft.com/office/powerpoint/2010/main" val="25770678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Features</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3886200"/>
          </a:xfrm>
        </p:spPr>
        <p:txBody>
          <a:bodyPr/>
          <a:lstStyle/>
          <a:p>
            <a:r>
              <a:rPr lang="en-US" sz="1500" dirty="0" smtClean="0">
                <a:solidFill>
                  <a:srgbClr val="3C5790"/>
                </a:solidFill>
              </a:rPr>
              <a:t>Lightweight</a:t>
            </a:r>
            <a:r>
              <a:rPr lang="ro-RO" sz="1500" dirty="0" smtClean="0">
                <a:solidFill>
                  <a:srgbClr val="3C5790"/>
                </a:solidFill>
              </a:rPr>
              <a:t>: </a:t>
            </a:r>
            <a:r>
              <a:rPr lang="en-US" sz="1500" dirty="0" smtClean="0">
                <a:solidFill>
                  <a:srgbClr val="3C5790"/>
                </a:solidFill>
              </a:rPr>
              <a:t> </a:t>
            </a:r>
            <a:endParaRPr lang="ro-RO" sz="1500" dirty="0" smtClean="0">
              <a:solidFill>
                <a:srgbClr val="3C5790"/>
              </a:solidFill>
            </a:endParaRPr>
          </a:p>
          <a:p>
            <a:pPr lvl="1"/>
            <a:r>
              <a:rPr lang="en-US" sz="1400" dirty="0" smtClean="0">
                <a:solidFill>
                  <a:srgbClr val="3C5790"/>
                </a:solidFill>
              </a:rPr>
              <a:t>Undertow </a:t>
            </a:r>
            <a:r>
              <a:rPr lang="en-US" sz="1400" dirty="0">
                <a:solidFill>
                  <a:srgbClr val="3C5790"/>
                </a:solidFill>
              </a:rPr>
              <a:t>core jar coming in at under 1Mb. </a:t>
            </a:r>
          </a:p>
          <a:p>
            <a:r>
              <a:rPr lang="en-US" sz="1500" dirty="0" smtClean="0">
                <a:solidFill>
                  <a:srgbClr val="3C5790"/>
                </a:solidFill>
              </a:rPr>
              <a:t>HTTP </a:t>
            </a:r>
            <a:r>
              <a:rPr lang="en-US" sz="1500" dirty="0">
                <a:solidFill>
                  <a:srgbClr val="3C5790"/>
                </a:solidFill>
              </a:rPr>
              <a:t>Upgrade </a:t>
            </a:r>
            <a:r>
              <a:rPr lang="en-US" sz="1500" dirty="0" smtClean="0">
                <a:solidFill>
                  <a:srgbClr val="3C5790"/>
                </a:solidFill>
              </a:rPr>
              <a:t>Support</a:t>
            </a:r>
            <a:r>
              <a:rPr lang="ro-RO" sz="1500" dirty="0" smtClean="0">
                <a:solidFill>
                  <a:srgbClr val="3C5790"/>
                </a:solidFill>
              </a:rPr>
              <a:t>:</a:t>
            </a:r>
          </a:p>
          <a:p>
            <a:pPr lvl="1"/>
            <a:r>
              <a:rPr lang="en-US" sz="1400" dirty="0" smtClean="0">
                <a:solidFill>
                  <a:srgbClr val="3C5790"/>
                </a:solidFill>
              </a:rPr>
              <a:t>Support </a:t>
            </a:r>
            <a:r>
              <a:rPr lang="en-US" sz="1400" dirty="0">
                <a:solidFill>
                  <a:srgbClr val="3C5790"/>
                </a:solidFill>
              </a:rPr>
              <a:t>for HTTP upgrade, to allow multiple protocols to be multiplexed over the HTTP port.</a:t>
            </a:r>
          </a:p>
          <a:p>
            <a:r>
              <a:rPr lang="en-US" sz="1500" dirty="0">
                <a:solidFill>
                  <a:srgbClr val="3C5790"/>
                </a:solidFill>
              </a:rPr>
              <a:t>Web Socket </a:t>
            </a:r>
            <a:r>
              <a:rPr lang="en-US" sz="1500" dirty="0" smtClean="0">
                <a:solidFill>
                  <a:srgbClr val="3C5790"/>
                </a:solidFill>
              </a:rPr>
              <a:t>Support</a:t>
            </a:r>
            <a:r>
              <a:rPr lang="ro-RO" sz="1500" dirty="0" smtClean="0">
                <a:solidFill>
                  <a:srgbClr val="3C5790"/>
                </a:solidFill>
              </a:rPr>
              <a:t>: </a:t>
            </a:r>
          </a:p>
          <a:p>
            <a:pPr lvl="1"/>
            <a:r>
              <a:rPr lang="en-US" sz="1400" dirty="0" smtClean="0">
                <a:solidFill>
                  <a:srgbClr val="3C5790"/>
                </a:solidFill>
              </a:rPr>
              <a:t>Undertow </a:t>
            </a:r>
            <a:r>
              <a:rPr lang="en-US" sz="1400" dirty="0">
                <a:solidFill>
                  <a:srgbClr val="3C5790"/>
                </a:solidFill>
              </a:rPr>
              <a:t>provides full support for Web Sockets, including JSR-356 support</a:t>
            </a:r>
            <a:r>
              <a:rPr lang="en-US" sz="1400" dirty="0" smtClean="0">
                <a:solidFill>
                  <a:srgbClr val="3C5790"/>
                </a:solidFill>
              </a:rPr>
              <a:t>.</a:t>
            </a:r>
            <a:endParaRPr lang="en-US" sz="1400" dirty="0">
              <a:solidFill>
                <a:srgbClr val="3C5790"/>
              </a:solidFill>
            </a:endParaRPr>
          </a:p>
        </p:txBody>
      </p:sp>
    </p:spTree>
    <p:extLst>
      <p:ext uri="{BB962C8B-B14F-4D97-AF65-F5344CB8AC3E}">
        <p14:creationId xmlns:p14="http://schemas.microsoft.com/office/powerpoint/2010/main" val="251655882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ro-RO" dirty="0" smtClean="0">
                <a:solidFill>
                  <a:schemeClr val="bg1"/>
                </a:solidFill>
              </a:rPr>
              <a:t>Features (cont.)</a:t>
            </a:r>
            <a:endParaRPr lang="fr-CA" dirty="0" smtClean="0">
              <a:solidFill>
                <a:schemeClr val="bg1"/>
              </a:solidFill>
            </a:endParaRPr>
          </a:p>
        </p:txBody>
      </p:sp>
      <p:sp>
        <p:nvSpPr>
          <p:cNvPr id="4099" name="Espace réservé du contenu 4"/>
          <p:cNvSpPr>
            <a:spLocks noGrp="1"/>
          </p:cNvSpPr>
          <p:nvPr>
            <p:ph idx="1"/>
          </p:nvPr>
        </p:nvSpPr>
        <p:spPr>
          <a:xfrm>
            <a:off x="228600" y="2133600"/>
            <a:ext cx="8686800" cy="3886200"/>
          </a:xfrm>
        </p:spPr>
        <p:txBody>
          <a:bodyPr/>
          <a:lstStyle/>
          <a:p>
            <a:r>
              <a:rPr lang="en-US" sz="1500" dirty="0" smtClean="0">
                <a:solidFill>
                  <a:srgbClr val="3C5790"/>
                </a:solidFill>
              </a:rPr>
              <a:t>Servlet 3.1</a:t>
            </a:r>
            <a:r>
              <a:rPr lang="ro-RO" sz="1500" dirty="0" smtClean="0">
                <a:solidFill>
                  <a:srgbClr val="3C5790"/>
                </a:solidFill>
              </a:rPr>
              <a:t>: </a:t>
            </a:r>
          </a:p>
          <a:p>
            <a:pPr lvl="1"/>
            <a:r>
              <a:rPr lang="en-US" sz="1400" dirty="0" smtClean="0">
                <a:solidFill>
                  <a:srgbClr val="3C5790"/>
                </a:solidFill>
              </a:rPr>
              <a:t>support </a:t>
            </a:r>
            <a:r>
              <a:rPr lang="en-US" sz="1400" dirty="0">
                <a:solidFill>
                  <a:srgbClr val="3C5790"/>
                </a:solidFill>
              </a:rPr>
              <a:t>for Servlet 3.1, including support for embedded servlet. It is also possible to mix both Servlets and native undertow non-blocking handlers in the same deployment.</a:t>
            </a:r>
          </a:p>
          <a:p>
            <a:r>
              <a:rPr lang="en-US" sz="1500" dirty="0" smtClean="0">
                <a:solidFill>
                  <a:srgbClr val="3C5790"/>
                </a:solidFill>
              </a:rPr>
              <a:t>Embeddable</a:t>
            </a:r>
            <a:r>
              <a:rPr lang="ro-RO" sz="1500" dirty="0" smtClean="0">
                <a:solidFill>
                  <a:srgbClr val="3C5790"/>
                </a:solidFill>
              </a:rPr>
              <a:t>:  </a:t>
            </a:r>
          </a:p>
          <a:p>
            <a:pPr lvl="1"/>
            <a:r>
              <a:rPr lang="en-US" sz="1400" dirty="0" smtClean="0">
                <a:solidFill>
                  <a:srgbClr val="3C5790"/>
                </a:solidFill>
              </a:rPr>
              <a:t>Undertow </a:t>
            </a:r>
            <a:r>
              <a:rPr lang="en-US" sz="1400" dirty="0">
                <a:solidFill>
                  <a:srgbClr val="3C5790"/>
                </a:solidFill>
              </a:rPr>
              <a:t>can be embedded in an application or run standalone with just a few lines of code.</a:t>
            </a:r>
          </a:p>
          <a:p>
            <a:r>
              <a:rPr lang="en-US" sz="1500" dirty="0" smtClean="0">
                <a:solidFill>
                  <a:srgbClr val="3C5790"/>
                </a:solidFill>
              </a:rPr>
              <a:t>Flexible</a:t>
            </a:r>
            <a:r>
              <a:rPr lang="ro-RO" sz="1500" dirty="0" smtClean="0">
                <a:solidFill>
                  <a:srgbClr val="3C5790"/>
                </a:solidFill>
              </a:rPr>
              <a:t>: </a:t>
            </a:r>
          </a:p>
          <a:p>
            <a:pPr lvl="1"/>
            <a:r>
              <a:rPr lang="en-US" sz="1400" dirty="0" smtClean="0">
                <a:solidFill>
                  <a:srgbClr val="3C5790"/>
                </a:solidFill>
              </a:rPr>
              <a:t>An </a:t>
            </a:r>
            <a:r>
              <a:rPr lang="en-US" sz="1400" dirty="0">
                <a:solidFill>
                  <a:srgbClr val="3C5790"/>
                </a:solidFill>
              </a:rPr>
              <a:t>Undertow server is configured by chaining handlers together. It is possible to add as much or as little functionality as you need, so you don’t pay for what you are not using.</a:t>
            </a:r>
            <a:endParaRPr lang="fr-CA" sz="1400" dirty="0" smtClean="0">
              <a:solidFill>
                <a:srgbClr val="3C5790"/>
              </a:solidFill>
            </a:endParaRPr>
          </a:p>
        </p:txBody>
      </p:sp>
    </p:spTree>
    <p:extLst>
      <p:ext uri="{BB962C8B-B14F-4D97-AF65-F5344CB8AC3E}">
        <p14:creationId xmlns:p14="http://schemas.microsoft.com/office/powerpoint/2010/main" val="19027110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Core</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1066800"/>
          </a:xfrm>
        </p:spPr>
        <p:txBody>
          <a:bodyPr/>
          <a:lstStyle/>
          <a:p>
            <a:r>
              <a:rPr lang="ro-RO" sz="1400" dirty="0" smtClean="0">
                <a:solidFill>
                  <a:srgbClr val="3C5790"/>
                </a:solidFill>
              </a:rPr>
              <a:t>There are 2 way to bootstrap Undertow.</a:t>
            </a:r>
          </a:p>
          <a:p>
            <a:pPr lvl="1"/>
            <a:r>
              <a:rPr lang="ro-RO" sz="1400" dirty="0" smtClean="0">
                <a:solidFill>
                  <a:srgbClr val="3C5790"/>
                </a:solidFill>
              </a:rPr>
              <a:t>Usage of io.undertow.Undertow builder API.</a:t>
            </a:r>
          </a:p>
          <a:p>
            <a:pPr lvl="1"/>
            <a:r>
              <a:rPr lang="ro-RO" sz="1400" dirty="0" smtClean="0">
                <a:solidFill>
                  <a:srgbClr val="3C5790"/>
                </a:solidFill>
              </a:rPr>
              <a:t>Assemble a server using XNIO and Undertow listener</a:t>
            </a:r>
          </a:p>
          <a:p>
            <a:r>
              <a:rPr lang="ro-RO" sz="1400" dirty="0" smtClean="0">
                <a:solidFill>
                  <a:srgbClr val="3C5790"/>
                </a:solidFill>
              </a:rPr>
              <a:t>The bellow example starts a simple server listening on port 8080.</a:t>
            </a:r>
            <a:endParaRPr lang="en-US" sz="1400" dirty="0" smtClean="0">
              <a:solidFill>
                <a:srgbClr val="3C5790"/>
              </a:solidFill>
            </a:endParaRPr>
          </a:p>
        </p:txBody>
      </p:sp>
      <p:pic>
        <p:nvPicPr>
          <p:cNvPr id="2" name="Picture 1"/>
          <p:cNvPicPr>
            <a:picLocks noChangeAspect="1"/>
          </p:cNvPicPr>
          <p:nvPr/>
        </p:nvPicPr>
        <p:blipFill>
          <a:blip r:embed="rId3"/>
          <a:stretch>
            <a:fillRect/>
          </a:stretch>
        </p:blipFill>
        <p:spPr>
          <a:xfrm>
            <a:off x="304800" y="3649662"/>
            <a:ext cx="8420148" cy="1531938"/>
          </a:xfrm>
          <a:prstGeom prst="rect">
            <a:avLst/>
          </a:prstGeom>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ro-RO" dirty="0" smtClean="0">
                <a:solidFill>
                  <a:schemeClr val="bg1"/>
                </a:solidFill>
              </a:rPr>
              <a:t>Core (cont.)</a:t>
            </a:r>
            <a:endParaRPr lang="fr-CA" dirty="0" smtClean="0">
              <a:solidFill>
                <a:schemeClr val="bg1"/>
              </a:solidFill>
            </a:endParaRPr>
          </a:p>
        </p:txBody>
      </p:sp>
      <p:sp>
        <p:nvSpPr>
          <p:cNvPr id="4099" name="Espace réservé du contenu 4"/>
          <p:cNvSpPr>
            <a:spLocks noGrp="1"/>
          </p:cNvSpPr>
          <p:nvPr>
            <p:ph idx="1"/>
          </p:nvPr>
        </p:nvSpPr>
        <p:spPr>
          <a:xfrm>
            <a:off x="76200" y="1981200"/>
            <a:ext cx="8686800" cy="762000"/>
          </a:xfrm>
        </p:spPr>
        <p:txBody>
          <a:bodyPr/>
          <a:lstStyle/>
          <a:p>
            <a:r>
              <a:rPr lang="ro-RO" sz="1400" dirty="0" smtClean="0">
                <a:solidFill>
                  <a:srgbClr val="3C5790"/>
                </a:solidFill>
              </a:rPr>
              <a:t>The main functionality of Undertow is provided by the </a:t>
            </a:r>
            <a:r>
              <a:rPr lang="ro-RO" sz="1400" b="1" dirty="0" smtClean="0">
                <a:solidFill>
                  <a:srgbClr val="3C5790"/>
                </a:solidFill>
              </a:rPr>
              <a:t>io.undertow.server.HttpHandler</a:t>
            </a:r>
            <a:r>
              <a:rPr lang="ro-RO" sz="1400" dirty="0" smtClean="0">
                <a:solidFill>
                  <a:srgbClr val="3C5790"/>
                </a:solidFill>
              </a:rPr>
              <a:t> interface. </a:t>
            </a:r>
          </a:p>
          <a:p>
            <a:r>
              <a:rPr lang="ro-RO" sz="1400" dirty="0" smtClean="0">
                <a:solidFill>
                  <a:srgbClr val="3C5790"/>
                </a:solidFill>
              </a:rPr>
              <a:t>These handler can be chaind together.</a:t>
            </a:r>
          </a:p>
          <a:p>
            <a:endParaRPr lang="en-US" sz="1400" dirty="0" smtClean="0">
              <a:solidFill>
                <a:srgbClr val="3C5790"/>
              </a:solidFill>
            </a:endParaRPr>
          </a:p>
        </p:txBody>
      </p:sp>
      <p:pic>
        <p:nvPicPr>
          <p:cNvPr id="4" name="Picture 3"/>
          <p:cNvPicPr>
            <a:picLocks noChangeAspect="1"/>
          </p:cNvPicPr>
          <p:nvPr/>
        </p:nvPicPr>
        <p:blipFill>
          <a:blip r:embed="rId3"/>
          <a:stretch>
            <a:fillRect/>
          </a:stretch>
        </p:blipFill>
        <p:spPr>
          <a:xfrm>
            <a:off x="1219200" y="3124200"/>
            <a:ext cx="6381750" cy="1009650"/>
          </a:xfrm>
          <a:prstGeom prst="rect">
            <a:avLst/>
          </a:prstGeom>
        </p:spPr>
      </p:pic>
    </p:spTree>
    <p:extLst>
      <p:ext uri="{BB962C8B-B14F-4D97-AF65-F5344CB8AC3E}">
        <p14:creationId xmlns:p14="http://schemas.microsoft.com/office/powerpoint/2010/main" val="1199088598"/>
      </p:ext>
    </p:extLst>
  </p:cSld>
  <p:clrMapOvr>
    <a:masterClrMapping/>
  </p:clrMapOvr>
  <p:timing>
    <p:tnLst>
      <p:par>
        <p:cTn id="1" dur="indefinite" restart="never" nodeType="tmRoot"/>
      </p:par>
    </p:tnLst>
  </p:timing>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6477</TotalTime>
  <Words>1113</Words>
  <Application>Microsoft Office PowerPoint</Application>
  <PresentationFormat>On-screen Show (4:3)</PresentationFormat>
  <Paragraphs>107</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Calibri</vt:lpstr>
      <vt:lpstr>143</vt:lpstr>
      <vt:lpstr>Undertow</vt:lpstr>
      <vt:lpstr>Contents</vt:lpstr>
      <vt:lpstr>What is Undertow?</vt:lpstr>
      <vt:lpstr>Architecture</vt:lpstr>
      <vt:lpstr>Architecture (cont.)</vt:lpstr>
      <vt:lpstr>Features</vt:lpstr>
      <vt:lpstr>Features (cont.)</vt:lpstr>
      <vt:lpstr>Core</vt:lpstr>
      <vt:lpstr>Core (cont.)</vt:lpstr>
      <vt:lpstr>Core (cont.)</vt:lpstr>
      <vt:lpstr>Request Lifecyle</vt:lpstr>
      <vt:lpstr>Undertow Servlet</vt:lpstr>
      <vt:lpstr>HTTP/2</vt:lpstr>
      <vt:lpstr>HTTP/2 (cont.)</vt:lpstr>
      <vt:lpstr>HTTP/2 (cont.)</vt:lpstr>
      <vt:lpstr>HTTP/2 (cont.)</vt:lpstr>
      <vt:lpstr>HTTP/2 (cont.)</vt:lpstr>
      <vt:lpstr>HTTP/2 (cont.)</vt:lpstr>
      <vt:lpstr>HTTP/2 (cont.)</vt:lpstr>
      <vt:lpstr>Conclusions</vt:lpstr>
      <vt:lpstr>Bibliography</vt:lpstr>
    </vt:vector>
  </TitlesOfParts>
  <Company>Computaris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712</cp:revision>
  <dcterms:created xsi:type="dcterms:W3CDTF">2012-04-12T06:19:17Z</dcterms:created>
  <dcterms:modified xsi:type="dcterms:W3CDTF">2015-11-02T07:27:48Z</dcterms:modified>
</cp:coreProperties>
</file>