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90" r:id="rId5"/>
    <p:sldId id="391" r:id="rId6"/>
    <p:sldId id="372" r:id="rId7"/>
    <p:sldId id="393" r:id="rId8"/>
    <p:sldId id="394" r:id="rId9"/>
    <p:sldId id="395" r:id="rId10"/>
    <p:sldId id="392" r:id="rId11"/>
    <p:sldId id="389" r:id="rId12"/>
    <p:sldId id="259" r:id="rId13"/>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94660"/>
  </p:normalViewPr>
  <p:slideViewPr>
    <p:cSldViewPr>
      <p:cViewPr varScale="1">
        <p:scale>
          <a:sx n="85" d="100"/>
          <a:sy n="85" d="100"/>
        </p:scale>
        <p:origin x="154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23/03/2017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23/03/2017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23/03/2017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23/03/2017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23/03/2017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23/03/2017</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23/03/2017</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23/03/2017</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23/03/2017</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23/03/2017</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23/03/2017</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23/03/2017</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Apache Kura</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I/O Services</a:t>
            </a:r>
          </a:p>
          <a:p>
            <a:r>
              <a:rPr lang="en-US" sz="1400" dirty="0">
                <a:solidFill>
                  <a:srgbClr val="3C5790"/>
                </a:solidFill>
              </a:rPr>
              <a:t>Data Services</a:t>
            </a:r>
          </a:p>
          <a:p>
            <a:r>
              <a:rPr lang="en-US" sz="1400" dirty="0">
                <a:solidFill>
                  <a:srgbClr val="3C5790"/>
                </a:solidFill>
              </a:rPr>
              <a:t>Cloud Services</a:t>
            </a:r>
          </a:p>
          <a:p>
            <a:r>
              <a:rPr lang="en-US" sz="1400" dirty="0">
                <a:solidFill>
                  <a:srgbClr val="3C5790"/>
                </a:solidFill>
              </a:rPr>
              <a:t>Configuration Service</a:t>
            </a:r>
          </a:p>
          <a:p>
            <a:r>
              <a:rPr lang="en-US" sz="1400" dirty="0">
                <a:solidFill>
                  <a:srgbClr val="3C5790"/>
                </a:solidFill>
              </a:rPr>
              <a:t>Remote Management</a:t>
            </a:r>
          </a:p>
          <a:p>
            <a:r>
              <a:rPr lang="en-US" sz="1400" dirty="0">
                <a:solidFill>
                  <a:srgbClr val="3C5790"/>
                </a:solidFill>
              </a:rPr>
              <a:t>Networking</a:t>
            </a:r>
          </a:p>
          <a:p>
            <a:r>
              <a:rPr lang="en-US" sz="1400" dirty="0">
                <a:solidFill>
                  <a:srgbClr val="3C5790"/>
                </a:solidFill>
              </a:rPr>
              <a:t>Watchdog Service</a:t>
            </a:r>
          </a:p>
          <a:p>
            <a:r>
              <a:rPr lang="en-US" sz="1400" dirty="0">
                <a:solidFill>
                  <a:srgbClr val="3C5790"/>
                </a:solidFill>
              </a:rPr>
              <a:t>Web administration interface</a:t>
            </a:r>
            <a:endParaRPr lang="en-US" sz="1200" dirty="0">
              <a:solidFill>
                <a:srgbClr val="3C5790"/>
              </a:solidFill>
            </a:endParaRPr>
          </a:p>
          <a:p>
            <a:endParaRPr lang="en-US" sz="1200" dirty="0">
              <a:solidFill>
                <a:srgbClr val="3C5790"/>
              </a:solidFill>
            </a:endParaRPr>
          </a:p>
        </p:txBody>
      </p:sp>
    </p:spTree>
    <p:extLst>
      <p:ext uri="{BB962C8B-B14F-4D97-AF65-F5344CB8AC3E}">
        <p14:creationId xmlns:p14="http://schemas.microsoft.com/office/powerpoint/2010/main" val="3357242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Architecture</a:t>
            </a:r>
          </a:p>
        </p:txBody>
      </p:sp>
      <p:pic>
        <p:nvPicPr>
          <p:cNvPr id="3" name="Picture 2"/>
          <p:cNvPicPr>
            <a:picLocks noChangeAspect="1"/>
          </p:cNvPicPr>
          <p:nvPr/>
        </p:nvPicPr>
        <p:blipFill>
          <a:blip r:embed="rId3"/>
          <a:stretch>
            <a:fillRect/>
          </a:stretch>
        </p:blipFill>
        <p:spPr>
          <a:xfrm>
            <a:off x="609600" y="2057400"/>
            <a:ext cx="7791450" cy="4648200"/>
          </a:xfrm>
          <a:prstGeom prst="rect">
            <a:avLst/>
          </a:prstGeom>
        </p:spPr>
      </p:pic>
    </p:spTree>
    <p:extLst>
      <p:ext uri="{BB962C8B-B14F-4D97-AF65-F5344CB8AC3E}">
        <p14:creationId xmlns:p14="http://schemas.microsoft.com/office/powerpoint/2010/main" val="167356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http://wiki.eclipse.org/Kura</a:t>
            </a:r>
          </a:p>
          <a:p>
            <a:r>
              <a:rPr lang="en-US" sz="1600" dirty="0">
                <a:solidFill>
                  <a:schemeClr val="bg1"/>
                </a:solidFill>
              </a:rPr>
              <a:t>http://www.eclipse.org/kura/ </a:t>
            </a:r>
            <a:endParaRPr lang="fr-CA" sz="1600" dirty="0">
              <a:solidFill>
                <a:schemeClr val="bg1"/>
              </a:solidFill>
            </a:endParaRPr>
          </a:p>
          <a:p>
            <a:endParaRPr lang="fr-CA" sz="16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0716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Apache Kura?</a:t>
            </a:r>
          </a:p>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OSGI ?</a:t>
            </a:r>
          </a:p>
          <a:p>
            <a:r>
              <a:rPr lang="fr-CA" sz="1600" dirty="0">
                <a:solidFill>
                  <a:srgbClr val="3C5790"/>
                </a:solidFill>
              </a:rPr>
              <a:t>OSGI Architecture</a:t>
            </a:r>
          </a:p>
          <a:p>
            <a:r>
              <a:rPr lang="fr-CA" sz="1600" dirty="0" err="1">
                <a:solidFill>
                  <a:srgbClr val="3C5790"/>
                </a:solidFill>
              </a:rPr>
              <a:t>Features</a:t>
            </a:r>
            <a:endParaRPr lang="fr-CA" sz="1600" dirty="0">
              <a:solidFill>
                <a:srgbClr val="3C5790"/>
              </a:solidFill>
            </a:endParaRPr>
          </a:p>
          <a:p>
            <a:r>
              <a:rPr lang="fr-CA" sz="1600" dirty="0">
                <a:solidFill>
                  <a:srgbClr val="3C5790"/>
                </a:solidFill>
              </a:rPr>
              <a:t>Architecture</a:t>
            </a:r>
          </a:p>
          <a:p>
            <a:r>
              <a:rPr lang="fr-CA" sz="1600" dirty="0" err="1">
                <a:solidFill>
                  <a:srgbClr val="3C5790"/>
                </a:solidFill>
              </a:rPr>
              <a:t>Bibliography</a:t>
            </a:r>
            <a:br>
              <a:rPr lang="fr-CA" sz="1600" dirty="0">
                <a:solidFill>
                  <a:srgbClr val="3C5790"/>
                </a:solidFill>
              </a:rPr>
            </a:br>
            <a:endParaRPr lang="fr-CA" sz="1600" dirty="0">
              <a:solidFill>
                <a:srgbClr val="3C579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Apache Kura?</a:t>
            </a:r>
          </a:p>
        </p:txBody>
      </p:sp>
      <p:sp>
        <p:nvSpPr>
          <p:cNvPr id="4099" name="Espace réservé du contenu 4"/>
          <p:cNvSpPr>
            <a:spLocks noGrp="1"/>
          </p:cNvSpPr>
          <p:nvPr>
            <p:ph idx="1"/>
          </p:nvPr>
        </p:nvSpPr>
        <p:spPr>
          <a:xfrm>
            <a:off x="228600" y="2133600"/>
            <a:ext cx="8686800" cy="2057400"/>
          </a:xfrm>
        </p:spPr>
        <p:txBody>
          <a:bodyPr/>
          <a:lstStyle/>
          <a:p>
            <a:r>
              <a:rPr lang="en-US" sz="1500" dirty="0">
                <a:solidFill>
                  <a:srgbClr val="3C5790"/>
                </a:solidFill>
              </a:rPr>
              <a:t>Eclipse Kura aims at offering a Java/OSGI-based container for M2M applications running in service gateways.</a:t>
            </a:r>
          </a:p>
          <a:p>
            <a:r>
              <a:rPr lang="en-US" sz="1500" dirty="0">
                <a:solidFill>
                  <a:srgbClr val="3C5790"/>
                </a:solidFill>
              </a:rPr>
              <a:t>Kura provides or, when available, aggregates open source implementations for the most common services needed by M2M applications. </a:t>
            </a:r>
          </a:p>
          <a:p>
            <a:r>
              <a:rPr lang="en-US" sz="1500" dirty="0">
                <a:solidFill>
                  <a:srgbClr val="3C5790"/>
                </a:solidFill>
              </a:rPr>
              <a:t>Kura components are designed as configurable OSGI Declarative Service exposing service API and raising events. </a:t>
            </a:r>
          </a:p>
          <a:p>
            <a:r>
              <a:rPr lang="en-US" sz="1500" dirty="0">
                <a:solidFill>
                  <a:srgbClr val="3C5790"/>
                </a:solidFill>
              </a:rPr>
              <a:t>Some of Kura components are in pure Java, others are invoked through JNI and have a dependency on the Linux operating system.</a:t>
            </a:r>
            <a:endParaRPr lang="fr-CA" sz="1400" dirty="0">
              <a:solidFill>
                <a:srgbClr val="3C579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OSGI ?</a:t>
            </a:r>
          </a:p>
        </p:txBody>
      </p:sp>
      <p:sp>
        <p:nvSpPr>
          <p:cNvPr id="4099" name="Espace réservé du contenu 4"/>
          <p:cNvSpPr>
            <a:spLocks noGrp="1"/>
          </p:cNvSpPr>
          <p:nvPr>
            <p:ph idx="1"/>
          </p:nvPr>
        </p:nvSpPr>
        <p:spPr>
          <a:xfrm>
            <a:off x="228600" y="2133600"/>
            <a:ext cx="8686800" cy="3657600"/>
          </a:xfrm>
        </p:spPr>
        <p:txBody>
          <a:bodyPr/>
          <a:lstStyle/>
          <a:p>
            <a:r>
              <a:rPr lang="en-US" sz="1500" dirty="0">
                <a:solidFill>
                  <a:srgbClr val="3C5790"/>
                </a:solidFill>
              </a:rPr>
              <a:t>OSGI (Open Services Gateway initiative)  module system and service platform for the Java programming language that implements a complete and dynamic component model. Applications or components (bundles) can be remotely installed, started, stopped, updated and uninstalled without requiring a reboot.</a:t>
            </a:r>
          </a:p>
          <a:p>
            <a:r>
              <a:rPr lang="en-US" sz="1500" dirty="0">
                <a:solidFill>
                  <a:srgbClr val="3C5790"/>
                </a:solidFill>
              </a:rPr>
              <a:t>OSGI enables the creation of highly cohesive, loosely coupled modules that can be composed into larger applications. Each module can be individually developed, tested, deployed, updated, and managed with minimal or no impact to the other modules.</a:t>
            </a:r>
          </a:p>
          <a:p>
            <a:r>
              <a:rPr lang="en-US" sz="1500" dirty="0">
                <a:solidFill>
                  <a:srgbClr val="3C5790"/>
                </a:solidFill>
              </a:rPr>
              <a:t>The OSGI specification defines a deployment model for Java-based modules. The unit of deployment in OSGI is known as a bundle. A bundle can be installed, started, stopped, and uninstalled from the framework, following the life cycle prescribed by the OSGI specification.</a:t>
            </a:r>
            <a:endParaRPr lang="fr-CA" sz="1400" dirty="0">
              <a:solidFill>
                <a:srgbClr val="3C5790"/>
              </a:solidFill>
            </a:endParaRPr>
          </a:p>
        </p:txBody>
      </p:sp>
    </p:spTree>
    <p:extLst>
      <p:ext uri="{BB962C8B-B14F-4D97-AF65-F5344CB8AC3E}">
        <p14:creationId xmlns:p14="http://schemas.microsoft.com/office/powerpoint/2010/main" val="94397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OSGI ?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733800"/>
          </a:xfrm>
        </p:spPr>
        <p:txBody>
          <a:bodyPr/>
          <a:lstStyle/>
          <a:p>
            <a:r>
              <a:rPr lang="en-US" sz="1500" dirty="0">
                <a:solidFill>
                  <a:srgbClr val="3C5790"/>
                </a:solidFill>
              </a:rPr>
              <a:t>OSGI also provides a service registry, with which bundles may publish and/or consume services. The services are known by their published interfaces, not by the implementation. This means that the coupling is kept low between service publishers and those that consume their services.</a:t>
            </a:r>
          </a:p>
          <a:p>
            <a:r>
              <a:rPr lang="en-US" sz="1500" dirty="0">
                <a:solidFill>
                  <a:srgbClr val="3C5790"/>
                </a:solidFill>
              </a:rPr>
              <a:t>In OSGI  each bundle is loaded into its own class space. This makes it possible for a bundle’s internal implementation to evolve without impacting other bundles that depend on its relatively stable public API.</a:t>
            </a:r>
          </a:p>
          <a:p>
            <a:r>
              <a:rPr lang="en-US" sz="1500" dirty="0">
                <a:solidFill>
                  <a:srgbClr val="3C5790"/>
                </a:solidFill>
              </a:rPr>
              <a:t>OSGI bundles are discretely identified by a name (bundle’s symbolic name) and version number in the bundle’s manifest.</a:t>
            </a:r>
          </a:p>
          <a:p>
            <a:r>
              <a:rPr lang="en-US" sz="1500" dirty="0">
                <a:solidFill>
                  <a:srgbClr val="3C5790"/>
                </a:solidFill>
              </a:rPr>
              <a:t>OSGI Specification Release 4 was first released in October 2005. Version 4.1 was released in May 2007. Core and Compendium Version 4.2 was released in September 2009. Enterprise Version 4.2 was released in March 2010. Core Version 4.3 was released in April 2011.</a:t>
            </a:r>
            <a:endParaRPr lang="fr-CA" sz="1400" dirty="0">
              <a:solidFill>
                <a:srgbClr val="3C5790"/>
              </a:solidFill>
            </a:endParaRPr>
          </a:p>
        </p:txBody>
      </p:sp>
    </p:spTree>
    <p:extLst>
      <p:ext uri="{BB962C8B-B14F-4D97-AF65-F5344CB8AC3E}">
        <p14:creationId xmlns:p14="http://schemas.microsoft.com/office/powerpoint/2010/main" val="3161464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OSGI Architecture</a:t>
            </a:r>
          </a:p>
        </p:txBody>
      </p:sp>
      <p:sp>
        <p:nvSpPr>
          <p:cNvPr id="4099" name="Espace réservé du contenu 4"/>
          <p:cNvSpPr>
            <a:spLocks noGrp="1"/>
          </p:cNvSpPr>
          <p:nvPr>
            <p:ph idx="1"/>
          </p:nvPr>
        </p:nvSpPr>
        <p:spPr>
          <a:xfrm>
            <a:off x="304800" y="1905000"/>
            <a:ext cx="8534400" cy="3124200"/>
          </a:xfrm>
        </p:spPr>
        <p:txBody>
          <a:bodyPr/>
          <a:lstStyle/>
          <a:p>
            <a:r>
              <a:rPr lang="en-US" sz="1400" dirty="0">
                <a:solidFill>
                  <a:srgbClr val="3C5790"/>
                </a:solidFill>
              </a:rPr>
              <a:t>The </a:t>
            </a:r>
            <a:r>
              <a:rPr lang="en-US" sz="1400" b="1" dirty="0">
                <a:solidFill>
                  <a:srgbClr val="3C5790"/>
                </a:solidFill>
              </a:rPr>
              <a:t>module</a:t>
            </a:r>
            <a:r>
              <a:rPr lang="en-US" sz="1400" dirty="0">
                <a:solidFill>
                  <a:srgbClr val="3C5790"/>
                </a:solidFill>
              </a:rPr>
              <a:t> </a:t>
            </a:r>
            <a:r>
              <a:rPr lang="en-US" sz="1400" b="1" dirty="0">
                <a:solidFill>
                  <a:srgbClr val="3C5790"/>
                </a:solidFill>
              </a:rPr>
              <a:t>layer</a:t>
            </a:r>
            <a:r>
              <a:rPr lang="en-US" sz="1400" dirty="0">
                <a:solidFill>
                  <a:srgbClr val="3C5790"/>
                </a:solidFill>
              </a:rPr>
              <a:t> doesn’t have any service API, but defines the modularization characteristics.</a:t>
            </a:r>
          </a:p>
          <a:p>
            <a:r>
              <a:rPr lang="en-US" sz="1400" dirty="0">
                <a:solidFill>
                  <a:srgbClr val="3C5790"/>
                </a:solidFill>
              </a:rPr>
              <a:t>The </a:t>
            </a:r>
            <a:r>
              <a:rPr lang="en-US" sz="1400" b="1" dirty="0">
                <a:solidFill>
                  <a:srgbClr val="3C5790"/>
                </a:solidFill>
              </a:rPr>
              <a:t>security</a:t>
            </a:r>
            <a:r>
              <a:rPr lang="en-US" sz="1400" dirty="0">
                <a:solidFill>
                  <a:srgbClr val="3C5790"/>
                </a:solidFill>
              </a:rPr>
              <a:t> </a:t>
            </a:r>
            <a:r>
              <a:rPr lang="en-US" sz="1400" b="1" dirty="0">
                <a:solidFill>
                  <a:srgbClr val="3C5790"/>
                </a:solidFill>
              </a:rPr>
              <a:t>layer</a:t>
            </a:r>
            <a:r>
              <a:rPr lang="en-US" sz="1400" dirty="0">
                <a:solidFill>
                  <a:srgbClr val="3C5790"/>
                </a:solidFill>
              </a:rPr>
              <a:t> is based on Java 2 security architecture and defines how a bundle can be digitally signed and how security checks can be enforced in the context of the framework.</a:t>
            </a:r>
          </a:p>
          <a:p>
            <a:r>
              <a:rPr lang="en-US" sz="1400" dirty="0">
                <a:solidFill>
                  <a:srgbClr val="3C5790"/>
                </a:solidFill>
              </a:rPr>
              <a:t>The </a:t>
            </a:r>
            <a:r>
              <a:rPr lang="en-US" sz="1400" b="1" dirty="0">
                <a:solidFill>
                  <a:srgbClr val="3C5790"/>
                </a:solidFill>
              </a:rPr>
              <a:t>life-cycle layer </a:t>
            </a:r>
            <a:r>
              <a:rPr lang="en-US" sz="1400" dirty="0">
                <a:solidFill>
                  <a:srgbClr val="3C5790"/>
                </a:solidFill>
              </a:rPr>
              <a:t>defines and manages the  states an OSGI bundle can find itself in at any time. The transition of a bundle from each of these states is caused by either an administrative console or the framework performing dynamically based on what other actions are taking place in dependent bundles.</a:t>
            </a:r>
          </a:p>
          <a:p>
            <a:r>
              <a:rPr lang="en-US" sz="1400" dirty="0">
                <a:solidFill>
                  <a:srgbClr val="3C5790"/>
                </a:solidFill>
              </a:rPr>
              <a:t>The </a:t>
            </a:r>
            <a:r>
              <a:rPr lang="en-US" sz="1400" b="1" dirty="0">
                <a:solidFill>
                  <a:srgbClr val="3C5790"/>
                </a:solidFill>
              </a:rPr>
              <a:t>service</a:t>
            </a:r>
            <a:r>
              <a:rPr lang="en-US" sz="1400" dirty="0">
                <a:solidFill>
                  <a:srgbClr val="3C5790"/>
                </a:solidFill>
              </a:rPr>
              <a:t> </a:t>
            </a:r>
            <a:r>
              <a:rPr lang="en-US" sz="1400" b="1" dirty="0">
                <a:solidFill>
                  <a:srgbClr val="3C5790"/>
                </a:solidFill>
              </a:rPr>
              <a:t>registry</a:t>
            </a:r>
            <a:r>
              <a:rPr lang="en-US" sz="1400" dirty="0">
                <a:solidFill>
                  <a:srgbClr val="3C5790"/>
                </a:solidFill>
              </a:rPr>
              <a:t> </a:t>
            </a:r>
            <a:r>
              <a:rPr lang="en-US" sz="1400" b="1" dirty="0">
                <a:solidFill>
                  <a:srgbClr val="3C5790"/>
                </a:solidFill>
              </a:rPr>
              <a:t>layer</a:t>
            </a:r>
            <a:r>
              <a:rPr lang="en-US" sz="1400" dirty="0">
                <a:solidFill>
                  <a:srgbClr val="3C5790"/>
                </a:solidFill>
              </a:rPr>
              <a:t> provides a cooperation model for bundles to share objects between bundles. A number of events are defined to handle the coming and going of services.</a:t>
            </a:r>
          </a:p>
          <a:p>
            <a:r>
              <a:rPr lang="en-US" sz="1400" dirty="0">
                <a:solidFill>
                  <a:srgbClr val="3C5790"/>
                </a:solidFill>
              </a:rPr>
              <a:t>The </a:t>
            </a:r>
            <a:r>
              <a:rPr lang="en-US" sz="1400" b="1" dirty="0">
                <a:solidFill>
                  <a:srgbClr val="3C5790"/>
                </a:solidFill>
              </a:rPr>
              <a:t>service</a:t>
            </a:r>
            <a:r>
              <a:rPr lang="en-US" sz="1400" dirty="0">
                <a:solidFill>
                  <a:srgbClr val="3C5790"/>
                </a:solidFill>
              </a:rPr>
              <a:t> </a:t>
            </a:r>
            <a:r>
              <a:rPr lang="en-US" sz="1400" b="1" dirty="0">
                <a:solidFill>
                  <a:srgbClr val="3C5790"/>
                </a:solidFill>
              </a:rPr>
              <a:t>Layer</a:t>
            </a:r>
            <a:r>
              <a:rPr lang="en-US" sz="1400" dirty="0">
                <a:solidFill>
                  <a:srgbClr val="3C5790"/>
                </a:solidFill>
              </a:rPr>
              <a:t> is a Java object inside a bundle, which is listed in an OSGI service registry for the benefit of other bundles running in the same JVM. The bundle can register a service, it can search for a service, or it can receive notifications when a service changes.</a:t>
            </a:r>
            <a:endParaRPr lang="en-US" sz="1200" dirty="0">
              <a:solidFill>
                <a:srgbClr val="3C579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OSGI Architecture (</a:t>
            </a:r>
            <a:r>
              <a:rPr lang="fr-CA" dirty="0" err="1">
                <a:solidFill>
                  <a:schemeClr val="bg1"/>
                </a:solidFill>
              </a:rPr>
              <a:t>cont</a:t>
            </a:r>
            <a:r>
              <a:rPr lang="fr-CA" dirty="0">
                <a:solidFill>
                  <a:schemeClr val="bg1"/>
                </a:solidFill>
              </a:rPr>
              <a:t>.)</a:t>
            </a:r>
          </a:p>
        </p:txBody>
      </p:sp>
      <p:pic>
        <p:nvPicPr>
          <p:cNvPr id="5" name="Picture 2"/>
          <p:cNvPicPr>
            <a:picLocks noChangeAspect="1" noChangeArrowheads="1"/>
          </p:cNvPicPr>
          <p:nvPr/>
        </p:nvPicPr>
        <p:blipFill>
          <a:blip r:embed="rId3" cstate="print"/>
          <a:srcRect/>
          <a:stretch>
            <a:fillRect/>
          </a:stretch>
        </p:blipFill>
        <p:spPr bwMode="auto">
          <a:xfrm>
            <a:off x="1600200" y="2514600"/>
            <a:ext cx="5272906" cy="3352800"/>
          </a:xfrm>
          <a:prstGeom prst="rect">
            <a:avLst/>
          </a:prstGeom>
          <a:noFill/>
          <a:ln w="9525">
            <a:noFill/>
            <a:miter lim="800000"/>
            <a:headEnd/>
            <a:tailEnd/>
          </a:ln>
          <a:effectLst/>
        </p:spPr>
      </p:pic>
    </p:spTree>
    <p:extLst>
      <p:ext uri="{BB962C8B-B14F-4D97-AF65-F5344CB8AC3E}">
        <p14:creationId xmlns:p14="http://schemas.microsoft.com/office/powerpoint/2010/main" val="289874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OSGI Architecture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676400"/>
          </a:xfrm>
        </p:spPr>
        <p:txBody>
          <a:bodyPr/>
          <a:lstStyle/>
          <a:p>
            <a:r>
              <a:rPr lang="en-US" sz="1400" b="1" dirty="0">
                <a:solidFill>
                  <a:srgbClr val="3C5790"/>
                </a:solidFill>
              </a:rPr>
              <a:t>Installed</a:t>
            </a:r>
            <a:r>
              <a:rPr lang="en-US" sz="1400" dirty="0">
                <a:solidFill>
                  <a:srgbClr val="3C5790"/>
                </a:solidFill>
              </a:rPr>
              <a:t> </a:t>
            </a:r>
            <a:r>
              <a:rPr lang="en-US" sz="1400" dirty="0">
                <a:solidFill>
                  <a:srgbClr val="3C5790"/>
                </a:solidFill>
                <a:sym typeface="Wingdings" panose="05000000000000000000" pitchFamily="2" charset="2"/>
              </a:rPr>
              <a:t></a:t>
            </a:r>
            <a:r>
              <a:rPr lang="en-US" sz="1400" dirty="0">
                <a:solidFill>
                  <a:srgbClr val="3C5790"/>
                </a:solidFill>
              </a:rPr>
              <a:t> a bundle has been validated and is prepared to be activated.</a:t>
            </a:r>
          </a:p>
          <a:p>
            <a:r>
              <a:rPr lang="en-US" sz="1400" b="1" dirty="0">
                <a:solidFill>
                  <a:srgbClr val="3C5790"/>
                </a:solidFill>
              </a:rPr>
              <a:t>Resolved</a:t>
            </a:r>
            <a:r>
              <a:rPr lang="en-US" sz="1400" dirty="0">
                <a:solidFill>
                  <a:srgbClr val="3C5790"/>
                </a:solidFill>
              </a:rPr>
              <a:t> </a:t>
            </a:r>
            <a:r>
              <a:rPr lang="en-US" sz="1400" dirty="0">
                <a:solidFill>
                  <a:srgbClr val="3C5790"/>
                </a:solidFill>
                <a:sym typeface="Wingdings" panose="05000000000000000000" pitchFamily="2" charset="2"/>
              </a:rPr>
              <a:t></a:t>
            </a:r>
            <a:r>
              <a:rPr lang="en-US" sz="1400" dirty="0">
                <a:solidFill>
                  <a:srgbClr val="3C5790"/>
                </a:solidFill>
              </a:rPr>
              <a:t> all dependencies declared for a bundle have been resolved.</a:t>
            </a:r>
          </a:p>
          <a:p>
            <a:r>
              <a:rPr lang="en-US" sz="1400" b="1" dirty="0">
                <a:solidFill>
                  <a:srgbClr val="3C5790"/>
                </a:solidFill>
              </a:rPr>
              <a:t>Starting</a:t>
            </a:r>
            <a:r>
              <a:rPr lang="en-US" sz="1400" dirty="0">
                <a:solidFill>
                  <a:srgbClr val="3C5790"/>
                </a:solidFill>
              </a:rPr>
              <a:t> </a:t>
            </a:r>
            <a:r>
              <a:rPr lang="en-US" sz="1400" dirty="0">
                <a:solidFill>
                  <a:srgbClr val="3C5790"/>
                </a:solidFill>
                <a:sym typeface="Wingdings" panose="05000000000000000000" pitchFamily="2" charset="2"/>
              </a:rPr>
              <a:t></a:t>
            </a:r>
            <a:r>
              <a:rPr lang="en-US" sz="1400" dirty="0">
                <a:solidFill>
                  <a:srgbClr val="3C5790"/>
                </a:solidFill>
              </a:rPr>
              <a:t> a bundle is in the process of transitioning to an active state.</a:t>
            </a:r>
          </a:p>
          <a:p>
            <a:r>
              <a:rPr lang="en-US" sz="1400" b="1" dirty="0">
                <a:solidFill>
                  <a:srgbClr val="3C5790"/>
                </a:solidFill>
              </a:rPr>
              <a:t>Active</a:t>
            </a:r>
            <a:r>
              <a:rPr lang="en-US" sz="1400" dirty="0">
                <a:solidFill>
                  <a:srgbClr val="3C5790"/>
                </a:solidFill>
              </a:rPr>
              <a:t> </a:t>
            </a:r>
            <a:r>
              <a:rPr lang="en-US" sz="1400" dirty="0">
                <a:solidFill>
                  <a:srgbClr val="3C5790"/>
                </a:solidFill>
                <a:sym typeface="Wingdings" panose="05000000000000000000" pitchFamily="2" charset="2"/>
              </a:rPr>
              <a:t></a:t>
            </a:r>
            <a:r>
              <a:rPr lang="en-US" sz="1400" dirty="0">
                <a:solidFill>
                  <a:srgbClr val="3C5790"/>
                </a:solidFill>
              </a:rPr>
              <a:t> a bundle has been loaded into the actual JVM footprint.</a:t>
            </a:r>
          </a:p>
          <a:p>
            <a:r>
              <a:rPr lang="en-US" sz="1400" b="1" dirty="0">
                <a:solidFill>
                  <a:srgbClr val="3C5790"/>
                </a:solidFill>
              </a:rPr>
              <a:t>Stopping</a:t>
            </a:r>
            <a:r>
              <a:rPr lang="en-US" sz="1400" dirty="0">
                <a:solidFill>
                  <a:srgbClr val="3C5790"/>
                </a:solidFill>
              </a:rPr>
              <a:t> </a:t>
            </a:r>
            <a:r>
              <a:rPr lang="en-US" sz="1400" dirty="0">
                <a:solidFill>
                  <a:srgbClr val="3C5790"/>
                </a:solidFill>
                <a:sym typeface="Wingdings" panose="05000000000000000000" pitchFamily="2" charset="2"/>
              </a:rPr>
              <a:t></a:t>
            </a:r>
            <a:r>
              <a:rPr lang="en-US" sz="1400" dirty="0">
                <a:solidFill>
                  <a:srgbClr val="3C5790"/>
                </a:solidFill>
              </a:rPr>
              <a:t>  bundle is in the process of being stopped.</a:t>
            </a:r>
          </a:p>
          <a:p>
            <a:r>
              <a:rPr lang="en-US" sz="1400" b="1" dirty="0">
                <a:solidFill>
                  <a:srgbClr val="3C5790"/>
                </a:solidFill>
              </a:rPr>
              <a:t>Uninstalled</a:t>
            </a:r>
            <a:r>
              <a:rPr lang="en-US" sz="1400" dirty="0">
                <a:solidFill>
                  <a:srgbClr val="3C5790"/>
                </a:solidFill>
              </a:rPr>
              <a:t> </a:t>
            </a:r>
            <a:r>
              <a:rPr lang="en-US" sz="1400" dirty="0">
                <a:solidFill>
                  <a:srgbClr val="3C5790"/>
                </a:solidFill>
                <a:sym typeface="Wingdings" panose="05000000000000000000" pitchFamily="2" charset="2"/>
              </a:rPr>
              <a:t> </a:t>
            </a:r>
            <a:r>
              <a:rPr lang="en-US" sz="1400" dirty="0">
                <a:solidFill>
                  <a:srgbClr val="3C5790"/>
                </a:solidFill>
              </a:rPr>
              <a:t>a bundle is effectively uninstalled, meaning no verification process has taken place.</a:t>
            </a:r>
          </a:p>
        </p:txBody>
      </p:sp>
      <p:pic>
        <p:nvPicPr>
          <p:cNvPr id="4" name="Picture 2"/>
          <p:cNvPicPr>
            <a:picLocks noChangeAspect="1" noChangeArrowheads="1"/>
          </p:cNvPicPr>
          <p:nvPr/>
        </p:nvPicPr>
        <p:blipFill>
          <a:blip r:embed="rId3" cstate="print"/>
          <a:srcRect/>
          <a:stretch>
            <a:fillRect/>
          </a:stretch>
        </p:blipFill>
        <p:spPr bwMode="auto">
          <a:xfrm>
            <a:off x="2514600" y="3570110"/>
            <a:ext cx="3810000" cy="3185867"/>
          </a:xfrm>
          <a:prstGeom prst="rect">
            <a:avLst/>
          </a:prstGeom>
          <a:noFill/>
          <a:ln w="9525">
            <a:noFill/>
            <a:miter lim="800000"/>
            <a:headEnd/>
            <a:tailEnd/>
          </a:ln>
          <a:effectLst/>
        </p:spPr>
      </p:pic>
    </p:spTree>
    <p:extLst>
      <p:ext uri="{BB962C8B-B14F-4D97-AF65-F5344CB8AC3E}">
        <p14:creationId xmlns:p14="http://schemas.microsoft.com/office/powerpoint/2010/main" val="3831222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OSGI Architecture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609600"/>
          </a:xfrm>
        </p:spPr>
        <p:txBody>
          <a:bodyPr/>
          <a:lstStyle/>
          <a:p>
            <a:r>
              <a:rPr lang="en-US" sz="1400" dirty="0">
                <a:solidFill>
                  <a:srgbClr val="3C5790"/>
                </a:solidFill>
              </a:rPr>
              <a:t>OSGI bundles can both publish and consume services (like an SOA in a JVM).</a:t>
            </a:r>
          </a:p>
        </p:txBody>
      </p:sp>
      <p:pic>
        <p:nvPicPr>
          <p:cNvPr id="5" name="Picture 3"/>
          <p:cNvPicPr>
            <a:picLocks noChangeAspect="1" noChangeArrowheads="1"/>
          </p:cNvPicPr>
          <p:nvPr/>
        </p:nvPicPr>
        <p:blipFill>
          <a:blip r:embed="rId3" cstate="print"/>
          <a:srcRect/>
          <a:stretch>
            <a:fillRect/>
          </a:stretch>
        </p:blipFill>
        <p:spPr bwMode="auto">
          <a:xfrm>
            <a:off x="2590800" y="2667000"/>
            <a:ext cx="3733800" cy="2783170"/>
          </a:xfrm>
          <a:prstGeom prst="rect">
            <a:avLst/>
          </a:prstGeom>
          <a:noFill/>
          <a:ln w="9525">
            <a:noFill/>
            <a:miter lim="800000"/>
            <a:headEnd/>
            <a:tailEnd/>
          </a:ln>
          <a:effectLst/>
        </p:spPr>
      </p:pic>
    </p:spTree>
    <p:extLst>
      <p:ext uri="{BB962C8B-B14F-4D97-AF65-F5344CB8AC3E}">
        <p14:creationId xmlns:p14="http://schemas.microsoft.com/office/powerpoint/2010/main" val="4121333866"/>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6221</TotalTime>
  <Words>735</Words>
  <Application>Microsoft Office PowerPoint</Application>
  <PresentationFormat>On-screen Show (4:3)</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143</vt:lpstr>
      <vt:lpstr>Apache Kura</vt:lpstr>
      <vt:lpstr>Contents</vt:lpstr>
      <vt:lpstr>What is Apache Kura?</vt:lpstr>
      <vt:lpstr>What is OSGI ?</vt:lpstr>
      <vt:lpstr>What is OSGI ? (cont.)</vt:lpstr>
      <vt:lpstr>OSGI Architecture</vt:lpstr>
      <vt:lpstr>OSGI Architecture (cont.)</vt:lpstr>
      <vt:lpstr>OSGI Architecture (cont.)</vt:lpstr>
      <vt:lpstr>OSGI Architecture (cont.)</vt:lpstr>
      <vt:lpstr>Features</vt:lpstr>
      <vt:lpstr>Architecture</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695</cp:revision>
  <dcterms:created xsi:type="dcterms:W3CDTF">2012-04-12T06:19:17Z</dcterms:created>
  <dcterms:modified xsi:type="dcterms:W3CDTF">2017-03-23T10:32:51Z</dcterms:modified>
</cp:coreProperties>
</file>