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391" r:id="rId5"/>
    <p:sldId id="404" r:id="rId6"/>
    <p:sldId id="405" r:id="rId7"/>
    <p:sldId id="406" r:id="rId8"/>
    <p:sldId id="407" r:id="rId9"/>
    <p:sldId id="408" r:id="rId10"/>
    <p:sldId id="409" r:id="rId11"/>
    <p:sldId id="403" r:id="rId12"/>
    <p:sldId id="411" r:id="rId13"/>
    <p:sldId id="412" r:id="rId14"/>
    <p:sldId id="410" r:id="rId15"/>
    <p:sldId id="414" r:id="rId16"/>
    <p:sldId id="413" r:id="rId17"/>
    <p:sldId id="416" r:id="rId18"/>
    <p:sldId id="415" r:id="rId19"/>
    <p:sldId id="417" r:id="rId20"/>
    <p:sldId id="259" r:id="rId21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7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4" autoAdjust="0"/>
    <p:restoredTop sz="94660"/>
  </p:normalViewPr>
  <p:slideViewPr>
    <p:cSldViewPr>
      <p:cViewPr varScale="1">
        <p:scale>
          <a:sx n="85" d="100"/>
          <a:sy n="85" d="100"/>
        </p:scale>
        <p:origin x="154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807098-A8DF-4714-B43F-DC882CB72C38}" type="datetimeFigureOut">
              <a:rPr lang="fr-FR"/>
              <a:pPr>
                <a:defRPr/>
              </a:pPr>
              <a:t>03/03/2017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F57D0A-305D-4A35-A608-B814A0BEDBC9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0CA72D-36E4-4393-9507-9CBDA1AC8F50}" type="datetimeFigureOut">
              <a:rPr lang="fr-FR"/>
              <a:pPr>
                <a:defRPr/>
              </a:pPr>
              <a:t>03/03/2017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88108-AC2B-469D-8E1A-8A1FC91F787D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3A0D9B-B10A-4C2F-90C1-683BF0DFEB41}" type="datetimeFigureOut">
              <a:rPr lang="fr-FR"/>
              <a:pPr>
                <a:defRPr/>
              </a:pPr>
              <a:t>03/03/2017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44A544-6A6F-467F-AC6F-55FD44753437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80763A-51CB-4C09-97C6-6FDA1E354680}" type="datetimeFigureOut">
              <a:rPr lang="fr-FR"/>
              <a:pPr>
                <a:defRPr/>
              </a:pPr>
              <a:t>03/03/2017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92BCFE-7F07-4DEB-84D0-B6E069D09AB4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034F85-C7AC-44D9-8041-DCE5F1910771}" type="datetimeFigureOut">
              <a:rPr lang="fr-FR"/>
              <a:pPr>
                <a:defRPr/>
              </a:pPr>
              <a:t>03/03/2017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39C1E6-5858-412D-B164-0E5729C1B013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45984F-4687-4822-B90B-D2F0C053EC34}" type="datetimeFigureOut">
              <a:rPr lang="fr-FR"/>
              <a:pPr>
                <a:defRPr/>
              </a:pPr>
              <a:t>03/03/2017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F1BFA6-010D-431C-B551-A9D369DB37A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AEB407-0560-4B40-983D-A7D236E18EC5}" type="datetimeFigureOut">
              <a:rPr lang="fr-FR"/>
              <a:pPr>
                <a:defRPr/>
              </a:pPr>
              <a:t>03/03/2017</a:t>
            </a:fld>
            <a:endParaRPr lang="fr-CA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D0B0A2-27E0-4485-9168-8AA570A8DA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E07EA0-14F2-420C-A475-0D18AFDA93B1}" type="datetimeFigureOut">
              <a:rPr lang="fr-FR"/>
              <a:pPr>
                <a:defRPr/>
              </a:pPr>
              <a:t>03/03/2017</a:t>
            </a:fld>
            <a:endParaRPr lang="fr-CA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B3AE74-2F99-4987-987A-6C3EA8F2668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DA1DD5-A17C-48EA-9412-EA98D6409207}" type="datetimeFigureOut">
              <a:rPr lang="fr-FR"/>
              <a:pPr>
                <a:defRPr/>
              </a:pPr>
              <a:t>03/03/2017</a:t>
            </a:fld>
            <a:endParaRPr lang="fr-CA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E848E-D45A-49C9-AF07-E8D1D5BE3B06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002456-19D9-42BE-A6A4-31B0B2C0CD52}" type="datetimeFigureOut">
              <a:rPr lang="fr-FR"/>
              <a:pPr>
                <a:defRPr/>
              </a:pPr>
              <a:t>03/03/2017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AFF93D-3571-4F94-83EE-E5D41E95C87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fr-CA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FF835A-66CB-4758-9200-7B9C84F9639E}" type="datetimeFigureOut">
              <a:rPr lang="fr-FR"/>
              <a:pPr>
                <a:defRPr/>
              </a:pPr>
              <a:t>03/03/2017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7E2403-F942-4042-B87D-191FA9AEC4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 style du titre</a:t>
            </a:r>
            <a:endParaRPr lang="fr-CA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2E20E43-3D58-4660-B8C5-0C3B8220668E}" type="datetimeFigureOut">
              <a:rPr lang="fr-FR"/>
              <a:pPr>
                <a:defRPr/>
              </a:pPr>
              <a:t>03/03/2017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19B76BF-C9E2-4657-92CA-F0808A608D0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685800" y="3373438"/>
            <a:ext cx="7772400" cy="1012825"/>
          </a:xfrm>
        </p:spPr>
        <p:txBody>
          <a:bodyPr/>
          <a:lstStyle/>
          <a:p>
            <a:r>
              <a:rPr lang="fr-CA" sz="4000" dirty="0">
                <a:solidFill>
                  <a:schemeClr val="bg1"/>
                </a:solidFill>
              </a:rPr>
              <a:t>Consul</a:t>
            </a:r>
            <a:endParaRPr lang="fr-CA" sz="3800" dirty="0">
              <a:solidFill>
                <a:schemeClr val="bg1"/>
              </a:solidFill>
            </a:endParaRPr>
          </a:p>
        </p:txBody>
      </p:sp>
      <p:sp>
        <p:nvSpPr>
          <p:cNvPr id="2051" name="Sous-titre 2"/>
          <p:cNvSpPr>
            <a:spLocks noGrp="1"/>
          </p:cNvSpPr>
          <p:nvPr>
            <p:ph type="subTitle" idx="1"/>
          </p:nvPr>
        </p:nvSpPr>
        <p:spPr>
          <a:xfrm>
            <a:off x="5715000" y="6091237"/>
            <a:ext cx="3124200" cy="614363"/>
          </a:xfrm>
        </p:spPr>
        <p:txBody>
          <a:bodyPr/>
          <a:lstStyle/>
          <a:p>
            <a:r>
              <a:rPr lang="fr-CA" sz="2600" dirty="0">
                <a:solidFill>
                  <a:schemeClr val="bg1"/>
                </a:solidFill>
              </a:rPr>
              <a:t>Dima Ionut Daniel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Basic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4478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In order to see all members of the cluster we can run "</a:t>
            </a:r>
            <a:r>
              <a:rPr lang="en-US" sz="1400" b="1" dirty="0">
                <a:solidFill>
                  <a:srgbClr val="3C5790"/>
                </a:solidFill>
              </a:rPr>
              <a:t>consul members</a:t>
            </a:r>
            <a:r>
              <a:rPr lang="en-US" sz="1400" dirty="0">
                <a:solidFill>
                  <a:srgbClr val="3C5790"/>
                </a:solidFill>
              </a:rPr>
              <a:t>" command.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Additional metadata can be viewed using the </a:t>
            </a:r>
            <a:r>
              <a:rPr lang="en-US" sz="1400" b="1" dirty="0">
                <a:solidFill>
                  <a:srgbClr val="3C5790"/>
                </a:solidFill>
              </a:rPr>
              <a:t>-detailed</a:t>
            </a:r>
            <a:r>
              <a:rPr lang="en-US" sz="1400" dirty="0">
                <a:solidFill>
                  <a:srgbClr val="3C5790"/>
                </a:solidFill>
              </a:rPr>
              <a:t> flag.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output of the members command is based on the gossip protocol.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Consul provides HTTP and DNS API.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By default Consul agent's DNS server runs on port 8600 by default.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3759212"/>
            <a:ext cx="8905875" cy="355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234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Key/Value store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981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Consul provides a Key/Value store.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This can be used to hold dynamic configuration, assist in service configuration, build leader election, etc.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There are 2 ways to interact with Consul KV store: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 - HTTP API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 - Consul KV CLI.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consul </a:t>
            </a:r>
            <a:r>
              <a:rPr lang="en-US" sz="1400" dirty="0" err="1">
                <a:solidFill>
                  <a:srgbClr val="3C5790"/>
                </a:solidFill>
              </a:rPr>
              <a:t>kv</a:t>
            </a:r>
            <a:r>
              <a:rPr lang="en-US" sz="1400" dirty="0">
                <a:solidFill>
                  <a:srgbClr val="3C5790"/>
                </a:solidFill>
              </a:rPr>
              <a:t> put </a:t>
            </a:r>
            <a:r>
              <a:rPr lang="en-US" sz="1400" dirty="0" err="1">
                <a:solidFill>
                  <a:srgbClr val="3C5790"/>
                </a:solidFill>
              </a:rPr>
              <a:t>config</a:t>
            </a:r>
            <a:r>
              <a:rPr lang="en-US" sz="1400" dirty="0">
                <a:solidFill>
                  <a:srgbClr val="3C5790"/>
                </a:solidFill>
              </a:rPr>
              <a:t>/max 20</a:t>
            </a:r>
          </a:p>
          <a:p>
            <a:r>
              <a:rPr lang="en-US" sz="1400" dirty="0">
                <a:solidFill>
                  <a:srgbClr val="3C5790"/>
                </a:solidFill>
              </a:rPr>
              <a:t>consul </a:t>
            </a:r>
            <a:r>
              <a:rPr lang="en-US" sz="1400" dirty="0" err="1">
                <a:solidFill>
                  <a:srgbClr val="3C5790"/>
                </a:solidFill>
              </a:rPr>
              <a:t>kv</a:t>
            </a:r>
            <a:r>
              <a:rPr lang="en-US" sz="1400" dirty="0">
                <a:solidFill>
                  <a:srgbClr val="3C5790"/>
                </a:solidFill>
              </a:rPr>
              <a:t> get </a:t>
            </a:r>
            <a:r>
              <a:rPr lang="en-US" sz="1400" dirty="0" err="1">
                <a:solidFill>
                  <a:srgbClr val="3C5790"/>
                </a:solidFill>
              </a:rPr>
              <a:t>config</a:t>
            </a:r>
            <a:r>
              <a:rPr lang="en-US" sz="1400" dirty="0">
                <a:solidFill>
                  <a:srgbClr val="3C5790"/>
                </a:solidFill>
              </a:rPr>
              <a:t>/max</a:t>
            </a:r>
          </a:p>
        </p:txBody>
      </p:sp>
    </p:spTree>
    <p:extLst>
      <p:ext uri="{BB962C8B-B14F-4D97-AF65-F5344CB8AC3E}">
        <p14:creationId xmlns:p14="http://schemas.microsoft.com/office/powerpoint/2010/main" val="136833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Key/Value store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0668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We can obtain detailed information about a certain KV node using –detailed flag.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It's possible to list all keys from the store using the "</a:t>
            </a:r>
            <a:r>
              <a:rPr lang="en-US" sz="1400" b="1" dirty="0" err="1">
                <a:solidFill>
                  <a:srgbClr val="3C5790"/>
                </a:solidFill>
              </a:rPr>
              <a:t>recurse</a:t>
            </a:r>
            <a:r>
              <a:rPr lang="en-US" sz="1400" dirty="0">
                <a:solidFill>
                  <a:srgbClr val="3C5790"/>
                </a:solidFill>
              </a:rPr>
              <a:t>" option.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3061493"/>
            <a:ext cx="3035672" cy="134778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2736" y="5257800"/>
            <a:ext cx="2819400" cy="1034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558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Key/Value store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600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To update a value we use the same "put" option as when inserting a new key/value element.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To delete a key from Consul KV store we can use the delete option.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consul </a:t>
            </a:r>
            <a:r>
              <a:rPr lang="en-US" sz="1400" dirty="0" err="1">
                <a:solidFill>
                  <a:srgbClr val="3C5790"/>
                </a:solidFill>
              </a:rPr>
              <a:t>kv</a:t>
            </a:r>
            <a:r>
              <a:rPr lang="en-US" sz="1400" dirty="0">
                <a:solidFill>
                  <a:srgbClr val="3C5790"/>
                </a:solidFill>
              </a:rPr>
              <a:t> delete </a:t>
            </a:r>
            <a:r>
              <a:rPr lang="en-US" sz="1400" dirty="0" err="1">
                <a:solidFill>
                  <a:srgbClr val="3C5790"/>
                </a:solidFill>
              </a:rPr>
              <a:t>config</a:t>
            </a:r>
            <a:r>
              <a:rPr lang="en-US" sz="1400" dirty="0">
                <a:solidFill>
                  <a:srgbClr val="3C5790"/>
                </a:solidFill>
              </a:rPr>
              <a:t>/max</a:t>
            </a:r>
          </a:p>
          <a:p>
            <a:r>
              <a:rPr lang="en-US" sz="1400" dirty="0">
                <a:solidFill>
                  <a:srgbClr val="3C5790"/>
                </a:solidFill>
              </a:rPr>
              <a:t>We can delete an entire prefix using recuse option</a:t>
            </a:r>
          </a:p>
          <a:p>
            <a:r>
              <a:rPr lang="en-US" sz="1400" dirty="0">
                <a:solidFill>
                  <a:srgbClr val="3C5790"/>
                </a:solidFill>
              </a:rPr>
              <a:t>consul </a:t>
            </a:r>
            <a:r>
              <a:rPr lang="en-US" sz="1400" dirty="0" err="1">
                <a:solidFill>
                  <a:srgbClr val="3C5790"/>
                </a:solidFill>
              </a:rPr>
              <a:t>kv</a:t>
            </a:r>
            <a:r>
              <a:rPr lang="en-US" sz="1400" dirty="0">
                <a:solidFill>
                  <a:srgbClr val="3C5790"/>
                </a:solidFill>
              </a:rPr>
              <a:t> delete -</a:t>
            </a:r>
            <a:r>
              <a:rPr lang="en-US" sz="1400" dirty="0" err="1">
                <a:solidFill>
                  <a:srgbClr val="3C5790"/>
                </a:solidFill>
              </a:rPr>
              <a:t>recurse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dirty="0" err="1">
                <a:solidFill>
                  <a:srgbClr val="3C5790"/>
                </a:solidFill>
              </a:rPr>
              <a:t>config</a:t>
            </a:r>
            <a:endParaRPr lang="en-US" sz="14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9548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Web UI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524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Consul </a:t>
            </a:r>
            <a:r>
              <a:rPr lang="en-US" sz="1400" dirty="0" err="1">
                <a:solidFill>
                  <a:srgbClr val="3C5790"/>
                </a:solidFill>
              </a:rPr>
              <a:t>comed</a:t>
            </a:r>
            <a:r>
              <a:rPr lang="en-US" sz="1400" dirty="0">
                <a:solidFill>
                  <a:srgbClr val="3C5790"/>
                </a:solidFill>
              </a:rPr>
              <a:t> with a functional web UI out of the box.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Web UI can be used for viewing all services, nodes, health checks, their status and for CRUD operations on key/value data.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UI automatically supports multi-datacenter.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default ULR for the UI is </a:t>
            </a:r>
            <a:r>
              <a:rPr lang="en-US" sz="1400" b="1" dirty="0">
                <a:solidFill>
                  <a:srgbClr val="3C5790"/>
                </a:solidFill>
              </a:rPr>
              <a:t>http://localhost:8500/ui</a:t>
            </a:r>
            <a:r>
              <a:rPr lang="en-US" sz="1400" dirty="0">
                <a:solidFill>
                  <a:srgbClr val="3C579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32224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Web UI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488741"/>
            <a:ext cx="8763000" cy="3378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055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Service </a:t>
            </a:r>
            <a:r>
              <a:rPr lang="fr-CA" dirty="0" err="1">
                <a:solidFill>
                  <a:schemeClr val="bg1"/>
                </a:solidFill>
              </a:rPr>
              <a:t>Discovery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7526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A service can be registered either by providing a service definition or by using HTTP API.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We need to create a directory for Consul configuration.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Consul loads all configuration files. Mostly on </a:t>
            </a:r>
            <a:r>
              <a:rPr lang="en-US" sz="1400" dirty="0" err="1">
                <a:solidFill>
                  <a:srgbClr val="3C5790"/>
                </a:solidFill>
              </a:rPr>
              <a:t>unix</a:t>
            </a:r>
            <a:r>
              <a:rPr lang="en-US" sz="1400" dirty="0">
                <a:solidFill>
                  <a:srgbClr val="3C5790"/>
                </a:solidFill>
              </a:rPr>
              <a:t> the directory is named /</a:t>
            </a:r>
            <a:r>
              <a:rPr lang="en-US" sz="1400" dirty="0" err="1">
                <a:solidFill>
                  <a:srgbClr val="3C5790"/>
                </a:solidFill>
              </a:rPr>
              <a:t>etc</a:t>
            </a:r>
            <a:r>
              <a:rPr lang="en-US" sz="1400" dirty="0">
                <a:solidFill>
                  <a:srgbClr val="3C5790"/>
                </a:solidFill>
              </a:rPr>
              <a:t>/</a:t>
            </a:r>
            <a:r>
              <a:rPr lang="en-US" sz="1400" dirty="0" err="1">
                <a:solidFill>
                  <a:srgbClr val="3C5790"/>
                </a:solidFill>
              </a:rPr>
              <a:t>consul.d</a:t>
            </a:r>
            <a:r>
              <a:rPr lang="en-US" sz="1400" dirty="0">
                <a:solidFill>
                  <a:srgbClr val="3C5790"/>
                </a:solidFill>
              </a:rPr>
              <a:t>.</a:t>
            </a:r>
          </a:p>
          <a:p>
            <a:endParaRPr lang="en-US" sz="1400" dirty="0">
              <a:solidFill>
                <a:srgbClr val="3C5790"/>
              </a:solidFill>
            </a:endParaRPr>
          </a:p>
          <a:p>
            <a:r>
              <a:rPr lang="en-US" sz="1400" dirty="0">
                <a:solidFill>
                  <a:srgbClr val="3C5790"/>
                </a:solidFill>
              </a:rPr>
              <a:t>cat /</a:t>
            </a:r>
            <a:r>
              <a:rPr lang="en-US" sz="1400" dirty="0" err="1">
                <a:solidFill>
                  <a:srgbClr val="3C5790"/>
                </a:solidFill>
              </a:rPr>
              <a:t>etc</a:t>
            </a:r>
            <a:r>
              <a:rPr lang="en-US" sz="1400" dirty="0">
                <a:solidFill>
                  <a:srgbClr val="3C5790"/>
                </a:solidFill>
              </a:rPr>
              <a:t>/</a:t>
            </a:r>
            <a:r>
              <a:rPr lang="en-US" sz="1400" dirty="0" err="1">
                <a:solidFill>
                  <a:srgbClr val="3C5790"/>
                </a:solidFill>
              </a:rPr>
              <a:t>consul.d</a:t>
            </a:r>
            <a:r>
              <a:rPr lang="en-US" sz="1400" dirty="0">
                <a:solidFill>
                  <a:srgbClr val="3C5790"/>
                </a:solidFill>
              </a:rPr>
              <a:t>/</a:t>
            </a:r>
            <a:r>
              <a:rPr lang="en-US" sz="1400" dirty="0" err="1">
                <a:solidFill>
                  <a:srgbClr val="3C5790"/>
                </a:solidFill>
              </a:rPr>
              <a:t>rails.json</a:t>
            </a:r>
            <a:endParaRPr lang="en-US" sz="1400" dirty="0">
              <a:solidFill>
                <a:srgbClr val="3C5790"/>
              </a:solidFill>
            </a:endParaRPr>
          </a:p>
          <a:p>
            <a:r>
              <a:rPr lang="en-US" sz="1400" dirty="0">
                <a:solidFill>
                  <a:srgbClr val="3C5790"/>
                </a:solidFill>
              </a:rPr>
              <a:t>'{"service":{"</a:t>
            </a:r>
            <a:r>
              <a:rPr lang="en-US" sz="1400" dirty="0" err="1">
                <a:solidFill>
                  <a:srgbClr val="3C5790"/>
                </a:solidFill>
              </a:rPr>
              <a:t>name":"web</a:t>
            </a:r>
            <a:r>
              <a:rPr lang="en-US" sz="1400" dirty="0">
                <a:solidFill>
                  <a:srgbClr val="3C5790"/>
                </a:solidFill>
              </a:rPr>
              <a:t>", "tags":["rails"], "port":80}}'</a:t>
            </a:r>
          </a:p>
        </p:txBody>
      </p:sp>
    </p:spTree>
    <p:extLst>
      <p:ext uri="{BB962C8B-B14F-4D97-AF65-F5344CB8AC3E}">
        <p14:creationId xmlns:p14="http://schemas.microsoft.com/office/powerpoint/2010/main" val="32432586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Service </a:t>
            </a:r>
            <a:r>
              <a:rPr lang="fr-CA" dirty="0" err="1">
                <a:solidFill>
                  <a:schemeClr val="bg1"/>
                </a:solidFill>
              </a:rPr>
              <a:t>Discovery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524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Using HTTP API we can query the services:</a:t>
            </a:r>
          </a:p>
          <a:p>
            <a:r>
              <a:rPr lang="en-US" sz="1400" dirty="0">
                <a:solidFill>
                  <a:srgbClr val="3C5790"/>
                </a:solidFill>
              </a:rPr>
              <a:t>curl http://localhost:8500/v1/catalog/service/web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HTTP API can be used to add, remove, modify services dynamically.</a:t>
            </a:r>
          </a:p>
        </p:txBody>
      </p:sp>
    </p:spTree>
    <p:extLst>
      <p:ext uri="{BB962C8B-B14F-4D97-AF65-F5344CB8AC3E}">
        <p14:creationId xmlns:p14="http://schemas.microsoft.com/office/powerpoint/2010/main" val="4674196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Health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fr-CA" dirty="0" err="1">
                <a:solidFill>
                  <a:schemeClr val="bg1"/>
                </a:solidFill>
              </a:rPr>
              <a:t>Checks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676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Similar to a server, a check can be registered by providing a check definition or by using HTTP API.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cat /</a:t>
            </a:r>
            <a:r>
              <a:rPr lang="en-US" sz="1400" dirty="0" err="1">
                <a:solidFill>
                  <a:srgbClr val="3C5790"/>
                </a:solidFill>
              </a:rPr>
              <a:t>etc</a:t>
            </a:r>
            <a:r>
              <a:rPr lang="en-US" sz="1400" dirty="0">
                <a:solidFill>
                  <a:srgbClr val="3C5790"/>
                </a:solidFill>
              </a:rPr>
              <a:t>/</a:t>
            </a:r>
            <a:r>
              <a:rPr lang="en-US" sz="1400" dirty="0" err="1">
                <a:solidFill>
                  <a:srgbClr val="3C5790"/>
                </a:solidFill>
              </a:rPr>
              <a:t>consul.d</a:t>
            </a:r>
            <a:r>
              <a:rPr lang="en-US" sz="1400" dirty="0">
                <a:solidFill>
                  <a:srgbClr val="3C5790"/>
                </a:solidFill>
              </a:rPr>
              <a:t>/</a:t>
            </a:r>
            <a:r>
              <a:rPr lang="en-US" sz="1400" dirty="0" err="1">
                <a:solidFill>
                  <a:srgbClr val="3C5790"/>
                </a:solidFill>
              </a:rPr>
              <a:t>ping.json</a:t>
            </a:r>
            <a:endParaRPr lang="en-US" sz="1400" dirty="0">
              <a:solidFill>
                <a:srgbClr val="3C5790"/>
              </a:solidFill>
            </a:endParaRPr>
          </a:p>
          <a:p>
            <a:r>
              <a:rPr lang="en-US" sz="1400" dirty="0">
                <a:solidFill>
                  <a:srgbClr val="3C5790"/>
                </a:solidFill>
              </a:rPr>
              <a:t>{"check":{"name“ : "ping", "script": "ping -c1 google.com&gt;dev/null", "interval": "30s"}}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health check of type "script" runs as the same user that started the Consul process.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If the command exits with a non-zero exit code then the node will be flagged unhealthy.</a:t>
            </a:r>
          </a:p>
        </p:txBody>
      </p:sp>
    </p:spTree>
    <p:extLst>
      <p:ext uri="{BB962C8B-B14F-4D97-AF65-F5344CB8AC3E}">
        <p14:creationId xmlns:p14="http://schemas.microsoft.com/office/powerpoint/2010/main" val="9566472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Health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fr-CA" dirty="0" err="1">
                <a:solidFill>
                  <a:schemeClr val="bg1"/>
                </a:solidFill>
              </a:rPr>
              <a:t>Checks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676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cat /</a:t>
            </a:r>
            <a:r>
              <a:rPr lang="en-US" sz="1400" dirty="0" err="1">
                <a:solidFill>
                  <a:srgbClr val="3C5790"/>
                </a:solidFill>
              </a:rPr>
              <a:t>etc</a:t>
            </a:r>
            <a:r>
              <a:rPr lang="en-US" sz="1400" dirty="0">
                <a:solidFill>
                  <a:srgbClr val="3C5790"/>
                </a:solidFill>
              </a:rPr>
              <a:t>/</a:t>
            </a:r>
            <a:r>
              <a:rPr lang="en-US" sz="1400" dirty="0" err="1">
                <a:solidFill>
                  <a:srgbClr val="3C5790"/>
                </a:solidFill>
              </a:rPr>
              <a:t>consul.d</a:t>
            </a:r>
            <a:r>
              <a:rPr lang="en-US" sz="1400" dirty="0">
                <a:solidFill>
                  <a:srgbClr val="3C5790"/>
                </a:solidFill>
              </a:rPr>
              <a:t>/</a:t>
            </a:r>
            <a:r>
              <a:rPr lang="en-US" sz="1400" dirty="0" err="1">
                <a:solidFill>
                  <a:srgbClr val="3C5790"/>
                </a:solidFill>
              </a:rPr>
              <a:t>web.json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{"service": {"name": "web", "tags": ["rails"], "port": 80,</a:t>
            </a:r>
          </a:p>
          <a:p>
            <a:r>
              <a:rPr lang="en-US" sz="1400" dirty="0">
                <a:solidFill>
                  <a:srgbClr val="3C5790"/>
                </a:solidFill>
              </a:rPr>
              <a:t>  "check": {"script": "curl localhost &gt;/dev/null 2&gt;&amp;1", "interval": "10s"}}}‘</a:t>
            </a:r>
          </a:p>
          <a:p>
            <a:endParaRPr lang="en-US" sz="1400" dirty="0">
              <a:solidFill>
                <a:srgbClr val="3C5790"/>
              </a:solidFill>
            </a:endParaRPr>
          </a:p>
          <a:p>
            <a:r>
              <a:rPr lang="en-US" sz="1400" dirty="0">
                <a:solidFill>
                  <a:srgbClr val="3C5790"/>
                </a:solidFill>
              </a:rPr>
              <a:t>We can query using HTTP API the health states of the services:</a:t>
            </a:r>
          </a:p>
          <a:p>
            <a:r>
              <a:rPr lang="en-US" sz="1400" dirty="0">
                <a:solidFill>
                  <a:srgbClr val="3C5790"/>
                </a:solidFill>
              </a:rPr>
              <a:t>curl http://localhost:8500/v1/health/state/critical</a:t>
            </a:r>
          </a:p>
        </p:txBody>
      </p:sp>
    </p:spTree>
    <p:extLst>
      <p:ext uri="{BB962C8B-B14F-4D97-AF65-F5344CB8AC3E}">
        <p14:creationId xmlns:p14="http://schemas.microsoft.com/office/powerpoint/2010/main" val="1201225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071688" y="274638"/>
            <a:ext cx="6615112" cy="1143000"/>
          </a:xfrm>
        </p:spPr>
        <p:txBody>
          <a:bodyPr/>
          <a:lstStyle/>
          <a:p>
            <a:pPr algn="l"/>
            <a:r>
              <a:rPr lang="fr-CA" sz="4000" dirty="0">
                <a:solidFill>
                  <a:srgbClr val="3C5790"/>
                </a:solidFill>
              </a:rPr>
              <a:t>Contents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071688" y="1600200"/>
            <a:ext cx="6615112" cy="5029200"/>
          </a:xfrm>
        </p:spPr>
        <p:txBody>
          <a:bodyPr/>
          <a:lstStyle/>
          <a:p>
            <a:r>
              <a:rPr lang="fr-CA" sz="1600" dirty="0" err="1">
                <a:solidFill>
                  <a:srgbClr val="3C5790"/>
                </a:solidFill>
              </a:rPr>
              <a:t>What</a:t>
            </a:r>
            <a:r>
              <a:rPr lang="fr-CA" sz="1600" dirty="0">
                <a:solidFill>
                  <a:srgbClr val="3C5790"/>
                </a:solidFill>
              </a:rPr>
              <a:t> </a:t>
            </a:r>
            <a:r>
              <a:rPr lang="fr-CA" sz="1600" dirty="0" err="1">
                <a:solidFill>
                  <a:srgbClr val="3C5790"/>
                </a:solidFill>
              </a:rPr>
              <a:t>is</a:t>
            </a:r>
            <a:r>
              <a:rPr lang="fr-CA" sz="1600" dirty="0">
                <a:solidFill>
                  <a:srgbClr val="3C5790"/>
                </a:solidFill>
              </a:rPr>
              <a:t> Consul?</a:t>
            </a:r>
          </a:p>
          <a:p>
            <a:r>
              <a:rPr lang="fr-CA" sz="1600" dirty="0" err="1">
                <a:solidFill>
                  <a:srgbClr val="3C5790"/>
                </a:solidFill>
              </a:rPr>
              <a:t>Features</a:t>
            </a:r>
            <a:endParaRPr lang="fr-CA" sz="1600" dirty="0">
              <a:solidFill>
                <a:srgbClr val="3C5790"/>
              </a:solidFill>
            </a:endParaRPr>
          </a:p>
          <a:p>
            <a:r>
              <a:rPr lang="fr-CA" sz="1600" dirty="0">
                <a:solidFill>
                  <a:srgbClr val="3C5790"/>
                </a:solidFill>
              </a:rPr>
              <a:t>Basic</a:t>
            </a:r>
          </a:p>
          <a:p>
            <a:r>
              <a:rPr lang="fr-CA" sz="1600" dirty="0">
                <a:solidFill>
                  <a:srgbClr val="3C5790"/>
                </a:solidFill>
              </a:rPr>
              <a:t>Key/Value Store</a:t>
            </a:r>
          </a:p>
          <a:p>
            <a:r>
              <a:rPr lang="fr-CA" sz="1600" dirty="0">
                <a:solidFill>
                  <a:srgbClr val="3C5790"/>
                </a:solidFill>
              </a:rPr>
              <a:t>Web UI</a:t>
            </a:r>
          </a:p>
          <a:p>
            <a:r>
              <a:rPr lang="fr-CA" sz="1600" dirty="0">
                <a:solidFill>
                  <a:srgbClr val="3C5790"/>
                </a:solidFill>
              </a:rPr>
              <a:t>Service </a:t>
            </a:r>
            <a:r>
              <a:rPr lang="fr-CA" sz="1600" dirty="0" err="1">
                <a:solidFill>
                  <a:srgbClr val="3C5790"/>
                </a:solidFill>
              </a:rPr>
              <a:t>Discovery</a:t>
            </a:r>
            <a:endParaRPr lang="fr-CA" sz="1600" dirty="0">
              <a:solidFill>
                <a:srgbClr val="3C5790"/>
              </a:solidFill>
            </a:endParaRPr>
          </a:p>
          <a:p>
            <a:r>
              <a:rPr lang="fr-CA" sz="1600" dirty="0" err="1">
                <a:solidFill>
                  <a:srgbClr val="3C5790"/>
                </a:solidFill>
              </a:rPr>
              <a:t>Health</a:t>
            </a:r>
            <a:r>
              <a:rPr lang="fr-CA" sz="1600" dirty="0">
                <a:solidFill>
                  <a:srgbClr val="3C5790"/>
                </a:solidFill>
              </a:rPr>
              <a:t> </a:t>
            </a:r>
            <a:r>
              <a:rPr lang="fr-CA" sz="1600" dirty="0" err="1">
                <a:solidFill>
                  <a:srgbClr val="3C5790"/>
                </a:solidFill>
              </a:rPr>
              <a:t>Checks</a:t>
            </a:r>
            <a:endParaRPr lang="fr-CA" sz="1600" dirty="0">
              <a:solidFill>
                <a:srgbClr val="3C5790"/>
              </a:solidFill>
            </a:endParaRPr>
          </a:p>
          <a:p>
            <a:r>
              <a:rPr lang="fr-CA" sz="1600" dirty="0" err="1">
                <a:solidFill>
                  <a:srgbClr val="3C5790"/>
                </a:solidFill>
              </a:rPr>
              <a:t>Bibliography</a:t>
            </a:r>
            <a:br>
              <a:rPr lang="fr-CA" sz="1600" dirty="0">
                <a:solidFill>
                  <a:srgbClr val="3C5790"/>
                </a:solidFill>
              </a:rPr>
            </a:br>
            <a:endParaRPr lang="fr-CA" sz="1600" dirty="0">
              <a:solidFill>
                <a:srgbClr val="3C579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z="4000" dirty="0" err="1">
                <a:solidFill>
                  <a:schemeClr val="bg1">
                    <a:lumMod val="95000"/>
                  </a:schemeClr>
                </a:solidFill>
              </a:rPr>
              <a:t>Bibliography</a:t>
            </a:r>
            <a:endParaRPr lang="fr-CA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123" name="Espace réservé du contenu 4"/>
          <p:cNvSpPr>
            <a:spLocks noGrp="1"/>
          </p:cNvSpPr>
          <p:nvPr>
            <p:ph idx="1"/>
          </p:nvPr>
        </p:nvSpPr>
        <p:spPr>
          <a:xfrm>
            <a:off x="457200" y="1676400"/>
            <a:ext cx="8458200" cy="4876800"/>
          </a:xfrm>
        </p:spPr>
        <p:txBody>
          <a:bodyPr/>
          <a:lstStyle/>
          <a:p>
            <a:r>
              <a:rPr lang="en-US" sz="1600" dirty="0">
                <a:solidFill>
                  <a:schemeClr val="bg1"/>
                </a:solidFill>
              </a:rPr>
              <a:t>https://www.consul.io/</a:t>
            </a:r>
          </a:p>
          <a:p>
            <a:r>
              <a:rPr lang="fr-CA" sz="1600" dirty="0">
                <a:solidFill>
                  <a:schemeClr val="bg1"/>
                </a:solidFill>
              </a:rPr>
              <a:t>The </a:t>
            </a:r>
            <a:r>
              <a:rPr lang="fr-CA" sz="1600" dirty="0" err="1">
                <a:solidFill>
                  <a:schemeClr val="bg1"/>
                </a:solidFill>
              </a:rPr>
              <a:t>DevOps</a:t>
            </a:r>
            <a:r>
              <a:rPr lang="fr-CA" sz="1600" dirty="0">
                <a:solidFill>
                  <a:schemeClr val="bg1"/>
                </a:solidFill>
              </a:rPr>
              <a:t> 2.0 </a:t>
            </a:r>
            <a:r>
              <a:rPr lang="fr-CA" sz="1600" dirty="0" err="1">
                <a:solidFill>
                  <a:schemeClr val="bg1"/>
                </a:solidFill>
              </a:rPr>
              <a:t>Toolkit</a:t>
            </a:r>
            <a:r>
              <a:rPr lang="fr-CA" sz="1600" dirty="0">
                <a:solidFill>
                  <a:schemeClr val="bg1"/>
                </a:solidFill>
              </a:rPr>
              <a:t> – </a:t>
            </a:r>
            <a:r>
              <a:rPr lang="fr-CA" sz="1600" dirty="0" err="1">
                <a:solidFill>
                  <a:schemeClr val="bg1"/>
                </a:solidFill>
              </a:rPr>
              <a:t>Automating</a:t>
            </a:r>
            <a:r>
              <a:rPr lang="fr-CA" sz="1600" dirty="0">
                <a:solidFill>
                  <a:schemeClr val="bg1"/>
                </a:solidFill>
              </a:rPr>
              <a:t> The </a:t>
            </a:r>
            <a:r>
              <a:rPr lang="fr-CA" sz="1600" dirty="0" err="1">
                <a:solidFill>
                  <a:schemeClr val="bg1"/>
                </a:solidFill>
              </a:rPr>
              <a:t>Continuous</a:t>
            </a:r>
            <a:r>
              <a:rPr lang="fr-CA" sz="1600" dirty="0">
                <a:solidFill>
                  <a:schemeClr val="bg1"/>
                </a:solidFill>
              </a:rPr>
              <a:t> </a:t>
            </a:r>
            <a:r>
              <a:rPr lang="fr-CA" sz="1600" dirty="0" err="1">
                <a:solidFill>
                  <a:schemeClr val="bg1"/>
                </a:solidFill>
              </a:rPr>
              <a:t>Deployment</a:t>
            </a:r>
            <a:r>
              <a:rPr lang="fr-CA" sz="1600" dirty="0">
                <a:solidFill>
                  <a:schemeClr val="bg1"/>
                </a:solidFill>
              </a:rPr>
              <a:t> Pipeline </a:t>
            </a:r>
            <a:r>
              <a:rPr lang="fr-CA" sz="1600" dirty="0" err="1">
                <a:solidFill>
                  <a:schemeClr val="bg1"/>
                </a:solidFill>
              </a:rPr>
              <a:t>with</a:t>
            </a:r>
            <a:r>
              <a:rPr lang="fr-CA" sz="1600" dirty="0">
                <a:solidFill>
                  <a:schemeClr val="bg1"/>
                </a:solidFill>
              </a:rPr>
              <a:t> </a:t>
            </a:r>
            <a:r>
              <a:rPr lang="fr-CA" sz="1600" dirty="0" err="1">
                <a:solidFill>
                  <a:schemeClr val="bg1"/>
                </a:solidFill>
              </a:rPr>
              <a:t>Containerized</a:t>
            </a:r>
            <a:r>
              <a:rPr lang="fr-CA" sz="1600" dirty="0">
                <a:solidFill>
                  <a:schemeClr val="bg1"/>
                </a:solidFill>
              </a:rPr>
              <a:t> </a:t>
            </a:r>
            <a:r>
              <a:rPr lang="fr-CA" sz="1600" dirty="0" err="1">
                <a:solidFill>
                  <a:schemeClr val="bg1"/>
                </a:solidFill>
              </a:rPr>
              <a:t>Microservices</a:t>
            </a:r>
            <a:endParaRPr lang="fr-CA" sz="1600" dirty="0">
              <a:solidFill>
                <a:schemeClr val="bg1"/>
              </a:solidFill>
            </a:endParaRPr>
          </a:p>
          <a:p>
            <a:endParaRPr lang="fr-CA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What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fr-CA" dirty="0" err="1">
                <a:solidFill>
                  <a:schemeClr val="bg1"/>
                </a:solidFill>
              </a:rPr>
              <a:t>is</a:t>
            </a:r>
            <a:r>
              <a:rPr lang="fr-CA" dirty="0">
                <a:solidFill>
                  <a:schemeClr val="bg1"/>
                </a:solidFill>
              </a:rPr>
              <a:t> Consul?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1752600"/>
          </a:xfrm>
        </p:spPr>
        <p:txBody>
          <a:bodyPr/>
          <a:lstStyle/>
          <a:p>
            <a:r>
              <a:rPr lang="en-US" sz="1500" dirty="0">
                <a:solidFill>
                  <a:srgbClr val="3C5790"/>
                </a:solidFill>
              </a:rPr>
              <a:t>Consul is a consistent data store that uses gossip to form dynamic clusters.</a:t>
            </a:r>
          </a:p>
          <a:p>
            <a:r>
              <a:rPr lang="en-US" sz="1500" dirty="0">
                <a:solidFill>
                  <a:srgbClr val="3C5790"/>
                </a:solidFill>
              </a:rPr>
              <a:t>It can store key/value data, but also can register watches that can be used for variety of tasks.</a:t>
            </a:r>
          </a:p>
          <a:p>
            <a:r>
              <a:rPr lang="en-US" sz="1500" dirty="0">
                <a:solidFill>
                  <a:srgbClr val="3C5790"/>
                </a:solidFill>
              </a:rPr>
              <a:t>Consul implements service discovery system embedded.</a:t>
            </a:r>
          </a:p>
          <a:p>
            <a:r>
              <a:rPr lang="en-US" sz="1500" dirty="0">
                <a:solidFill>
                  <a:srgbClr val="3C5790"/>
                </a:solidFill>
              </a:rPr>
              <a:t>Consul provides health checks through HTTP and TCP requests.</a:t>
            </a:r>
            <a:endParaRPr lang="fr-CA" sz="1400" dirty="0">
              <a:solidFill>
                <a:srgbClr val="3C579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Features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810000"/>
          </a:xfrm>
        </p:spPr>
        <p:txBody>
          <a:bodyPr/>
          <a:lstStyle/>
          <a:p>
            <a:r>
              <a:rPr lang="en-US" sz="1400" b="1" dirty="0">
                <a:solidFill>
                  <a:srgbClr val="3C5790"/>
                </a:solidFill>
              </a:rPr>
              <a:t>Service Discovery</a:t>
            </a:r>
            <a:r>
              <a:rPr lang="en-US" sz="1400" dirty="0">
                <a:solidFill>
                  <a:srgbClr val="3C5790"/>
                </a:solidFill>
              </a:rPr>
              <a:t>: 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can provide a service for other service to discover.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Health Checking</a:t>
            </a:r>
            <a:r>
              <a:rPr lang="en-US" sz="1400" dirty="0">
                <a:solidFill>
                  <a:srgbClr val="3C5790"/>
                </a:solidFill>
              </a:rPr>
              <a:t>: 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can provide any number of health checks.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Key/Value Store</a:t>
            </a:r>
            <a:r>
              <a:rPr lang="en-US" sz="1400" dirty="0">
                <a:solidFill>
                  <a:srgbClr val="3C5790"/>
                </a:solidFill>
              </a:rPr>
              <a:t>: 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has hierarchical key/value store.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Multi Datacenter</a:t>
            </a:r>
            <a:r>
              <a:rPr lang="en-US" sz="1400" dirty="0">
                <a:solidFill>
                  <a:srgbClr val="3C5790"/>
                </a:solidFill>
              </a:rPr>
              <a:t>: 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we can grow multiple regions.</a:t>
            </a:r>
          </a:p>
        </p:txBody>
      </p:sp>
    </p:spTree>
    <p:extLst>
      <p:ext uri="{BB962C8B-B14F-4D97-AF65-F5344CB8AC3E}">
        <p14:creationId xmlns:p14="http://schemas.microsoft.com/office/powerpoint/2010/main" val="551267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Basic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810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Consul is a distributed highly available system.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Every node that provides services to Consul runs a Consul agent.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agent is responsible for health checking the services on the node as well as the node itself.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Agents talks to one or more Consul servers.</a:t>
            </a:r>
          </a:p>
        </p:txBody>
      </p:sp>
    </p:spTree>
    <p:extLst>
      <p:ext uri="{BB962C8B-B14F-4D97-AF65-F5344CB8AC3E}">
        <p14:creationId xmlns:p14="http://schemas.microsoft.com/office/powerpoint/2010/main" val="1864135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Basic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810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Consul server are where data is stored and replicated.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Consul can function with 1 server but it's recommended to have HA and use 3 to 5 server.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 cluster of Consul servers is recommended for reach datacenter.</a:t>
            </a:r>
          </a:p>
        </p:txBody>
      </p:sp>
    </p:spTree>
    <p:extLst>
      <p:ext uri="{BB962C8B-B14F-4D97-AF65-F5344CB8AC3E}">
        <p14:creationId xmlns:p14="http://schemas.microsoft.com/office/powerpoint/2010/main" val="1335273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Basic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838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Consul must be installed on every node that will be a member of a Consul cluster.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After Consul is installed we can use the "consul" command to start consul.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0687" y="2895600"/>
            <a:ext cx="5762625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963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Basic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838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Consul agent can run either in client or server mode.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Each datacenter must have at least one server, but it's recommended from 3 to 5 servers.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During development mode consul agents can be easy started using following command: "consul agent -dev".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2819400"/>
            <a:ext cx="6629400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552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Basic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838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Consul uses the hostname as the default node name.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If the hostnames contains periods, DNS queries to that node won't work.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To avoid this we can set explicitly the name of the node using the </a:t>
            </a:r>
            <a:r>
              <a:rPr lang="en-US" sz="1400" b="1" dirty="0">
                <a:solidFill>
                  <a:srgbClr val="3C5790"/>
                </a:solidFill>
              </a:rPr>
              <a:t>-node</a:t>
            </a:r>
            <a:r>
              <a:rPr lang="en-US" sz="1400" dirty="0">
                <a:solidFill>
                  <a:srgbClr val="3C5790"/>
                </a:solidFill>
              </a:rPr>
              <a:t> flag.</a:t>
            </a:r>
          </a:p>
        </p:txBody>
      </p:sp>
    </p:spTree>
    <p:extLst>
      <p:ext uri="{BB962C8B-B14F-4D97-AF65-F5344CB8AC3E}">
        <p14:creationId xmlns:p14="http://schemas.microsoft.com/office/powerpoint/2010/main" val="2902882830"/>
      </p:ext>
    </p:extLst>
  </p:cSld>
  <p:clrMapOvr>
    <a:masterClrMapping/>
  </p:clrMapOvr>
</p:sld>
</file>

<file path=ppt/theme/theme1.xml><?xml version="1.0" encoding="utf-8"?>
<a:theme xmlns:a="http://schemas.openxmlformats.org/drawingml/2006/main" name="14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143</Template>
  <TotalTime>6427</TotalTime>
  <Words>894</Words>
  <Application>Microsoft Office PowerPoint</Application>
  <PresentationFormat>On-screen Show (4:3)</PresentationFormat>
  <Paragraphs>101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143</vt:lpstr>
      <vt:lpstr>Consul</vt:lpstr>
      <vt:lpstr>Contents</vt:lpstr>
      <vt:lpstr>What is Consul?</vt:lpstr>
      <vt:lpstr>Features</vt:lpstr>
      <vt:lpstr>Basic</vt:lpstr>
      <vt:lpstr>Basic (cont.)</vt:lpstr>
      <vt:lpstr>Basic (cont.)</vt:lpstr>
      <vt:lpstr>Basic (cont.)</vt:lpstr>
      <vt:lpstr>Basic (cont.)</vt:lpstr>
      <vt:lpstr>Basic (cont.)</vt:lpstr>
      <vt:lpstr>Key/Value store</vt:lpstr>
      <vt:lpstr>Key/Value store (cont.)</vt:lpstr>
      <vt:lpstr>Key/Value store (cont.)</vt:lpstr>
      <vt:lpstr>Web UI</vt:lpstr>
      <vt:lpstr>Web UI (cont.)</vt:lpstr>
      <vt:lpstr>Service Discovery</vt:lpstr>
      <vt:lpstr>Service Discovery (cont.)</vt:lpstr>
      <vt:lpstr>Health Checks</vt:lpstr>
      <vt:lpstr>Health Checks (cont.)</vt:lpstr>
      <vt:lpstr>Bibliography</vt:lpstr>
    </vt:vector>
  </TitlesOfParts>
  <Company>Computaris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NAME</dc:title>
  <dc:creator>Ionut Dima</dc:creator>
  <cp:lastModifiedBy>Ionut Dima</cp:lastModifiedBy>
  <cp:revision>731</cp:revision>
  <dcterms:created xsi:type="dcterms:W3CDTF">2012-04-12T06:19:17Z</dcterms:created>
  <dcterms:modified xsi:type="dcterms:W3CDTF">2017-03-03T17:35:04Z</dcterms:modified>
</cp:coreProperties>
</file>