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4" r:id="rId6"/>
    <p:sldId id="395" r:id="rId7"/>
    <p:sldId id="399" r:id="rId8"/>
    <p:sldId id="404" r:id="rId9"/>
    <p:sldId id="400" r:id="rId10"/>
    <p:sldId id="401" r:id="rId11"/>
    <p:sldId id="397" r:id="rId12"/>
    <p:sldId id="405" r:id="rId13"/>
    <p:sldId id="398" r:id="rId14"/>
    <p:sldId id="396" r:id="rId15"/>
    <p:sldId id="402" r:id="rId16"/>
    <p:sldId id="403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08/03/2017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Jackson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// </a:t>
            </a:r>
            <a:r>
              <a:rPr lang="en-US" sz="1400" dirty="0" err="1">
                <a:solidFill>
                  <a:srgbClr val="3C5790"/>
                </a:solidFill>
              </a:rPr>
              <a:t>JsonParser.Feature</a:t>
            </a:r>
            <a:r>
              <a:rPr lang="en-US" sz="1400" dirty="0">
                <a:solidFill>
                  <a:srgbClr val="3C5790"/>
                </a:solidFill>
              </a:rPr>
              <a:t> for configuring parsing settings: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to allow C/C++ style comments in JSON (non-standard, disabled by default)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mapper.configure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JsonParser.Feature.ALLOW_COMMENTS</a:t>
            </a:r>
            <a:r>
              <a:rPr lang="en-US" sz="1400" dirty="0">
                <a:solidFill>
                  <a:srgbClr val="3C5790"/>
                </a:solidFill>
              </a:rPr>
              <a:t>, true);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to allow (non-standard) unquoted field names in JSON: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mapper.configure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JsonParser.Feature.ALLOW_UNQUOTED_FIELD_NAMES</a:t>
            </a:r>
            <a:r>
              <a:rPr lang="en-US" sz="1400" dirty="0">
                <a:solidFill>
                  <a:srgbClr val="3C5790"/>
                </a:solidFill>
              </a:rPr>
              <a:t>, true);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to allow use of apostrophes (single quotes), non standard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mapper.configure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JsonParser.Feature.ALLOW_SINGLE_QUOTES</a:t>
            </a:r>
            <a:r>
              <a:rPr lang="en-US" sz="1400" dirty="0">
                <a:solidFill>
                  <a:srgbClr val="3C5790"/>
                </a:solidFill>
              </a:rPr>
              <a:t>, true);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8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Example of using the Streaming API to generate JSON content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38400"/>
            <a:ext cx="6687991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5725934"/>
            <a:ext cx="8458200" cy="2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4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876800" y="4572000"/>
            <a:ext cx="3962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Example of using the </a:t>
            </a:r>
            <a:r>
              <a:rPr lang="en-US" sz="1400" dirty="0" err="1">
                <a:solidFill>
                  <a:srgbClr val="3C5790"/>
                </a:solidFill>
              </a:rPr>
              <a:t>TreeModel</a:t>
            </a:r>
            <a:r>
              <a:rPr lang="en-US" sz="1400" dirty="0">
                <a:solidFill>
                  <a:srgbClr val="3C5790"/>
                </a:solidFill>
              </a:rPr>
              <a:t> API to parse JSON content.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2" y="2057400"/>
            <a:ext cx="3458419" cy="473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2438400"/>
            <a:ext cx="3648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 err="1">
                <a:solidFill>
                  <a:srgbClr val="3C5790"/>
                </a:solidFill>
              </a:rPr>
              <a:t>TypeReference</a:t>
            </a:r>
            <a:r>
              <a:rPr lang="en-US" sz="1400" dirty="0">
                <a:solidFill>
                  <a:srgbClr val="3C5790"/>
                </a:solidFill>
              </a:rPr>
              <a:t> to convert to different objects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String </a:t>
            </a:r>
            <a:r>
              <a:rPr lang="en-US" sz="1400" dirty="0" err="1">
                <a:solidFill>
                  <a:srgbClr val="3C5790"/>
                </a:solidFill>
              </a:rPr>
              <a:t>json</a:t>
            </a:r>
            <a:r>
              <a:rPr lang="en-US" sz="1400" dirty="0">
                <a:solidFill>
                  <a:srgbClr val="3C5790"/>
                </a:solidFill>
              </a:rPr>
              <a:t> = "[{\"</a:t>
            </a:r>
            <a:r>
              <a:rPr lang="en-US" sz="1400" dirty="0" err="1">
                <a:solidFill>
                  <a:srgbClr val="3C5790"/>
                </a:solidFill>
              </a:rPr>
              <a:t>firstName</a:t>
            </a:r>
            <a:r>
              <a:rPr lang="en-US" sz="1400" dirty="0">
                <a:solidFill>
                  <a:srgbClr val="3C5790"/>
                </a:solidFill>
              </a:rPr>
              <a:t>\":\"</a:t>
            </a:r>
            <a:r>
              <a:rPr lang="en-US" sz="1400" dirty="0" err="1">
                <a:solidFill>
                  <a:srgbClr val="3C5790"/>
                </a:solidFill>
              </a:rPr>
              <a:t>Kenshin</a:t>
            </a:r>
            <a:r>
              <a:rPr lang="en-US" sz="1400" dirty="0">
                <a:solidFill>
                  <a:srgbClr val="3C5790"/>
                </a:solidFill>
              </a:rPr>
              <a:t>\"}, {\"</a:t>
            </a:r>
            <a:r>
              <a:rPr lang="en-US" sz="1400" dirty="0" err="1">
                <a:solidFill>
                  <a:srgbClr val="3C5790"/>
                </a:solidFill>
              </a:rPr>
              <a:t>firstName</a:t>
            </a:r>
            <a:r>
              <a:rPr lang="en-US" sz="1400" dirty="0">
                <a:solidFill>
                  <a:srgbClr val="3C5790"/>
                </a:solidFill>
              </a:rPr>
              <a:t>\":\"</a:t>
            </a:r>
            <a:r>
              <a:rPr lang="en-US" sz="1400" dirty="0" err="1">
                <a:solidFill>
                  <a:srgbClr val="3C5790"/>
                </a:solidFill>
              </a:rPr>
              <a:t>Ruroni</a:t>
            </a:r>
            <a:r>
              <a:rPr lang="en-US" sz="1400" dirty="0">
                <a:solidFill>
                  <a:srgbClr val="3C5790"/>
                </a:solidFill>
              </a:rPr>
              <a:t>\"}]";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List&lt;Staff&gt; list = </a:t>
            </a:r>
            <a:r>
              <a:rPr lang="en-US" sz="1400" dirty="0" err="1">
                <a:solidFill>
                  <a:srgbClr val="3C5790"/>
                </a:solidFill>
              </a:rPr>
              <a:t>mapper.readValue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json</a:t>
            </a:r>
            <a:r>
              <a:rPr lang="en-US" sz="1400" dirty="0">
                <a:solidFill>
                  <a:srgbClr val="3C5790"/>
                </a:solidFill>
              </a:rPr>
              <a:t>, new </a:t>
            </a:r>
            <a:r>
              <a:rPr lang="en-US" sz="1400" dirty="0" err="1">
                <a:solidFill>
                  <a:srgbClr val="3C5790"/>
                </a:solidFill>
              </a:rPr>
              <a:t>TypeReference</a:t>
            </a:r>
            <a:r>
              <a:rPr lang="en-US" sz="1400" dirty="0">
                <a:solidFill>
                  <a:srgbClr val="3C5790"/>
                </a:solidFill>
              </a:rPr>
              <a:t>&lt;List&lt;Staff&gt;&gt;(){});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String </a:t>
            </a:r>
            <a:r>
              <a:rPr lang="en-US" sz="1400" dirty="0" err="1">
                <a:solidFill>
                  <a:srgbClr val="3C5790"/>
                </a:solidFill>
              </a:rPr>
              <a:t>json</a:t>
            </a:r>
            <a:r>
              <a:rPr lang="en-US" sz="1400" dirty="0">
                <a:solidFill>
                  <a:srgbClr val="3C5790"/>
                </a:solidFill>
              </a:rPr>
              <a:t> = "{\"name\":\"</a:t>
            </a:r>
            <a:r>
              <a:rPr lang="en-US" sz="1400" dirty="0" err="1">
                <a:solidFill>
                  <a:srgbClr val="3C5790"/>
                </a:solidFill>
              </a:rPr>
              <a:t>Kenshin</a:t>
            </a:r>
            <a:r>
              <a:rPr lang="en-US" sz="1400" dirty="0">
                <a:solidFill>
                  <a:srgbClr val="3C5790"/>
                </a:solidFill>
              </a:rPr>
              <a:t>\", \"age\":33}";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Map&lt;String, Object&gt; map = </a:t>
            </a:r>
            <a:r>
              <a:rPr lang="en-US" sz="1400" dirty="0" err="1">
                <a:solidFill>
                  <a:srgbClr val="3C5790"/>
                </a:solidFill>
              </a:rPr>
              <a:t>mapper.readValue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json</a:t>
            </a:r>
            <a:r>
              <a:rPr lang="en-US" sz="1400" dirty="0">
                <a:solidFill>
                  <a:srgbClr val="3C5790"/>
                </a:solidFill>
              </a:rPr>
              <a:t>, new </a:t>
            </a:r>
            <a:r>
              <a:rPr lang="en-US" sz="1400" dirty="0" err="1">
                <a:solidFill>
                  <a:srgbClr val="3C5790"/>
                </a:solidFill>
              </a:rPr>
              <a:t>TypeReference</a:t>
            </a:r>
            <a:r>
              <a:rPr lang="en-US" sz="1400" dirty="0">
                <a:solidFill>
                  <a:srgbClr val="3C5790"/>
                </a:solidFill>
              </a:rPr>
              <a:t>&lt;Map&lt;</a:t>
            </a:r>
            <a:r>
              <a:rPr lang="en-US" sz="1400" dirty="0" err="1">
                <a:solidFill>
                  <a:srgbClr val="3C5790"/>
                </a:solidFill>
              </a:rPr>
              <a:t>String,Object</a:t>
            </a:r>
            <a:r>
              <a:rPr lang="en-US" sz="1400" dirty="0">
                <a:solidFill>
                  <a:srgbClr val="3C5790"/>
                </a:solidFill>
              </a:rPr>
              <a:t>&gt;&gt;(){});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6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Type </a:t>
            </a:r>
            <a:r>
              <a:rPr lang="fr-CA" dirty="0" err="1">
                <a:solidFill>
                  <a:schemeClr val="bg1"/>
                </a:solidFill>
              </a:rPr>
              <a:t>Mapping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JSON to Java type mapping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4600"/>
            <a:ext cx="5829300" cy="24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JsonProperty</a:t>
            </a:r>
            <a:r>
              <a:rPr lang="en-US" sz="1400" dirty="0">
                <a:solidFill>
                  <a:srgbClr val="3C5790"/>
                </a:solidFill>
              </a:rPr>
              <a:t> can be used to indicate the property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annotations that can be used to ignore properties: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JsonIgnore</a:t>
            </a:r>
            <a:r>
              <a:rPr lang="en-US" sz="1400" dirty="0">
                <a:solidFill>
                  <a:srgbClr val="3C5790"/>
                </a:solidFill>
              </a:rPr>
              <a:t> for individual properties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JsonIgnoreProperties</a:t>
            </a:r>
            <a:r>
              <a:rPr lang="en-US" sz="1400" dirty="0">
                <a:solidFill>
                  <a:srgbClr val="3C5790"/>
                </a:solidFill>
              </a:rPr>
              <a:t> for class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76600"/>
            <a:ext cx="4619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Jackson doesn't require the definition of "default constructor".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438400"/>
            <a:ext cx="8543925" cy="1130003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457200" y="3945235"/>
            <a:ext cx="8382000" cy="47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Another alternative is to use "factory methods".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495800"/>
            <a:ext cx="8610600" cy="6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https://en.wikipedia.org/wiki/Jackson_(API)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https://github.com/FasterXML/jackson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Jackson?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Type </a:t>
            </a:r>
            <a:r>
              <a:rPr lang="fr-CA" sz="1600" dirty="0" err="1">
                <a:solidFill>
                  <a:srgbClr val="3C5790"/>
                </a:solidFill>
              </a:rPr>
              <a:t>Mapping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Annotations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Jackson?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371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Jackson is a high-performance JSON processor for Java.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library is fast, lightweight, and ergonomic.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Jackson provides many ways of working including simple POJO converted to/from JSON for simple cases.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Jackson also provides a set of annotations for mapping too.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Generic output features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Error handling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Output life-cycle features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Datatype-specific serialization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Annotation handling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Instrospection</a:t>
            </a:r>
            <a:r>
              <a:rPr lang="en-US" sz="1400" dirty="0">
                <a:solidFill>
                  <a:srgbClr val="3C5790"/>
                </a:solidFill>
              </a:rPr>
              <a:t>, property detection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Jackson offers 3 alternative methods for processing JSON: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Streaming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reads/writes JSON content as discrete events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similar to </a:t>
            </a:r>
            <a:r>
              <a:rPr lang="en-US" sz="1400" dirty="0" err="1">
                <a:solidFill>
                  <a:srgbClr val="3C5790"/>
                </a:solidFill>
              </a:rPr>
              <a:t>StAX</a:t>
            </a:r>
            <a:r>
              <a:rPr lang="en-US" sz="1400" dirty="0">
                <a:solidFill>
                  <a:srgbClr val="3C5790"/>
                </a:solidFill>
              </a:rPr>
              <a:t> API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Tree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provides mutable in-memory tree representation of an JSON document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tree model is similar to XML DOM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Data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Binding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converts JSON to/from POJO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ObjectMapper</a:t>
            </a:r>
            <a:r>
              <a:rPr lang="en-US" sz="1400" dirty="0">
                <a:solidFill>
                  <a:srgbClr val="3C5790"/>
                </a:solidFill>
              </a:rPr>
              <a:t> performs marshalling/</a:t>
            </a:r>
            <a:r>
              <a:rPr lang="en-US" sz="1400" dirty="0" err="1">
                <a:solidFill>
                  <a:srgbClr val="3C5790"/>
                </a:solidFill>
              </a:rPr>
              <a:t>unmarshalling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3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55" y="4876800"/>
            <a:ext cx="3181350" cy="1365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57400"/>
            <a:ext cx="51696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change defaults for </a:t>
            </a:r>
            <a:r>
              <a:rPr lang="en-US" sz="1400" dirty="0" err="1">
                <a:solidFill>
                  <a:srgbClr val="3C5790"/>
                </a:solidFill>
              </a:rPr>
              <a:t>ObjectMapper</a:t>
            </a:r>
            <a:r>
              <a:rPr lang="en-US" sz="1400" dirty="0">
                <a:solidFill>
                  <a:srgbClr val="3C5790"/>
                </a:solidFill>
              </a:rPr>
              <a:t>, to be used as the base for all </a:t>
            </a:r>
            <a:r>
              <a:rPr lang="en-US" sz="1400" dirty="0" err="1">
                <a:solidFill>
                  <a:srgbClr val="3C5790"/>
                </a:solidFill>
              </a:rPr>
              <a:t>ObjectWriter</a:t>
            </a:r>
            <a:r>
              <a:rPr lang="en-US" sz="1400" dirty="0">
                <a:solidFill>
                  <a:srgbClr val="3C5790"/>
                </a:solidFill>
              </a:rPr>
              <a:t> instances, using enable(feature), disable(feature) and configure(feature, state) methods.</a:t>
            </a:r>
          </a:p>
        </p:txBody>
      </p:sp>
    </p:spTree>
    <p:extLst>
      <p:ext uri="{BB962C8B-B14F-4D97-AF65-F5344CB8AC3E}">
        <p14:creationId xmlns:p14="http://schemas.microsoft.com/office/powerpoint/2010/main" val="224769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Mapper object can enable/disable certain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Serialization features: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to enable standard indentation ("pretty-printing"):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mapper.enable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SerializationFeature.INDENT_OUTPUT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to allow serialization of "empty" POJOs (no properties to serialize)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(without this setting, an exception is thrown in those cases)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mapper.disable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SerializationFeature.FAIL_ON_EMPTY_BEANS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to write </a:t>
            </a:r>
            <a:r>
              <a:rPr lang="en-US" sz="1400" dirty="0" err="1">
                <a:solidFill>
                  <a:srgbClr val="3C5790"/>
                </a:solidFill>
              </a:rPr>
              <a:t>java.util.Date</a:t>
            </a:r>
            <a:r>
              <a:rPr lang="en-US" sz="1400" dirty="0">
                <a:solidFill>
                  <a:srgbClr val="3C5790"/>
                </a:solidFill>
              </a:rPr>
              <a:t>, Calendar as number (timestamp):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mapper.disable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SerializationFeature.WRITE_DATES_AS_TIMESTAMPS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0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Mapper object can enable/disable certain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Deserialization features: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to prevent exception when encountering unknown property: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mapper.disable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DeserializationFeature.FAIL_ON_UNKNOWN_PROPERTIES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to allow coercion of JSON empty String ("") to null Object value: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mapper.enable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 err="1">
                <a:solidFill>
                  <a:srgbClr val="3C5790"/>
                </a:solidFill>
              </a:rPr>
              <a:t>DeserializationFeature.ACCEPT_EMPTY_STRING_AS_NULL_OBJECT</a:t>
            </a:r>
            <a:r>
              <a:rPr lang="en-US" sz="1400" dirty="0">
                <a:solidFill>
                  <a:srgbClr val="3C5790"/>
                </a:solidFill>
              </a:rPr>
              <a:t>);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10335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13236</TotalTime>
  <Words>504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143</vt:lpstr>
      <vt:lpstr>Jackson</vt:lpstr>
      <vt:lpstr>Contents</vt:lpstr>
      <vt:lpstr>What is Jackson?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Type Mapping</vt:lpstr>
      <vt:lpstr>Annotations</vt:lpstr>
      <vt:lpstr>Annotations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775</cp:revision>
  <dcterms:created xsi:type="dcterms:W3CDTF">2012-04-12T06:19:17Z</dcterms:created>
  <dcterms:modified xsi:type="dcterms:W3CDTF">2017-03-08T13:05:01Z</dcterms:modified>
</cp:coreProperties>
</file>