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72" r:id="rId5"/>
    <p:sldId id="373" r:id="rId6"/>
    <p:sldId id="374" r:id="rId7"/>
    <p:sldId id="375" r:id="rId8"/>
    <p:sldId id="376" r:id="rId9"/>
    <p:sldId id="381" r:id="rId10"/>
    <p:sldId id="382" r:id="rId11"/>
    <p:sldId id="377" r:id="rId12"/>
    <p:sldId id="379" r:id="rId13"/>
    <p:sldId id="378" r:id="rId14"/>
    <p:sldId id="380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8B6C-0BD1-4729-A9A7-6045FDFC8CD6}" type="datetimeFigureOut">
              <a:rPr lang="ro-RO" smtClean="0"/>
              <a:t>04.04.2017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E1514-BC99-429E-99C9-D7AF15215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832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339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58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228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10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500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029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487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938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1514-BC99-429E-99C9-D7AF152155C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04/04/2017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localhost:8080/v2/api-docs?group=public-api" TargetMode="External"/><Relationship Id="rId4" Type="http://schemas.openxmlformats.org/officeDocument/2006/relationships/hyperlink" Target="http://localhost:8080/swagger-ui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editor.swagger.io/#!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Swagger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</a:t>
            </a:r>
            <a:r>
              <a:rPr lang="fr-CA" dirty="0">
                <a:solidFill>
                  <a:schemeClr val="bg1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ApiModel</a:t>
            </a:r>
            <a:r>
              <a:rPr lang="en-US" sz="1400" dirty="0">
                <a:solidFill>
                  <a:srgbClr val="3C5790"/>
                </a:solidFill>
              </a:rPr>
              <a:t> allows you to manipulate the meta data of a model from a simple description or name change to a definition of polymorphism.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ApiModelProperty</a:t>
            </a:r>
            <a:r>
              <a:rPr lang="en-US" sz="1400" dirty="0">
                <a:solidFill>
                  <a:srgbClr val="3C5790"/>
                </a:solidFill>
              </a:rPr>
              <a:t> allows controlling Swagger-specific definitions such as allowed values, and additional notes. It also offers additional filtering properties in case you want to hide the property in certain scenarios.</a:t>
            </a:r>
          </a:p>
        </p:txBody>
      </p:sp>
    </p:spTree>
    <p:extLst>
      <p:ext uri="{BB962C8B-B14F-4D97-AF65-F5344CB8AC3E}">
        <p14:creationId xmlns:p14="http://schemas.microsoft.com/office/powerpoint/2010/main" val="11124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Boot Config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715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use the Swagger annotations to describe the REST API.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743200"/>
            <a:ext cx="727742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Boot Config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checked the deployed </a:t>
            </a:r>
            <a:r>
              <a:rPr lang="en-US" sz="1400" b="1" dirty="0">
                <a:solidFill>
                  <a:srgbClr val="3C5790"/>
                </a:solidFill>
              </a:rPr>
              <a:t>Swagger UI </a:t>
            </a:r>
            <a:r>
              <a:rPr lang="en-US" sz="1400" dirty="0">
                <a:solidFill>
                  <a:srgbClr val="3C5790"/>
                </a:solidFill>
              </a:rPr>
              <a:t>on </a:t>
            </a:r>
            <a:r>
              <a:rPr lang="en-US" sz="1400" dirty="0">
                <a:solidFill>
                  <a:srgbClr val="3C5790"/>
                </a:solidFill>
                <a:hlinkClick r:id="rId4"/>
              </a:rPr>
              <a:t>http://localhost:8080/swagger-ui.html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generated Swagger JSON can be found on URL: </a:t>
            </a:r>
            <a:r>
              <a:rPr lang="en-US" sz="1400" dirty="0">
                <a:solidFill>
                  <a:srgbClr val="3C5790"/>
                </a:solidFill>
                <a:hlinkClick r:id="rId5"/>
              </a:rPr>
              <a:t>http://localhost:8080/v2/api-docs?group=public-api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779889"/>
            <a:ext cx="69458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1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Boot Config 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3600"/>
            <a:ext cx="7191022" cy="46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1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Boot Config 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load the Swagger JSON on Swagger Online Editor: </a:t>
            </a:r>
            <a:r>
              <a:rPr lang="en-US" sz="1400" dirty="0">
                <a:solidFill>
                  <a:srgbClr val="3C5790"/>
                </a:solidFill>
                <a:hlinkClick r:id="rId4"/>
              </a:rPr>
              <a:t>http://editor.swagger.io/#!/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2324100"/>
            <a:ext cx="8763000" cy="43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7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https://en.wikipedia.org/wiki/OpenAPI_Specification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https://github.com/swagger-api/swagger-core/wiki/Annotations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http://www.javainuse.com/spring/boot_swagger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http://swagger.io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Swagger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Annotations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Spring</a:t>
            </a:r>
            <a:r>
              <a:rPr lang="fr-CA" sz="1600" dirty="0">
                <a:solidFill>
                  <a:srgbClr val="3C5790"/>
                </a:solidFill>
              </a:rPr>
              <a:t> Boot Config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Swagger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OpenAPI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specificaton</a:t>
            </a:r>
            <a:r>
              <a:rPr lang="en-US" sz="1500" dirty="0">
                <a:solidFill>
                  <a:srgbClr val="3C5790"/>
                </a:solidFill>
              </a:rPr>
              <a:t> (originally known as Swagger) is a specification for machine-readable interface files for describing, producing, consuming, and visualizing RESTful Web services.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variety of tools can generate code, documentation and test cases given an interface file.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Development of the </a:t>
            </a:r>
            <a:r>
              <a:rPr lang="en-US" sz="1500" dirty="0" err="1">
                <a:solidFill>
                  <a:srgbClr val="3C5790"/>
                </a:solidFill>
              </a:rPr>
              <a:t>OpenAPI</a:t>
            </a:r>
            <a:r>
              <a:rPr lang="en-US" sz="1500" dirty="0">
                <a:solidFill>
                  <a:srgbClr val="3C5790"/>
                </a:solidFill>
              </a:rPr>
              <a:t> Specification (OAS) is overseen by the Open API Initiative, an open source collaborative project of the Linux Foundation.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Swagger allows to describe the structure of the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Swagger returns a YAML or JSON that contains a full description of the entire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specification asks to include the following information: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what are all the operations that your API supports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what are the API's parameters and what does it return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does the API needs some authorization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things like terms, contact information and license to use the API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Swagger can be written in JSON or YAML.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01711"/>
            <a:ext cx="4648200" cy="41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Swagger application starts with the Swagger </a:t>
            </a:r>
            <a:r>
              <a:rPr lang="en-US" sz="1400" b="1" i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base URL for all API calls is defined using </a:t>
            </a:r>
            <a:r>
              <a:rPr lang="en-US" sz="1400" b="1" i="1" dirty="0">
                <a:solidFill>
                  <a:srgbClr val="3C5790"/>
                </a:solidFill>
              </a:rPr>
              <a:t>schemes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i="1" dirty="0">
                <a:solidFill>
                  <a:srgbClr val="3C5790"/>
                </a:solidFill>
              </a:rPr>
              <a:t>host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i="1" dirty="0" err="1">
                <a:solidFill>
                  <a:srgbClr val="3C5790"/>
                </a:solidFill>
              </a:rPr>
              <a:t>basePath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i="1" dirty="0">
                <a:solidFill>
                  <a:srgbClr val="3C5790"/>
                </a:solidFill>
              </a:rPr>
              <a:t>consumes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i="1" dirty="0">
                <a:solidFill>
                  <a:srgbClr val="3C5790"/>
                </a:solidFill>
              </a:rPr>
              <a:t>produces</a:t>
            </a:r>
            <a:r>
              <a:rPr lang="en-US" sz="1400" dirty="0">
                <a:solidFill>
                  <a:srgbClr val="3C5790"/>
                </a:solidFill>
              </a:rPr>
              <a:t> sections define the MIME types supported by the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i="1" dirty="0">
                <a:solidFill>
                  <a:srgbClr val="3C5790"/>
                </a:solidFill>
              </a:rPr>
              <a:t>paths</a:t>
            </a:r>
            <a:r>
              <a:rPr lang="en-US" sz="1400" dirty="0">
                <a:solidFill>
                  <a:srgbClr val="3C5790"/>
                </a:solidFill>
              </a:rPr>
              <a:t> section defined individual endpoints in your API and the HTTP methods supported by these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Operations can have parameters that can be passed via URL path, query string, headers or request body.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each operation we can define possible status codes.</a:t>
            </a:r>
          </a:p>
        </p:txBody>
      </p:sp>
    </p:spTree>
    <p:extLst>
      <p:ext uri="{BB962C8B-B14F-4D97-AF65-F5344CB8AC3E}">
        <p14:creationId xmlns:p14="http://schemas.microsoft.com/office/powerpoint/2010/main" val="36729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generate the Swagger documentation, swagger-core offer a set of annotation to declare and manipulate the output.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Minimum of annotation that needs to be use are @</a:t>
            </a:r>
            <a:r>
              <a:rPr lang="en-US" sz="1400" dirty="0" err="1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and @</a:t>
            </a:r>
            <a:r>
              <a:rPr lang="en-US" sz="1400" dirty="0" err="1">
                <a:solidFill>
                  <a:srgbClr val="3C5790"/>
                </a:solidFill>
              </a:rPr>
              <a:t>ApiOperation</a:t>
            </a:r>
            <a:r>
              <a:rPr lang="en-US" sz="1400" dirty="0">
                <a:solidFill>
                  <a:srgbClr val="3C5790"/>
                </a:solidFill>
              </a:rPr>
              <a:t> to declare an API operation.</a:t>
            </a:r>
          </a:p>
        </p:txBody>
      </p:sp>
    </p:spTree>
    <p:extLst>
      <p:ext uri="{BB962C8B-B14F-4D97-AF65-F5344CB8AC3E}">
        <p14:creationId xmlns:p14="http://schemas.microsoft.com/office/powerpoint/2010/main" val="320082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1200"/>
            <a:ext cx="68484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</a:t>
            </a:r>
            <a:r>
              <a:rPr lang="fr-CA" dirty="0">
                <a:solidFill>
                  <a:schemeClr val="bg1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is used to declare a Swagger resource API and will be scanned. It serves a double purpose - it affects the Resource Listing and the API Declaration.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ApiOperation</a:t>
            </a:r>
            <a:r>
              <a:rPr lang="en-US" sz="1400" dirty="0">
                <a:solidFill>
                  <a:srgbClr val="3C5790"/>
                </a:solidFill>
              </a:rPr>
              <a:t> is used to declare a single operation within an API resource. An operation is considered a unique combination of a path and a HTTP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ApiParam</a:t>
            </a:r>
            <a:r>
              <a:rPr lang="en-US" sz="1400" dirty="0">
                <a:solidFill>
                  <a:srgbClr val="3C5790"/>
                </a:solidFill>
              </a:rPr>
              <a:t> is used only with the JAX-RS parameter annotations (@</a:t>
            </a:r>
            <a:r>
              <a:rPr lang="en-US" sz="1400" dirty="0" err="1">
                <a:solidFill>
                  <a:srgbClr val="3C5790"/>
                </a:solidFill>
              </a:rPr>
              <a:t>PathParam</a:t>
            </a:r>
            <a:r>
              <a:rPr lang="en-US" sz="1400" dirty="0">
                <a:solidFill>
                  <a:srgbClr val="3C5790"/>
                </a:solidFill>
              </a:rPr>
              <a:t>, @</a:t>
            </a:r>
            <a:r>
              <a:rPr lang="en-US" sz="1400" dirty="0" err="1">
                <a:solidFill>
                  <a:srgbClr val="3C5790"/>
                </a:solidFill>
              </a:rPr>
              <a:t>QueryParam</a:t>
            </a:r>
            <a:r>
              <a:rPr lang="en-US" sz="1400" dirty="0">
                <a:solidFill>
                  <a:srgbClr val="3C5790"/>
                </a:solidFill>
              </a:rPr>
              <a:t>, @</a:t>
            </a:r>
            <a:r>
              <a:rPr lang="en-US" sz="1400" dirty="0" err="1">
                <a:solidFill>
                  <a:srgbClr val="3C5790"/>
                </a:solidFill>
              </a:rPr>
              <a:t>HeaderParam</a:t>
            </a:r>
            <a:r>
              <a:rPr lang="en-US" sz="1400" dirty="0">
                <a:solidFill>
                  <a:srgbClr val="3C5790"/>
                </a:solidFill>
              </a:rPr>
              <a:t>, @</a:t>
            </a:r>
            <a:r>
              <a:rPr lang="en-US" sz="1400" dirty="0" err="1">
                <a:solidFill>
                  <a:srgbClr val="3C5790"/>
                </a:solidFill>
              </a:rPr>
              <a:t>FormParam</a:t>
            </a:r>
            <a:r>
              <a:rPr lang="en-US" sz="1400" dirty="0">
                <a:solidFill>
                  <a:srgbClr val="3C5790"/>
                </a:solidFill>
              </a:rPr>
              <a:t> and in JAX-RS 2, @</a:t>
            </a:r>
            <a:r>
              <a:rPr lang="en-US" sz="1400" dirty="0" err="1">
                <a:solidFill>
                  <a:srgbClr val="3C5790"/>
                </a:solidFill>
              </a:rPr>
              <a:t>BeanParam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describe parameters manually using @</a:t>
            </a:r>
            <a:r>
              <a:rPr lang="en-US" sz="1400" dirty="0" err="1">
                <a:solidFill>
                  <a:srgbClr val="3C5790"/>
                </a:solidFill>
              </a:rPr>
              <a:t>ApiImplicitParam</a:t>
            </a:r>
            <a:r>
              <a:rPr lang="en-US" sz="1400" dirty="0">
                <a:solidFill>
                  <a:srgbClr val="3C5790"/>
                </a:solidFill>
              </a:rPr>
              <a:t>, @</a:t>
            </a:r>
            <a:r>
              <a:rPr lang="en-US" sz="1400" dirty="0" err="1">
                <a:solidFill>
                  <a:srgbClr val="3C5790"/>
                </a:solidFill>
              </a:rPr>
              <a:t>ApiImplicitParams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315034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6621</TotalTime>
  <Words>580</Words>
  <Application>Microsoft Office PowerPoint</Application>
  <PresentationFormat>On-screen Show (4:3)</PresentationFormat>
  <Paragraphs>64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143</vt:lpstr>
      <vt:lpstr>Swagger</vt:lpstr>
      <vt:lpstr>Contents</vt:lpstr>
      <vt:lpstr>What is Swagger?</vt:lpstr>
      <vt:lpstr>Features</vt:lpstr>
      <vt:lpstr>Core</vt:lpstr>
      <vt:lpstr>Core (cont.)</vt:lpstr>
      <vt:lpstr>Annotations</vt:lpstr>
      <vt:lpstr>Annotations (cont.)</vt:lpstr>
      <vt:lpstr>Annotations (cont.)</vt:lpstr>
      <vt:lpstr>Annotations (cont.)</vt:lpstr>
      <vt:lpstr>Spring Boot Config</vt:lpstr>
      <vt:lpstr>Spring Boot Config (cont.)</vt:lpstr>
      <vt:lpstr>Spring Boot Config  (cont.)</vt:lpstr>
      <vt:lpstr>Spring Boot Config 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713</cp:revision>
  <dcterms:created xsi:type="dcterms:W3CDTF">2012-04-12T06:19:17Z</dcterms:created>
  <dcterms:modified xsi:type="dcterms:W3CDTF">2017-04-04T12:54:27Z</dcterms:modified>
</cp:coreProperties>
</file>