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72" r:id="rId6"/>
    <p:sldId id="390" r:id="rId7"/>
    <p:sldId id="393" r:id="rId8"/>
    <p:sldId id="394" r:id="rId9"/>
    <p:sldId id="395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396" r:id="rId22"/>
    <p:sldId id="397" r:id="rId23"/>
    <p:sldId id="398" r:id="rId24"/>
    <p:sldId id="259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28/08/2016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AMQP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AMQP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message</a:t>
            </a:r>
            <a:r>
              <a:rPr lang="en-US" sz="1400" dirty="0">
                <a:solidFill>
                  <a:srgbClr val="3C5790"/>
                </a:solidFill>
              </a:rPr>
              <a:t> consists of a set of properties + the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producer places "content" in the message and optional may set some message properties.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producer then sends the message to an "exchange" on the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message arrives at the server, the exchange routes the message to a set of "queues" on the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producer chooses how unrouteable messages are treated.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68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single message can exist on many message queues.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message arrives in a message queue, the message queues tries immediately to pass it to a consumer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message queue can deliver the message to a consumer, it removes the message from its internal buffers.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happen immediately or after the consumer has acknowledged that it has successfully processed the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Producer messages and consumer acknowledgements are grouped into "transactions".</a:t>
            </a:r>
          </a:p>
        </p:txBody>
      </p:sp>
    </p:spTree>
    <p:extLst>
      <p:ext uri="{BB962C8B-B14F-4D97-AF65-F5344CB8AC3E}">
        <p14:creationId xmlns:p14="http://schemas.microsoft.com/office/powerpoint/2010/main" val="229807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client application can: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create or destroy queues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define the way messages queues are filled, using bindings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select different exchanges which can completely change the routing semantics</a:t>
            </a:r>
          </a:p>
        </p:txBody>
      </p:sp>
    </p:spTree>
    <p:extLst>
      <p:ext uri="{BB962C8B-B14F-4D97-AF65-F5344CB8AC3E}">
        <p14:creationId xmlns:p14="http://schemas.microsoft.com/office/powerpoint/2010/main" val="336003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main message queues lifecycle: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Durable message queues: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shared by many consumers.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will collect messages whether or not there are consumers to receive them.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Temporary message queues: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private to one consumer and tied to that consumer.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when the consumer disconnects the message queue is deleted.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79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standard AMQP port number has been assigned by IANA as </a:t>
            </a:r>
            <a:r>
              <a:rPr lang="en-US" sz="1400" b="1" dirty="0">
                <a:solidFill>
                  <a:srgbClr val="3C5790"/>
                </a:solidFill>
              </a:rPr>
              <a:t>5672</a:t>
            </a:r>
            <a:r>
              <a:rPr lang="en-US" sz="1400" dirty="0">
                <a:solidFill>
                  <a:srgbClr val="3C5790"/>
                </a:solidFill>
              </a:rPr>
              <a:t> for both TCP and UDP.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AMQP commands are grouped into classes where each class covers a specific functional domain.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distinct method dialogues: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Synchronous</a:t>
            </a:r>
            <a:r>
              <a:rPr lang="en-US" sz="1400" dirty="0">
                <a:solidFill>
                  <a:srgbClr val="3C5790"/>
                </a:solidFill>
              </a:rPr>
              <a:t> request-</a:t>
            </a:r>
            <a:r>
              <a:rPr lang="en-US" sz="1400" dirty="0" err="1">
                <a:solidFill>
                  <a:srgbClr val="3C5790"/>
                </a:solidFill>
              </a:rPr>
              <a:t>reponse</a:t>
            </a:r>
            <a:r>
              <a:rPr lang="en-US" sz="1400" dirty="0">
                <a:solidFill>
                  <a:srgbClr val="3C5790"/>
                </a:solidFill>
              </a:rPr>
              <a:t> in which one peer sends a request and the other peer sends a reply.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Asynchronous</a:t>
            </a:r>
            <a:r>
              <a:rPr lang="en-US" sz="1400" dirty="0">
                <a:solidFill>
                  <a:srgbClr val="3C5790"/>
                </a:solidFill>
              </a:rPr>
              <a:t> notification in which one peer sends a method but expects no reply.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8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is a </a:t>
            </a:r>
            <a:r>
              <a:rPr lang="en-US" sz="1400" b="1" dirty="0">
                <a:solidFill>
                  <a:srgbClr val="3C5790"/>
                </a:solidFill>
              </a:rPr>
              <a:t>connected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protocol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opens a TCP/IP connection to the server and sends a protocol header.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responds with its protocol version and other properties including a list of security mechanism that is supports.(Start)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selects a security mechanism (Start-Ok).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starts the authentication process, which uses the SASL challenge-response model.(Secure)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sends an authentication response (Secure-Ok)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repeats the challenge (Secure) sending a set of parameters like maximum frame size(Tune).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accepts or lowers these parameters (Tune-Ok).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formally opens the connection and selects a virtual host (Open).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confirms that the virtual host is a valid choice (Open-Ok).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now uses the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peer (client/server) ends the connection (Close).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other peer hand-shakes the connection end (Close-Ok).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and the client closes their socket connection.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621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is a multi-channel protocol that provides a way to multiplex a heavyweight TCP/IP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Channels are independent of each other and can perform different functions simultaneously with other channels.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opens a new channel (Open).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confirms that the new channel is ready (Open-Ok).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and server use the channel.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peer (client/server) closes the channel(Close).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other peer hand-shakes the channel close (Close-Ok).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8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is a </a:t>
            </a:r>
            <a:r>
              <a:rPr lang="en-US" sz="1400" b="1" dirty="0">
                <a:solidFill>
                  <a:srgbClr val="3C5790"/>
                </a:solidFill>
              </a:rPr>
              <a:t>binary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protocol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Information is organized into "frames" of various 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frames have the same general format: frame header, payload and frame end.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frame payload format depends on the frame type.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frame is numbered with a channel number.</a:t>
            </a:r>
          </a:p>
        </p:txBody>
      </p:sp>
    </p:spTree>
    <p:extLst>
      <p:ext uri="{BB962C8B-B14F-4D97-AF65-F5344CB8AC3E}">
        <p14:creationId xmlns:p14="http://schemas.microsoft.com/office/powerpoint/2010/main" val="277887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AMQP data types are used in method framing: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Integers</a:t>
            </a:r>
            <a:r>
              <a:rPr lang="en-US" sz="1400" dirty="0">
                <a:solidFill>
                  <a:srgbClr val="3C5790"/>
                </a:solidFill>
              </a:rPr>
              <a:t>: used to represent sizes, quantities, limits.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Bits</a:t>
            </a:r>
            <a:r>
              <a:rPr lang="en-US" sz="1400" dirty="0">
                <a:solidFill>
                  <a:srgbClr val="3C5790"/>
                </a:solidFill>
              </a:rPr>
              <a:t>: used to represent on/off values.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Short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strings</a:t>
            </a:r>
            <a:r>
              <a:rPr lang="en-US" sz="1400" dirty="0">
                <a:solidFill>
                  <a:srgbClr val="3C5790"/>
                </a:solidFill>
              </a:rPr>
              <a:t>: used to hold short text properties.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Long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strings</a:t>
            </a:r>
            <a:r>
              <a:rPr lang="en-US" sz="1400" dirty="0">
                <a:solidFill>
                  <a:srgbClr val="3C5790"/>
                </a:solidFill>
              </a:rPr>
              <a:t>: holds chunk of binary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Field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tables</a:t>
            </a:r>
            <a:r>
              <a:rPr lang="en-US" sz="1400" dirty="0">
                <a:solidFill>
                  <a:srgbClr val="3C5790"/>
                </a:solidFill>
              </a:rPr>
              <a:t>: hold name-value pairs.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59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frames consists of a header (7 octets), a payload and a "frame-end" octet that detects malformed frames.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read a frame: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1. Read the header and check the frame type and channel.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2. Depending on the frame type, read the payload and process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3. Read the "frame-end" octet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657600"/>
            <a:ext cx="7143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1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AMQP?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RabbitMQ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Method frames carry the high-level protocol commands(methods),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method frame carries one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method frame payload has the bellow format:</a:t>
            </a:r>
            <a:endParaRPr lang="fr-CA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67050"/>
            <a:ext cx="5067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51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RabbitMQ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is an 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implementation of an AMQP broker.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 has been chosen to build it because of its intrinsic support for building highly-reliable and distributed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implements Version 0-9-1 of AMQP with custom extensions (as allowed by the protocol).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data persistence, it relies on </a:t>
            </a:r>
            <a:r>
              <a:rPr lang="en-US" sz="1400" dirty="0" err="1">
                <a:solidFill>
                  <a:srgbClr val="3C5790"/>
                </a:solidFill>
              </a:rPr>
              <a:t>Mnesia</a:t>
            </a:r>
            <a:r>
              <a:rPr lang="en-US" sz="1400" dirty="0">
                <a:solidFill>
                  <a:srgbClr val="3C5790"/>
                </a:solidFill>
              </a:rPr>
              <a:t>, the in-memory/file-persisted embedded database of </a:t>
            </a:r>
            <a:r>
              <a:rPr lang="en-US" sz="1400" dirty="0" err="1">
                <a:solidFill>
                  <a:srgbClr val="3C5790"/>
                </a:solidFill>
              </a:rPr>
              <a:t>Erlang</a:t>
            </a:r>
            <a:r>
              <a:rPr lang="en-US" sz="1400" dirty="0">
                <a:solidFill>
                  <a:srgbClr val="3C5790"/>
                </a:solidFill>
              </a:rPr>
              <a:t>, and specific message storage and index files.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725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RabbitMQ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an example of message producer: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667000"/>
            <a:ext cx="717973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81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RabbitMQ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is an example of message consumer: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8" y="2514600"/>
            <a:ext cx="831891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>
                <a:solidFill>
                  <a:schemeClr val="bg1"/>
                </a:solidFill>
              </a:rPr>
              <a:t>Amqp0-9-1 Specification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AMQP?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AMQP</a:t>
            </a:r>
            <a:r>
              <a:rPr lang="en-US" sz="1500" dirty="0">
                <a:solidFill>
                  <a:srgbClr val="3C5790"/>
                </a:solidFill>
              </a:rPr>
              <a:t> (Advanced Message Queueing Protocol) is a protocol to communicate between clients and messaging middleware servers (brokers).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2647950"/>
            <a:ext cx="82105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Exchange</a:t>
            </a:r>
            <a:r>
              <a:rPr lang="en-US" sz="1400" dirty="0">
                <a:solidFill>
                  <a:srgbClr val="3C5790"/>
                </a:solidFill>
              </a:rPr>
              <a:t> – Receives messages and routes to a set of message queues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Queue</a:t>
            </a:r>
            <a:r>
              <a:rPr lang="en-US" sz="1400" dirty="0">
                <a:solidFill>
                  <a:srgbClr val="3C5790"/>
                </a:solidFill>
              </a:rPr>
              <a:t> – Stores messages until they can be processed by the application(s)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Binding</a:t>
            </a:r>
            <a:r>
              <a:rPr lang="en-US" sz="1400" dirty="0">
                <a:solidFill>
                  <a:srgbClr val="3C5790"/>
                </a:solidFill>
              </a:rPr>
              <a:t> – Routes messages between Exchange and Queue.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Routing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</a:t>
            </a:r>
            <a:r>
              <a:rPr lang="en-US" sz="1400" dirty="0">
                <a:solidFill>
                  <a:srgbClr val="3C5790"/>
                </a:solidFill>
              </a:rPr>
              <a:t> – label used by the exchange to route Content to the queues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Content</a:t>
            </a:r>
            <a:r>
              <a:rPr lang="en-US" sz="1400" dirty="0">
                <a:solidFill>
                  <a:srgbClr val="3C5790"/>
                </a:solidFill>
              </a:rPr>
              <a:t> – Encapsulates application data and provides the methods to send, receive, acknowledge, etc.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AMQ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Queues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stores and distributes messages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each message is delivered to a single client consumer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Properties (on creation):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Name: client/server name.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Durable: remains present after restart.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Auto-delete: will auto-delete when all clients have finished using it.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Private (Exclusive)/Shared: read by a single consumer.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binding tells exchange how to route messages: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Queue.Bind</a:t>
            </a:r>
            <a:r>
              <a:rPr lang="en-US" sz="1400" b="1" dirty="0">
                <a:solidFill>
                  <a:srgbClr val="3C5790"/>
                </a:solidFill>
              </a:rPr>
              <a:t> &lt;queue&gt; TO &lt;exchange&gt; WHERE &lt;condition&gt;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&lt;condition&gt;</a:t>
            </a:r>
            <a:r>
              <a:rPr lang="en-US" sz="1400" dirty="0">
                <a:solidFill>
                  <a:srgbClr val="3C5790"/>
                </a:solidFill>
              </a:rPr>
              <a:t> can involve: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message properties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header fields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content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most cases uses a single field: "routing key"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85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exchange</a:t>
            </a:r>
            <a:r>
              <a:rPr lang="en-US" sz="1400" dirty="0">
                <a:solidFill>
                  <a:srgbClr val="3C5790"/>
                </a:solidFill>
              </a:rPr>
              <a:t> accepts messages from a producer and routes the messages to queues based on the criteria.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Exchanges are matching and routing engines as they inspect messages and using bindings tables they decide how to forward the messages to queues or other exchanges.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Exchanges never stores messages.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6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many cases the exchange examines a single key field called </a:t>
            </a:r>
            <a:r>
              <a:rPr lang="en-US" sz="1400" b="1" dirty="0">
                <a:solidFill>
                  <a:srgbClr val="3C5790"/>
                </a:solidFill>
              </a:rPr>
              <a:t>"routing key"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routing key is a virtual address that the exchange may use to decide how to route the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point-to-point routing, the routing key is the name of message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topic publish-subscriber routing, the routing key is usually the topic hierarchy value.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4241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6254</TotalTime>
  <Words>1238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143</vt:lpstr>
      <vt:lpstr>AMQP</vt:lpstr>
      <vt:lpstr>Contents</vt:lpstr>
      <vt:lpstr>What is AMQP?</vt:lpstr>
      <vt:lpstr>Architecture</vt:lpstr>
      <vt:lpstr>Architecture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RabbitMQ</vt:lpstr>
      <vt:lpstr>RabbitMQ (cont.)</vt:lpstr>
      <vt:lpstr>RabbitMQ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721</cp:revision>
  <dcterms:created xsi:type="dcterms:W3CDTF">2012-04-12T06:19:17Z</dcterms:created>
  <dcterms:modified xsi:type="dcterms:W3CDTF">2016-08-28T17:46:14Z</dcterms:modified>
</cp:coreProperties>
</file>