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2" r:id="rId5"/>
    <p:sldId id="372" r:id="rId6"/>
    <p:sldId id="398" r:id="rId7"/>
    <p:sldId id="399" r:id="rId8"/>
    <p:sldId id="400" r:id="rId9"/>
    <p:sldId id="391" r:id="rId10"/>
    <p:sldId id="396" r:id="rId11"/>
    <p:sldId id="397" r:id="rId12"/>
    <p:sldId id="402" r:id="rId13"/>
    <p:sldId id="405" r:id="rId14"/>
    <p:sldId id="406" r:id="rId15"/>
    <p:sldId id="407" r:id="rId16"/>
    <p:sldId id="408" r:id="rId17"/>
    <p:sldId id="409" r:id="rId18"/>
    <p:sldId id="410" r:id="rId19"/>
    <p:sldId id="414" r:id="rId20"/>
    <p:sldId id="415" r:id="rId21"/>
    <p:sldId id="393" r:id="rId22"/>
    <p:sldId id="401" r:id="rId23"/>
    <p:sldId id="403" r:id="rId24"/>
    <p:sldId id="404" r:id="rId25"/>
    <p:sldId id="411" r:id="rId26"/>
    <p:sldId id="412" r:id="rId27"/>
    <p:sldId id="413" r:id="rId28"/>
    <p:sldId id="416" r:id="rId29"/>
    <p:sldId id="421" r:id="rId30"/>
    <p:sldId id="422" r:id="rId31"/>
    <p:sldId id="418" r:id="rId32"/>
    <p:sldId id="419" r:id="rId33"/>
    <p:sldId id="420" r:id="rId34"/>
    <p:sldId id="394" r:id="rId35"/>
    <p:sldId id="424" r:id="rId36"/>
    <p:sldId id="425" r:id="rId37"/>
    <p:sldId id="426" r:id="rId38"/>
    <p:sldId id="427" r:id="rId39"/>
    <p:sldId id="428" r:id="rId40"/>
    <p:sldId id="423" r:id="rId41"/>
    <p:sldId id="259" r:id="rId4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15/09/2016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COAP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request is sent by a client to request an action (using a Method Code) on a resource (identified by a URI) on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server sends a response with a Response code.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Unlike HTTP,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deals with these interchanges asynchronously over a datagram-oriented transport such as UDP.</a:t>
            </a:r>
          </a:p>
        </p:txBody>
      </p:sp>
    </p:spTree>
    <p:extLst>
      <p:ext uri="{BB962C8B-B14F-4D97-AF65-F5344CB8AC3E}">
        <p14:creationId xmlns:p14="http://schemas.microsoft.com/office/powerpoint/2010/main" val="1293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message model is based on the exchange of messages over UDP between endpoints.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uses a short fixed-length binary header (4 bytes) that may be followed by compact binary options and a payload.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message contains a Message ID used to detect duplicates and for optional reliability.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 ID is 16-bit size enables up to about 250 messages per second.  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0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Reliability is provided by marking a message as Confirmable (CON).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confirmable message is retransmitted using a default timeout and exponential back-off between retransmissions, until the recipient an Acknowledgement message (ACK) with same Message ID.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recipient is not able to process a Confirmable message it replies with a Reset message (RST) instead of an Acknowledgement(ACK).  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3352800"/>
            <a:ext cx="51339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message that doesn't require reliable transmission can be sent as a Non-confirmable message (NON).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recipient is not able to process a Non-confirmable message it may reply with a Reset message(RST).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52800"/>
            <a:ext cx="52387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77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request is carried in a Confirmable(CON) or Non-confirmable (NON)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immediately available, the response to a CON request is carried in the resulting Acknowledgement (ACK) message. This is called a </a:t>
            </a:r>
            <a:r>
              <a:rPr lang="en-US" sz="1400" b="1" dirty="0" err="1">
                <a:solidFill>
                  <a:srgbClr val="3C5790"/>
                </a:solidFill>
              </a:rPr>
              <a:t>pigggybacked</a:t>
            </a:r>
            <a:r>
              <a:rPr lang="en-US" sz="1400" dirty="0">
                <a:solidFill>
                  <a:srgbClr val="3C5790"/>
                </a:solidFill>
              </a:rPr>
              <a:t> response.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2819400"/>
            <a:ext cx="76676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7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the server is not able to respond immediately to a CON request it responds with an Empty Acknowledgement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the response is ready, the server sends it in a new CON message. This is called "</a:t>
            </a:r>
            <a:r>
              <a:rPr lang="en-US" sz="1400" b="1" dirty="0">
                <a:solidFill>
                  <a:srgbClr val="3C5790"/>
                </a:solidFill>
              </a:rPr>
              <a:t>separate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response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83746"/>
            <a:ext cx="4619625" cy="40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0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a request is sent in an Non-Confirmable message then the response is sent using a new Non-Confirmable message. The server may instead send a Confirmable message.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2514600"/>
            <a:ext cx="78676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0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Message transmission is controller by bellow parameters: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90800"/>
            <a:ext cx="50387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66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token is used to match a response with a request.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token value is a sequence of 0-8 bytes.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request carries a client-generated token that the server must reply in any resulting response.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91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uses the "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" and "</a:t>
            </a:r>
            <a:r>
              <a:rPr lang="en-US" sz="1400" dirty="0" err="1">
                <a:solidFill>
                  <a:srgbClr val="3C5790"/>
                </a:solidFill>
              </a:rPr>
              <a:t>coaps</a:t>
            </a:r>
            <a:r>
              <a:rPr lang="en-US" sz="1400" dirty="0">
                <a:solidFill>
                  <a:srgbClr val="3C5790"/>
                </a:solidFill>
              </a:rPr>
              <a:t>" URI schemes for identifying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resources and providing a means of locating the resource.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URI pattern: "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:" "//" host [":" port] path ["?" query]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 the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server is listening on port 5683.</a:t>
            </a:r>
          </a:p>
        </p:txBody>
      </p:sp>
    </p:spTree>
    <p:extLst>
      <p:ext uri="{BB962C8B-B14F-4D97-AF65-F5344CB8AC3E}">
        <p14:creationId xmlns:p14="http://schemas.microsoft.com/office/powerpoint/2010/main" val="3721584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COAP?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Terminology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Messages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Security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Implementations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Resource discovery is important for machine-to-machine interactions and is supported using the Core link Format (RFC6690).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server is discovered by a client learning a URI that references a resource in the namespace of the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default port number is 5683.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default port number for DTLS-secured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is 5684.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discovery of resources offered by a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endpoint is extremely important in M2M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93818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COAP makes use of two message types, requests and responses, using a simple, binary, base header format.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base header may be followed by options in an optimized Type-Length-Value format.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COAP is by default bound to UDP and optionally to DTLS, providing a high level of communications security.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298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defines 4 types of messages: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Confirmable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Non-Confirmable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Acknowledgement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Reset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Requests can be carried in Confirmable and Non-confirmable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Responses can be carried in these as well as piggybacked in Acknowledgement messages.</a:t>
            </a:r>
          </a:p>
        </p:txBody>
      </p:sp>
    </p:spTree>
    <p:extLst>
      <p:ext uri="{BB962C8B-B14F-4D97-AF65-F5344CB8AC3E}">
        <p14:creationId xmlns:p14="http://schemas.microsoft.com/office/powerpoint/2010/main" val="3314949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633" y="2438400"/>
            <a:ext cx="520656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20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messages are encoded in a simple binary format.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message format starts with a fixed size 4 byte header, followed by a  variable length Token value (0-8 bytes long).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the Token value comes a sequence of 0 or more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options in TLV(Type-Length-Value) format, optionally fallowed by a payload.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" y="3352800"/>
            <a:ext cx="8448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Ver</a:t>
            </a:r>
            <a:r>
              <a:rPr lang="en-US" sz="1400" dirty="0">
                <a:solidFill>
                  <a:srgbClr val="3C5790"/>
                </a:solidFill>
              </a:rPr>
              <a:t>(Version): indicates the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version number.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</a:t>
            </a:r>
            <a:r>
              <a:rPr lang="en-US" sz="1400" dirty="0">
                <a:solidFill>
                  <a:srgbClr val="3C5790"/>
                </a:solidFill>
              </a:rPr>
              <a:t>(Type): indicates if the message is Confirmable(0) or Non-Confirmable(1), Acknowledgement(2) or Reset(3).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TKL</a:t>
            </a:r>
            <a:r>
              <a:rPr lang="en-US" sz="1400" dirty="0">
                <a:solidFill>
                  <a:srgbClr val="3C5790"/>
                </a:solidFill>
              </a:rPr>
              <a:t>(Token length): indicates the length of the variable-length token field.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Code</a:t>
            </a:r>
            <a:r>
              <a:rPr lang="en-US" sz="1400" dirty="0">
                <a:solidFill>
                  <a:srgbClr val="3C5790"/>
                </a:solidFill>
              </a:rPr>
              <a:t>: 8-bit unsigned integer, split into 30bit class and 5-bit detail. The class can indicate a request(0), success response (2), client error response (4), server error response (5). The code 0.00 indicates an Empty message.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Message ID</a:t>
            </a:r>
            <a:r>
              <a:rPr lang="en-US" sz="1400" dirty="0">
                <a:solidFill>
                  <a:srgbClr val="3C5790"/>
                </a:solidFill>
              </a:rPr>
              <a:t>: 16-bit unsigned integer in network byte order.</a:t>
            </a:r>
          </a:p>
        </p:txBody>
      </p:sp>
    </p:spTree>
    <p:extLst>
      <p:ext uri="{BB962C8B-B14F-4D97-AF65-F5344CB8AC3E}">
        <p14:creationId xmlns:p14="http://schemas.microsoft.com/office/powerpoint/2010/main" val="323987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defined a number of options that can be included in a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option instance in a message specifies the Option Number of the defined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option, the length of the Option Value and the Option Value itself.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2714575"/>
            <a:ext cx="4767263" cy="40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18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1977730"/>
            <a:ext cx="6872288" cy="480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25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Each entry in the sub-registry must include the Method Code in the range 0.01-0.31.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2971800"/>
            <a:ext cx="3952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2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52600"/>
            <a:ext cx="4953000" cy="509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3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COAP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Constrained Application Protocol (COAP) is a software protocol intended to be used in very simple electronics devices, allowing them to communicate interactively over the Internet.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particularly targeted for small, low-power sensors, switches, valves and similar components that need to be controlled or supervised remotely, through standard Internet networks.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COAP is designed to easily translate to HTTP for simplified integration with the web, while also meeting specialized requirements such as multicast support, very low overhead, and simplicity.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752600"/>
            <a:ext cx="4343400" cy="50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85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During the provisioning phase a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device is provided with the security information that it needs.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NoSec</a:t>
            </a:r>
            <a:r>
              <a:rPr lang="en-US" sz="1400" dirty="0">
                <a:solidFill>
                  <a:srgbClr val="3C5790"/>
                </a:solidFill>
              </a:rPr>
              <a:t>: no protocol-level security(DTLS is disabled).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PreSharedKey</a:t>
            </a:r>
            <a:r>
              <a:rPr lang="en-US" sz="1400" dirty="0">
                <a:solidFill>
                  <a:srgbClr val="3C5790"/>
                </a:solidFill>
              </a:rPr>
              <a:t>: DTLS is enabled, list of pre-shared keys (RFC 4279).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RawPublicKey</a:t>
            </a:r>
            <a:r>
              <a:rPr lang="en-US" sz="1400" dirty="0">
                <a:solidFill>
                  <a:srgbClr val="3C5790"/>
                </a:solidFill>
              </a:rPr>
              <a:t>: DTLS is enabled and the device has an asymmetric key pair without a certificate that is validated using out-of-band mechanism (RFC 7250).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Certificate: DTLS is enabled and the device has an asymmetric key pair with an X.509 certificate (RFC 5280).</a:t>
            </a:r>
          </a:p>
        </p:txBody>
      </p:sp>
    </p:spTree>
    <p:extLst>
      <p:ext uri="{BB962C8B-B14F-4D97-AF65-F5344CB8AC3E}">
        <p14:creationId xmlns:p14="http://schemas.microsoft.com/office/powerpoint/2010/main" val="3563967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the "</a:t>
            </a:r>
            <a:r>
              <a:rPr lang="en-US" sz="1400" dirty="0" err="1">
                <a:solidFill>
                  <a:srgbClr val="3C5790"/>
                </a:solidFill>
              </a:rPr>
              <a:t>NoSec</a:t>
            </a:r>
            <a:r>
              <a:rPr lang="en-US" sz="1400" dirty="0">
                <a:solidFill>
                  <a:srgbClr val="3C5790"/>
                </a:solidFill>
              </a:rPr>
              <a:t>" mode, the system sends the packets over normal UDP over IP and is indicated by the "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" scheme and the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default port.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other 3 security modes are achieved using DTLS and are indicated by the "</a:t>
            </a:r>
            <a:r>
              <a:rPr lang="en-US" sz="1400" dirty="0" err="1">
                <a:solidFill>
                  <a:srgbClr val="3C5790"/>
                </a:solidFill>
              </a:rPr>
              <a:t>coaps</a:t>
            </a:r>
            <a:r>
              <a:rPr lang="en-US" sz="1400" dirty="0">
                <a:solidFill>
                  <a:srgbClr val="3C5790"/>
                </a:solidFill>
              </a:rPr>
              <a:t>" scheme and DTLS secured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default port.</a:t>
            </a:r>
          </a:p>
        </p:txBody>
      </p:sp>
    </p:spTree>
    <p:extLst>
      <p:ext uri="{BB962C8B-B14F-4D97-AF65-F5344CB8AC3E}">
        <p14:creationId xmlns:p14="http://schemas.microsoft.com/office/powerpoint/2010/main" val="2534464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Security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Datagram DTLS (DTLS) is defined under the RFC 6347 over UDP.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14600"/>
            <a:ext cx="39909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1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Californium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err="1">
                <a:solidFill>
                  <a:srgbClr val="3C5790"/>
                </a:solidFill>
              </a:rPr>
              <a:t>Cf</a:t>
            </a:r>
            <a:r>
              <a:rPr lang="en-US" sz="1400" dirty="0">
                <a:solidFill>
                  <a:srgbClr val="3C5790"/>
                </a:solidFill>
              </a:rPr>
              <a:t>) core provides the central framework with the protocol implementation to build your Internet of Things applications.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Californium (</a:t>
            </a:r>
            <a:r>
              <a:rPr lang="en-US" sz="1400" dirty="0" err="1">
                <a:solidFill>
                  <a:srgbClr val="3C5790"/>
                </a:solidFill>
              </a:rPr>
              <a:t>Cf</a:t>
            </a:r>
            <a:r>
              <a:rPr lang="en-US" sz="1400" dirty="0">
                <a:solidFill>
                  <a:srgbClr val="3C5790"/>
                </a:solidFill>
              </a:rPr>
              <a:t>) is dual-licensed under EPL and EDL.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latter is a BSD-like license, which means the </a:t>
            </a:r>
            <a:r>
              <a:rPr lang="en-US" sz="1400" dirty="0" err="1">
                <a:solidFill>
                  <a:srgbClr val="3C5790"/>
                </a:solidFill>
              </a:rPr>
              <a:t>Cf</a:t>
            </a:r>
            <a:r>
              <a:rPr lang="en-US" sz="1400" dirty="0">
                <a:solidFill>
                  <a:srgbClr val="3C5790"/>
                </a:solidFill>
              </a:rPr>
              <a:t> COAP framework can be used together with proprietary code to implement your </a:t>
            </a:r>
            <a:r>
              <a:rPr lang="en-US" sz="1400" dirty="0" err="1">
                <a:solidFill>
                  <a:srgbClr val="3C5790"/>
                </a:solidFill>
              </a:rPr>
              <a:t>IoT</a:t>
            </a:r>
            <a:r>
              <a:rPr lang="en-US" sz="1400" dirty="0">
                <a:solidFill>
                  <a:srgbClr val="3C5790"/>
                </a:solidFill>
              </a:rPr>
              <a:t> product!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Scandium (</a:t>
            </a:r>
            <a:r>
              <a:rPr lang="en-US" sz="1400" dirty="0" err="1">
                <a:solidFill>
                  <a:srgbClr val="3C5790"/>
                </a:solidFill>
              </a:rPr>
              <a:t>Sc</a:t>
            </a:r>
            <a:r>
              <a:rPr lang="en-US" sz="1400" dirty="0">
                <a:solidFill>
                  <a:srgbClr val="3C5790"/>
                </a:solidFill>
              </a:rPr>
              <a:t>) sub-project provides security for Californium and implements DTLS 1.2 to secure your application through ECC with pre-shared keys, certificates, or raw public keys.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nCoAP</a:t>
            </a:r>
            <a:r>
              <a:rPr lang="en-US" sz="1400" dirty="0">
                <a:solidFill>
                  <a:srgbClr val="3C5790"/>
                </a:solidFill>
              </a:rPr>
              <a:t> is a Java implementation of the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protocol using the </a:t>
            </a:r>
            <a:r>
              <a:rPr lang="en-US" sz="1400" dirty="0" err="1">
                <a:solidFill>
                  <a:srgbClr val="3C5790"/>
                </a:solidFill>
              </a:rPr>
              <a:t>Netty</a:t>
            </a:r>
            <a:r>
              <a:rPr lang="en-US" sz="1400" dirty="0">
                <a:solidFill>
                  <a:srgbClr val="3C5790"/>
                </a:solidFill>
              </a:rPr>
              <a:t> NIO client server framework.</a:t>
            </a:r>
          </a:p>
        </p:txBody>
      </p:sp>
    </p:spTree>
    <p:extLst>
      <p:ext uri="{BB962C8B-B14F-4D97-AF65-F5344CB8AC3E}">
        <p14:creationId xmlns:p14="http://schemas.microsoft.com/office/powerpoint/2010/main" val="2590307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1182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Sample server Californium code.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3" y="2356182"/>
            <a:ext cx="7024688" cy="434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7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1182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Sample server Californium code.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590800"/>
            <a:ext cx="6124575" cy="312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73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1182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Sample client sync Californium code.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2476500"/>
            <a:ext cx="74390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9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1182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Sample client </a:t>
            </a:r>
            <a:r>
              <a:rPr lang="en-US" sz="1400" dirty="0" err="1">
                <a:solidFill>
                  <a:srgbClr val="3C5790"/>
                </a:solidFill>
              </a:rPr>
              <a:t>async</a:t>
            </a:r>
            <a:r>
              <a:rPr lang="en-US" sz="1400" dirty="0">
                <a:solidFill>
                  <a:srgbClr val="3C5790"/>
                </a:solidFill>
              </a:rPr>
              <a:t> Californium code.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514600"/>
            <a:ext cx="76009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80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1182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Sample client observe Californium code.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2352675"/>
            <a:ext cx="66008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3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COAP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828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Multicast, low overhead, and simplicity are extremely important for Internet of Things (</a:t>
            </a:r>
            <a:r>
              <a:rPr lang="en-US" sz="1400" dirty="0" err="1">
                <a:solidFill>
                  <a:srgbClr val="3C5790"/>
                </a:solidFill>
              </a:rPr>
              <a:t>IoT</a:t>
            </a:r>
            <a:r>
              <a:rPr lang="en-US" sz="1400" dirty="0">
                <a:solidFill>
                  <a:srgbClr val="3C5790"/>
                </a:solidFill>
              </a:rPr>
              <a:t>) and Machine-to-Machine (M2M) devices.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COAP can run on most devices that support UDP or a UDP analogue.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core of the protocol is specified in RFC 7252.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3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Copper(CU)</a:t>
            </a:r>
            <a:r>
              <a:rPr lang="en-US" sz="1400" dirty="0">
                <a:solidFill>
                  <a:srgbClr val="3C5790"/>
                </a:solidFill>
              </a:rPr>
              <a:t> can be used from Mozilla Firefox.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3" y="2286000"/>
            <a:ext cx="5919787" cy="45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15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https://en.wikipedia.org/wiki/Constrained_Application_Protocol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IETF - RFC 7252 (The Constrained Application Protocol)</a:t>
            </a:r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pPr lvl="1"/>
            <a:r>
              <a:rPr lang="en-US" sz="1400" dirty="0">
                <a:solidFill>
                  <a:srgbClr val="3C5790"/>
                </a:solidFill>
              </a:rPr>
              <a:t>Overhead and parsing complexity.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URI and content-type support.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Support for the discovery of resources provided by known COAP services.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Simple subscription for a resource, and resulting push notifications.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Simple caching based on max-age.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mapping of COAP with HTTP is also defined, allowing proxies to be built providing access to COAP resources via HTTP in a uniform way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Security binding to Datagram Transport Layer Security (DTLS)</a:t>
            </a:r>
          </a:p>
          <a:p>
            <a:pPr lvl="1"/>
            <a:endParaRPr lang="en-US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Terminology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Endpoint: entity participating in the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protocol. Synonyms: node, host.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Sender: originating endpoint of a message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Recipient: destination endpoint of a message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Client: originating endpoint of a request.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Server: destination endpoint of a request.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50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Terminology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Proxy: forwards requests and relays back responses.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There are 2 types of proxy: forward-proxy and reverse-proxy.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Cross-Proxy: proxy that translates between different protocols such as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-to-HTTP or HTTP-</a:t>
            </a:r>
            <a:r>
              <a:rPr lang="en-US" sz="1400" dirty="0" err="1">
                <a:solidFill>
                  <a:srgbClr val="3C5790"/>
                </a:solidFill>
              </a:rPr>
              <a:t>toCoAP</a:t>
            </a:r>
            <a:r>
              <a:rPr lang="en-US" sz="1400" dirty="0">
                <a:solidFill>
                  <a:srgbClr val="3C5790"/>
                </a:solidFill>
              </a:rPr>
              <a:t> proxies.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5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Terminology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Confirmable message: messages that require an acknowledgement.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Non-confirmable message: messages that doesn't require acknowledgement.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Acknowledgement message: message that acknowledges that a specific Confirmable message arrived.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Reset message: indicates that a specific message was received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Piggybacked response: is included right in the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acknowledgement message(ACK).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Empty message: with code 0.00 which is not a </a:t>
            </a:r>
            <a:r>
              <a:rPr lang="en-US" sz="1400" dirty="0" err="1">
                <a:solidFill>
                  <a:srgbClr val="3C5790"/>
                </a:solidFill>
              </a:rPr>
              <a:t>rerequest</a:t>
            </a:r>
            <a:r>
              <a:rPr lang="en-US" sz="1400" dirty="0">
                <a:solidFill>
                  <a:srgbClr val="3C5790"/>
                </a:solidFill>
              </a:rPr>
              <a:t> nor a response.</a:t>
            </a:r>
          </a:p>
        </p:txBody>
      </p:sp>
    </p:spTree>
    <p:extLst>
      <p:ext uri="{BB962C8B-B14F-4D97-AF65-F5344CB8AC3E}">
        <p14:creationId xmlns:p14="http://schemas.microsoft.com/office/powerpoint/2010/main" val="12607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COAP provides a </a:t>
            </a:r>
            <a:r>
              <a:rPr lang="en-US" sz="1400" dirty="0" err="1">
                <a:solidFill>
                  <a:srgbClr val="3C5790"/>
                </a:solidFill>
              </a:rPr>
              <a:t>reuqest</a:t>
            </a:r>
            <a:r>
              <a:rPr lang="en-US" sz="1400" dirty="0">
                <a:solidFill>
                  <a:srgbClr val="3C5790"/>
                </a:solidFill>
              </a:rPr>
              <a:t>/response interaction model between endpoints.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COAP is </a:t>
            </a:r>
            <a:r>
              <a:rPr lang="en-US" sz="1400" dirty="0" err="1">
                <a:solidFill>
                  <a:srgbClr val="3C5790"/>
                </a:solidFill>
              </a:rPr>
              <a:t>designes</a:t>
            </a:r>
            <a:r>
              <a:rPr lang="en-US" sz="1400" dirty="0">
                <a:solidFill>
                  <a:srgbClr val="3C5790"/>
                </a:solidFill>
              </a:rPr>
              <a:t> to easily interface with HTTP for integration with the Web.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main goal of </a:t>
            </a:r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is to design a generic web protocol for special requirements of an constrained </a:t>
            </a:r>
            <a:r>
              <a:rPr lang="en-US" sz="1400" dirty="0" err="1">
                <a:solidFill>
                  <a:srgbClr val="3C5790"/>
                </a:solidFill>
              </a:rPr>
              <a:t>envirnoment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has somehow a subset of REST common with HTTP but optimized for M2M applications.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CoAP</a:t>
            </a:r>
            <a:r>
              <a:rPr lang="en-US" sz="1400" dirty="0">
                <a:solidFill>
                  <a:srgbClr val="3C5790"/>
                </a:solidFill>
              </a:rPr>
              <a:t> makes use of GET, PUT, POST and DELETE methods in a similar manner to HTTP.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67081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6514</TotalTime>
  <Words>1723</Words>
  <Application>Microsoft Office PowerPoint</Application>
  <PresentationFormat>On-screen Show (4:3)</PresentationFormat>
  <Paragraphs>153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143</vt:lpstr>
      <vt:lpstr>COAP</vt:lpstr>
      <vt:lpstr>Contents</vt:lpstr>
      <vt:lpstr>What is COAP ?</vt:lpstr>
      <vt:lpstr>What is COAP ? (cont.)</vt:lpstr>
      <vt:lpstr>Features</vt:lpstr>
      <vt:lpstr>Terminology</vt:lpstr>
      <vt:lpstr>Terminology (cont.)</vt:lpstr>
      <vt:lpstr>Terminology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Messages</vt:lpstr>
      <vt:lpstr>Messages (cont.)</vt:lpstr>
      <vt:lpstr>Messages (cont.)</vt:lpstr>
      <vt:lpstr>Messages (cont.)</vt:lpstr>
      <vt:lpstr>Messages (cont.)</vt:lpstr>
      <vt:lpstr>Messages (cont.)</vt:lpstr>
      <vt:lpstr>Messages (cont.)</vt:lpstr>
      <vt:lpstr>Messages (cont.)</vt:lpstr>
      <vt:lpstr>Messages (cont.)</vt:lpstr>
      <vt:lpstr>Messages (cont.)</vt:lpstr>
      <vt:lpstr>Security</vt:lpstr>
      <vt:lpstr>Security (cont.)</vt:lpstr>
      <vt:lpstr>Security (cont.)</vt:lpstr>
      <vt:lpstr>Implementations</vt:lpstr>
      <vt:lpstr>Implementations (cont.)</vt:lpstr>
      <vt:lpstr>Implementations (cont.)</vt:lpstr>
      <vt:lpstr>Implementations (cont.)</vt:lpstr>
      <vt:lpstr>Implementations (cont.)</vt:lpstr>
      <vt:lpstr>Implementations (cont.)</vt:lpstr>
      <vt:lpstr>Implementations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759</cp:revision>
  <dcterms:created xsi:type="dcterms:W3CDTF">2012-04-12T06:19:17Z</dcterms:created>
  <dcterms:modified xsi:type="dcterms:W3CDTF">2016-09-15T07:34:33Z</dcterms:modified>
</cp:coreProperties>
</file>