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90" r:id="rId5"/>
    <p:sldId id="372" r:id="rId6"/>
    <p:sldId id="389" r:id="rId7"/>
    <p:sldId id="407" r:id="rId8"/>
    <p:sldId id="408" r:id="rId9"/>
    <p:sldId id="409" r:id="rId10"/>
    <p:sldId id="410" r:id="rId11"/>
    <p:sldId id="411" r:id="rId12"/>
    <p:sldId id="412" r:id="rId13"/>
    <p:sldId id="394" r:id="rId14"/>
    <p:sldId id="413" r:id="rId15"/>
    <p:sldId id="414" r:id="rId16"/>
    <p:sldId id="416" r:id="rId17"/>
    <p:sldId id="418" r:id="rId18"/>
    <p:sldId id="419" r:id="rId19"/>
    <p:sldId id="420" r:id="rId20"/>
    <p:sldId id="421" r:id="rId21"/>
    <p:sldId id="422" r:id="rId22"/>
    <p:sldId id="423" r:id="rId23"/>
    <p:sldId id="424" r:id="rId24"/>
    <p:sldId id="425" r:id="rId25"/>
    <p:sldId id="426" r:id="rId26"/>
    <p:sldId id="428" r:id="rId27"/>
    <p:sldId id="427" r:id="rId28"/>
    <p:sldId id="430" r:id="rId29"/>
    <p:sldId id="399" r:id="rId30"/>
    <p:sldId id="400" r:id="rId31"/>
    <p:sldId id="395" r:id="rId32"/>
    <p:sldId id="415" r:id="rId33"/>
    <p:sldId id="417" r:id="rId34"/>
    <p:sldId id="396" r:id="rId35"/>
    <p:sldId id="397" r:id="rId36"/>
    <p:sldId id="398" r:id="rId37"/>
    <p:sldId id="401" r:id="rId38"/>
    <p:sldId id="402" r:id="rId39"/>
    <p:sldId id="391" r:id="rId40"/>
    <p:sldId id="404" r:id="rId41"/>
    <p:sldId id="405" r:id="rId42"/>
    <p:sldId id="406" r:id="rId43"/>
    <p:sldId id="403" r:id="rId44"/>
    <p:sldId id="392" r:id="rId45"/>
    <p:sldId id="393" r:id="rId46"/>
    <p:sldId id="259" r:id="rId4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85" d="100"/>
          <a:sy n="85" d="100"/>
        </p:scale>
        <p:origin x="154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12/08/2016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12/08/2016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12/08/2016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12/08/2016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12/08/2016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12/08/2016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12/08/2016</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12/08/2016</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12/08/2016</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12/08/2016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12/08/2016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12/08/2016</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EAP</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Encapsulation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Both the </a:t>
            </a:r>
            <a:r>
              <a:rPr lang="en-US" sz="1400" b="1" dirty="0">
                <a:solidFill>
                  <a:srgbClr val="3C5790"/>
                </a:solidFill>
              </a:rPr>
              <a:t>RADIUS</a:t>
            </a:r>
            <a:r>
              <a:rPr lang="en-US" sz="1400" dirty="0">
                <a:solidFill>
                  <a:srgbClr val="3C5790"/>
                </a:solidFill>
              </a:rPr>
              <a:t> and </a:t>
            </a:r>
            <a:r>
              <a:rPr lang="en-US" sz="1400" b="1" dirty="0">
                <a:solidFill>
                  <a:srgbClr val="3C5790"/>
                </a:solidFill>
              </a:rPr>
              <a:t>Diameter</a:t>
            </a:r>
            <a:r>
              <a:rPr lang="en-US" sz="1400" dirty="0">
                <a:solidFill>
                  <a:srgbClr val="3C5790"/>
                </a:solidFill>
              </a:rPr>
              <a:t> AAA protocols can encapsulate EAP messages. </a:t>
            </a:r>
          </a:p>
          <a:p>
            <a:r>
              <a:rPr lang="en-US" sz="1400" dirty="0">
                <a:solidFill>
                  <a:srgbClr val="3C5790"/>
                </a:solidFill>
              </a:rPr>
              <a:t>They are often used by Network Access Server (NAS) devices to forward EAP packets between IEEE 802.1X endpoints and AAA servers to facilitate IEEE 802.1X.</a:t>
            </a:r>
            <a:endParaRPr lang="en-US" sz="1200" dirty="0">
              <a:solidFill>
                <a:srgbClr val="3C5790"/>
              </a:solidFill>
            </a:endParaRPr>
          </a:p>
        </p:txBody>
      </p:sp>
    </p:spTree>
    <p:extLst>
      <p:ext uri="{BB962C8B-B14F-4D97-AF65-F5344CB8AC3E}">
        <p14:creationId xmlns:p14="http://schemas.microsoft.com/office/powerpoint/2010/main" val="276623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Encapsulation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The Protocol for Carrying Authentication for Network Access (</a:t>
            </a:r>
            <a:r>
              <a:rPr lang="en-US" sz="1400" b="1" dirty="0">
                <a:solidFill>
                  <a:srgbClr val="3C5790"/>
                </a:solidFill>
              </a:rPr>
              <a:t>PANA</a:t>
            </a:r>
            <a:r>
              <a:rPr lang="en-US" sz="1400" dirty="0">
                <a:solidFill>
                  <a:srgbClr val="3C5790"/>
                </a:solidFill>
              </a:rPr>
              <a:t>) is an IP-based protocol that allows a device to authenticate itself with a network to be granted access. </a:t>
            </a:r>
          </a:p>
          <a:p>
            <a:r>
              <a:rPr lang="en-US" sz="1400" dirty="0">
                <a:solidFill>
                  <a:srgbClr val="3C5790"/>
                </a:solidFill>
              </a:rPr>
              <a:t>PANA will not define any new authentication protocol, key distribution, key agreement or key derivation protocols; for these purposes, EAP will be used, and PANA will carry the EAP payload. </a:t>
            </a:r>
          </a:p>
          <a:p>
            <a:r>
              <a:rPr lang="en-US" sz="1400" dirty="0">
                <a:solidFill>
                  <a:srgbClr val="3C5790"/>
                </a:solidFill>
              </a:rPr>
              <a:t>PANA allows dynamic service provider selection, supports various authentication methods, is suitable for roaming users, and is independent from the link layer mechanisms.</a:t>
            </a:r>
            <a:endParaRPr lang="en-US" sz="1200" dirty="0">
              <a:solidFill>
                <a:srgbClr val="3C5790"/>
              </a:solidFill>
            </a:endParaRPr>
          </a:p>
        </p:txBody>
      </p:sp>
    </p:spTree>
    <p:extLst>
      <p:ext uri="{BB962C8B-B14F-4D97-AF65-F5344CB8AC3E}">
        <p14:creationId xmlns:p14="http://schemas.microsoft.com/office/powerpoint/2010/main" val="32367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Encapsulation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 was originally an authentication extension for the Point-to-Point Protocol (</a:t>
            </a:r>
            <a:r>
              <a:rPr lang="en-US" sz="1400" b="1" dirty="0">
                <a:solidFill>
                  <a:srgbClr val="3C5790"/>
                </a:solidFill>
              </a:rPr>
              <a:t>PPP</a:t>
            </a:r>
            <a:r>
              <a:rPr lang="en-US" sz="1400" dirty="0">
                <a:solidFill>
                  <a:srgbClr val="3C5790"/>
                </a:solidFill>
              </a:rPr>
              <a:t>). </a:t>
            </a:r>
          </a:p>
          <a:p>
            <a:r>
              <a:rPr lang="en-US" sz="1400" dirty="0">
                <a:solidFill>
                  <a:srgbClr val="3C5790"/>
                </a:solidFill>
              </a:rPr>
              <a:t>PPP has supported EAP since EAP was created as an alternative to the Challenge-Handshake Authentication Protocol (CHAP) and the Password Authentication Protocol (PAP), which were eventually incorporated into EAP. The EAP extension to PPP was first defined in RFC 2284, now obsoleted by RFC 3748.</a:t>
            </a:r>
            <a:endParaRPr lang="en-US" sz="1200" dirty="0">
              <a:solidFill>
                <a:srgbClr val="3C5790"/>
              </a:solidFill>
            </a:endParaRPr>
          </a:p>
        </p:txBody>
      </p:sp>
    </p:spTree>
    <p:extLst>
      <p:ext uri="{BB962C8B-B14F-4D97-AF65-F5344CB8AC3E}">
        <p14:creationId xmlns:p14="http://schemas.microsoft.com/office/powerpoint/2010/main" val="675101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pic>
        <p:nvPicPr>
          <p:cNvPr id="2" name="Picture 1"/>
          <p:cNvPicPr>
            <a:picLocks noChangeAspect="1"/>
          </p:cNvPicPr>
          <p:nvPr/>
        </p:nvPicPr>
        <p:blipFill>
          <a:blip r:embed="rId3"/>
          <a:stretch>
            <a:fillRect/>
          </a:stretch>
        </p:blipFill>
        <p:spPr>
          <a:xfrm>
            <a:off x="1219200" y="1832796"/>
            <a:ext cx="5629635" cy="5025204"/>
          </a:xfrm>
          <a:prstGeom prst="rect">
            <a:avLst/>
          </a:prstGeom>
        </p:spPr>
      </p:pic>
    </p:spTree>
    <p:extLst>
      <p:ext uri="{BB962C8B-B14F-4D97-AF65-F5344CB8AC3E}">
        <p14:creationId xmlns:p14="http://schemas.microsoft.com/office/powerpoint/2010/main" val="1331259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3" name="Picture 2"/>
          <p:cNvPicPr>
            <a:picLocks noChangeAspect="1"/>
          </p:cNvPicPr>
          <p:nvPr/>
        </p:nvPicPr>
        <p:blipFill>
          <a:blip r:embed="rId3"/>
          <a:stretch>
            <a:fillRect/>
          </a:stretch>
        </p:blipFill>
        <p:spPr>
          <a:xfrm>
            <a:off x="914400" y="1828800"/>
            <a:ext cx="6477000" cy="4932484"/>
          </a:xfrm>
          <a:prstGeom prst="rect">
            <a:avLst/>
          </a:prstGeom>
        </p:spPr>
      </p:pic>
    </p:spTree>
    <p:extLst>
      <p:ext uri="{BB962C8B-B14F-4D97-AF65-F5344CB8AC3E}">
        <p14:creationId xmlns:p14="http://schemas.microsoft.com/office/powerpoint/2010/main" val="4643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EAP-Transport Layer Security (EAP-TLS), defined in RFC 5216, is an IETF open standard that uses the Transport Layer Security (TLS) protocol, and is well-supported among wireless vendors. </a:t>
            </a:r>
          </a:p>
          <a:p>
            <a:r>
              <a:rPr lang="en-US" sz="1400" dirty="0">
                <a:solidFill>
                  <a:srgbClr val="3C5790"/>
                </a:solidFill>
              </a:rPr>
              <a:t>EAP-TLS is the original, standard wireless LAN EAP authentication protocol.</a:t>
            </a:r>
          </a:p>
          <a:p>
            <a:r>
              <a:rPr lang="en-US" sz="1400" dirty="0">
                <a:solidFill>
                  <a:srgbClr val="3C5790"/>
                </a:solidFill>
              </a:rPr>
              <a:t>EAP-TLS is still considered one of the most secure EAP standards available.</a:t>
            </a:r>
          </a:p>
          <a:p>
            <a:r>
              <a:rPr lang="en-US" sz="1400" dirty="0">
                <a:solidFill>
                  <a:srgbClr val="3C5790"/>
                </a:solidFill>
              </a:rPr>
              <a:t>The majority of implementations of EAP-TLS require client-side X.509 certificates without giving the option to disable the requirement, even though the standard does not mandate their use.</a:t>
            </a:r>
          </a:p>
        </p:txBody>
      </p:sp>
    </p:spTree>
    <p:extLst>
      <p:ext uri="{BB962C8B-B14F-4D97-AF65-F5344CB8AC3E}">
        <p14:creationId xmlns:p14="http://schemas.microsoft.com/office/powerpoint/2010/main" val="1187768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pic>
        <p:nvPicPr>
          <p:cNvPr id="3" name="Picture 2"/>
          <p:cNvPicPr>
            <a:picLocks noChangeAspect="1"/>
          </p:cNvPicPr>
          <p:nvPr/>
        </p:nvPicPr>
        <p:blipFill>
          <a:blip r:embed="rId3"/>
          <a:stretch>
            <a:fillRect/>
          </a:stretch>
        </p:blipFill>
        <p:spPr>
          <a:xfrm>
            <a:off x="1219200" y="1905000"/>
            <a:ext cx="6096000" cy="4924898"/>
          </a:xfrm>
          <a:prstGeom prst="rect">
            <a:avLst/>
          </a:prstGeom>
        </p:spPr>
      </p:pic>
    </p:spTree>
    <p:extLst>
      <p:ext uri="{BB962C8B-B14F-4D97-AF65-F5344CB8AC3E}">
        <p14:creationId xmlns:p14="http://schemas.microsoft.com/office/powerpoint/2010/main" val="1890156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EAP-TLS uses concepts of PKI:</a:t>
            </a:r>
          </a:p>
          <a:p>
            <a:pPr lvl="1"/>
            <a:r>
              <a:rPr lang="en-US" sz="1400" dirty="0">
                <a:solidFill>
                  <a:srgbClr val="3C5790"/>
                </a:solidFill>
              </a:rPr>
              <a:t>A WLAN client (that is, a user’s machine) requires a valid certificate to authenticate to the WLAN network</a:t>
            </a:r>
          </a:p>
          <a:p>
            <a:pPr lvl="1"/>
            <a:r>
              <a:rPr lang="en-US" sz="1400" dirty="0">
                <a:solidFill>
                  <a:srgbClr val="3C5790"/>
                </a:solidFill>
              </a:rPr>
              <a:t>The AAA server requires a “server” certificate to validate its identity to the clients</a:t>
            </a:r>
          </a:p>
          <a:p>
            <a:pPr lvl="1"/>
            <a:r>
              <a:rPr lang="en-US" sz="1400" dirty="0">
                <a:solidFill>
                  <a:srgbClr val="3C5790"/>
                </a:solidFill>
              </a:rPr>
              <a:t>The certificate-authority-server infrastructure issues certificates to the AAA server(s) and the clients</a:t>
            </a:r>
          </a:p>
        </p:txBody>
      </p:sp>
    </p:spTree>
    <p:extLst>
      <p:ext uri="{BB962C8B-B14F-4D97-AF65-F5344CB8AC3E}">
        <p14:creationId xmlns:p14="http://schemas.microsoft.com/office/powerpoint/2010/main" val="248628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A Public Key Infrastructure (PKI) is a management system designed to administer asymmetrical cryptographic keys and public key certificates. </a:t>
            </a:r>
          </a:p>
          <a:p>
            <a:r>
              <a:rPr lang="en-US" sz="1400" dirty="0">
                <a:solidFill>
                  <a:srgbClr val="3C5790"/>
                </a:solidFill>
              </a:rPr>
              <a:t>It acts as a trusted component that guarantees the authenticity of the binding between a public key and security information, including identity, involved in securing a transaction with public key cryptography.</a:t>
            </a:r>
          </a:p>
        </p:txBody>
      </p:sp>
    </p:spTree>
    <p:extLst>
      <p:ext uri="{BB962C8B-B14F-4D97-AF65-F5344CB8AC3E}">
        <p14:creationId xmlns:p14="http://schemas.microsoft.com/office/powerpoint/2010/main" val="2501943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533400"/>
          </a:xfrm>
        </p:spPr>
        <p:txBody>
          <a:bodyPr/>
          <a:lstStyle/>
          <a:p>
            <a:r>
              <a:rPr lang="en-US" sz="1400" dirty="0">
                <a:solidFill>
                  <a:srgbClr val="3C5790"/>
                </a:solidFill>
              </a:rPr>
              <a:t>PKI protects information in several essential ways</a:t>
            </a:r>
          </a:p>
        </p:txBody>
      </p:sp>
      <p:pic>
        <p:nvPicPr>
          <p:cNvPr id="2" name="Picture 1"/>
          <p:cNvPicPr>
            <a:picLocks noChangeAspect="1"/>
          </p:cNvPicPr>
          <p:nvPr/>
        </p:nvPicPr>
        <p:blipFill>
          <a:blip r:embed="rId3"/>
          <a:stretch>
            <a:fillRect/>
          </a:stretch>
        </p:blipFill>
        <p:spPr>
          <a:xfrm>
            <a:off x="304800" y="2438400"/>
            <a:ext cx="8606725" cy="3886200"/>
          </a:xfrm>
          <a:prstGeom prst="rect">
            <a:avLst/>
          </a:prstGeom>
        </p:spPr>
      </p:pic>
    </p:spTree>
    <p:extLst>
      <p:ext uri="{BB962C8B-B14F-4D97-AF65-F5344CB8AC3E}">
        <p14:creationId xmlns:p14="http://schemas.microsoft.com/office/powerpoint/2010/main" val="3053032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EAP?</a:t>
            </a:r>
          </a:p>
          <a:p>
            <a:r>
              <a:rPr lang="fr-CA" sz="1600" dirty="0" err="1">
                <a:solidFill>
                  <a:srgbClr val="3C5790"/>
                </a:solidFill>
              </a:rPr>
              <a:t>Features</a:t>
            </a:r>
            <a:endParaRPr lang="fr-CA" sz="1600" dirty="0">
              <a:solidFill>
                <a:srgbClr val="3C5790"/>
              </a:solidFill>
            </a:endParaRPr>
          </a:p>
          <a:p>
            <a:r>
              <a:rPr lang="fr-CA" sz="1600" dirty="0">
                <a:solidFill>
                  <a:srgbClr val="3C5790"/>
                </a:solidFill>
              </a:rPr>
              <a:t>Encapsulation</a:t>
            </a:r>
          </a:p>
          <a:p>
            <a:r>
              <a:rPr lang="fr-CA" sz="1600" dirty="0" err="1">
                <a:solidFill>
                  <a:srgbClr val="3C5790"/>
                </a:solidFill>
              </a:rPr>
              <a:t>Core</a:t>
            </a:r>
            <a:endParaRPr lang="fr-CA" sz="1600" dirty="0">
              <a:solidFill>
                <a:srgbClr val="3C5790"/>
              </a:solidFill>
            </a:endParaRPr>
          </a:p>
          <a:p>
            <a:r>
              <a:rPr lang="fr-CA" sz="1600" dirty="0">
                <a:solidFill>
                  <a:srgbClr val="3C5790"/>
                </a:solidFill>
              </a:rPr>
              <a:t>EAP-TLS</a:t>
            </a:r>
          </a:p>
          <a:p>
            <a:r>
              <a:rPr lang="fr-CA" sz="1600" dirty="0">
                <a:solidFill>
                  <a:srgbClr val="3C5790"/>
                </a:solidFill>
              </a:rPr>
              <a:t>EAP-TTLS</a:t>
            </a:r>
          </a:p>
          <a:p>
            <a:r>
              <a:rPr lang="fr-CA" sz="1600" dirty="0">
                <a:solidFill>
                  <a:srgbClr val="3C5790"/>
                </a:solidFill>
              </a:rPr>
              <a:t>EAP-MD5</a:t>
            </a:r>
          </a:p>
          <a:p>
            <a:r>
              <a:rPr lang="fr-CA" sz="1600" dirty="0">
                <a:solidFill>
                  <a:srgbClr val="3C5790"/>
                </a:solidFill>
              </a:rPr>
              <a:t>EAP-POTP</a:t>
            </a:r>
          </a:p>
          <a:p>
            <a:r>
              <a:rPr lang="fr-CA" sz="1600" dirty="0">
                <a:solidFill>
                  <a:srgbClr val="3C5790"/>
                </a:solidFill>
              </a:rPr>
              <a:t>EAP-PSK</a:t>
            </a:r>
          </a:p>
          <a:p>
            <a:r>
              <a:rPr lang="fr-CA" sz="1600" dirty="0">
                <a:solidFill>
                  <a:srgbClr val="3C5790"/>
                </a:solidFill>
              </a:rPr>
              <a:t>EAP-PWD</a:t>
            </a:r>
          </a:p>
          <a:p>
            <a:r>
              <a:rPr lang="fr-CA" sz="1600" dirty="0">
                <a:solidFill>
                  <a:srgbClr val="3C5790"/>
                </a:solidFill>
              </a:rPr>
              <a:t>EAP-SIM</a:t>
            </a:r>
          </a:p>
          <a:p>
            <a:r>
              <a:rPr lang="fr-CA" sz="1600" dirty="0">
                <a:solidFill>
                  <a:srgbClr val="3C5790"/>
                </a:solidFill>
              </a:rPr>
              <a:t>EAP-AKA</a:t>
            </a:r>
          </a:p>
          <a:p>
            <a:r>
              <a:rPr lang="fr-CA" sz="1600" dirty="0">
                <a:solidFill>
                  <a:srgbClr val="3C5790"/>
                </a:solidFill>
              </a:rPr>
              <a:t>EAP-AKA’ (prime)</a:t>
            </a:r>
          </a:p>
          <a:p>
            <a:r>
              <a:rPr lang="fr-CA" sz="1600" dirty="0">
                <a:solidFill>
                  <a:srgbClr val="3C5790"/>
                </a:solidFill>
              </a:rPr>
              <a:t>EAP-GTC</a:t>
            </a:r>
          </a:p>
          <a:p>
            <a:r>
              <a:rPr lang="fr-CA" sz="1600" dirty="0">
                <a:solidFill>
                  <a:srgbClr val="3C5790"/>
                </a:solidFill>
              </a:rPr>
              <a:t>EAP-EKE</a:t>
            </a:r>
          </a:p>
          <a:p>
            <a:r>
              <a:rPr lang="fr-CA" sz="1600" dirty="0" err="1">
                <a:solidFill>
                  <a:srgbClr val="3C5790"/>
                </a:solidFill>
              </a:rPr>
              <a:t>Leap</a:t>
            </a:r>
            <a:endParaRPr lang="fr-CA" sz="1600" dirty="0">
              <a:solidFill>
                <a:srgbClr val="3C5790"/>
              </a:solidFill>
            </a:endParaRP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2590800"/>
          </a:xfrm>
        </p:spPr>
        <p:txBody>
          <a:bodyPr/>
          <a:lstStyle/>
          <a:p>
            <a:r>
              <a:rPr lang="en-US" sz="1400" dirty="0">
                <a:solidFill>
                  <a:srgbClr val="3C5790"/>
                </a:solidFill>
              </a:rPr>
              <a:t>A certificate is a cryptographically signed structure, called the digital certificate, that guarantees the association between at least one identifier and a public key. </a:t>
            </a:r>
          </a:p>
          <a:p>
            <a:r>
              <a:rPr lang="en-US" sz="1400" dirty="0">
                <a:solidFill>
                  <a:srgbClr val="3C5790"/>
                </a:solidFill>
              </a:rPr>
              <a:t>It is valid for a limited period of time (called the validity period), fora specific usage, and under certain conditions and limitations described in a certificate policy. </a:t>
            </a:r>
          </a:p>
          <a:p>
            <a:r>
              <a:rPr lang="en-US" sz="1400" dirty="0">
                <a:solidFill>
                  <a:srgbClr val="3C5790"/>
                </a:solidFill>
              </a:rPr>
              <a:t>The authority that issues this certificate is called the certification authority.</a:t>
            </a:r>
          </a:p>
        </p:txBody>
      </p:sp>
    </p:spTree>
    <p:extLst>
      <p:ext uri="{BB962C8B-B14F-4D97-AF65-F5344CB8AC3E}">
        <p14:creationId xmlns:p14="http://schemas.microsoft.com/office/powerpoint/2010/main" val="454488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609600"/>
          </a:xfrm>
        </p:spPr>
        <p:txBody>
          <a:bodyPr/>
          <a:lstStyle/>
          <a:p>
            <a:r>
              <a:rPr lang="en-US" sz="1400" dirty="0">
                <a:solidFill>
                  <a:srgbClr val="3C5790"/>
                </a:solidFill>
              </a:rPr>
              <a:t>PKI Components</a:t>
            </a:r>
          </a:p>
        </p:txBody>
      </p:sp>
      <p:pic>
        <p:nvPicPr>
          <p:cNvPr id="2" name="Picture 1"/>
          <p:cNvPicPr>
            <a:picLocks noChangeAspect="1"/>
          </p:cNvPicPr>
          <p:nvPr/>
        </p:nvPicPr>
        <p:blipFill>
          <a:blip r:embed="rId3"/>
          <a:stretch>
            <a:fillRect/>
          </a:stretch>
        </p:blipFill>
        <p:spPr>
          <a:xfrm>
            <a:off x="437444" y="2223911"/>
            <a:ext cx="8144353" cy="3962400"/>
          </a:xfrm>
          <a:prstGeom prst="rect">
            <a:avLst/>
          </a:prstGeom>
        </p:spPr>
      </p:pic>
    </p:spTree>
    <p:extLst>
      <p:ext uri="{BB962C8B-B14F-4D97-AF65-F5344CB8AC3E}">
        <p14:creationId xmlns:p14="http://schemas.microsoft.com/office/powerpoint/2010/main" val="4135674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2590800"/>
          </a:xfrm>
        </p:spPr>
        <p:txBody>
          <a:bodyPr/>
          <a:lstStyle/>
          <a:p>
            <a:r>
              <a:rPr lang="en-US" sz="1400" dirty="0">
                <a:solidFill>
                  <a:srgbClr val="3C5790"/>
                </a:solidFill>
              </a:rPr>
              <a:t>PKI authentication requires two elements of trust:</a:t>
            </a:r>
          </a:p>
          <a:p>
            <a:pPr lvl="1"/>
            <a:r>
              <a:rPr lang="en-US" sz="1400" dirty="0">
                <a:solidFill>
                  <a:srgbClr val="3C5790"/>
                </a:solidFill>
              </a:rPr>
              <a:t>Private-public key pair</a:t>
            </a:r>
          </a:p>
          <a:p>
            <a:pPr lvl="1"/>
            <a:r>
              <a:rPr lang="en-US" sz="1400" dirty="0">
                <a:solidFill>
                  <a:srgbClr val="3C5790"/>
                </a:solidFill>
              </a:rPr>
              <a:t>Certification authority</a:t>
            </a:r>
          </a:p>
          <a:p>
            <a:r>
              <a:rPr lang="en-US" sz="1400" dirty="0">
                <a:solidFill>
                  <a:srgbClr val="3C5790"/>
                </a:solidFill>
              </a:rPr>
              <a:t>Every certificate is associated with two keys: a private key and a public key. </a:t>
            </a:r>
          </a:p>
          <a:p>
            <a:r>
              <a:rPr lang="en-US" sz="1400" dirty="0">
                <a:solidFill>
                  <a:srgbClr val="3C5790"/>
                </a:solidFill>
              </a:rPr>
              <a:t>Only the owner of the certificate knows the private key, whereas the public key (hence its name) is known to everyone.</a:t>
            </a:r>
          </a:p>
          <a:p>
            <a:r>
              <a:rPr lang="en-US" sz="1400" dirty="0">
                <a:solidFill>
                  <a:srgbClr val="3C5790"/>
                </a:solidFill>
              </a:rPr>
              <a:t>With this key pair, asymmetric encryption is used.</a:t>
            </a:r>
          </a:p>
        </p:txBody>
      </p:sp>
    </p:spTree>
    <p:extLst>
      <p:ext uri="{BB962C8B-B14F-4D97-AF65-F5344CB8AC3E}">
        <p14:creationId xmlns:p14="http://schemas.microsoft.com/office/powerpoint/2010/main" val="2786390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2590800"/>
          </a:xfrm>
        </p:spPr>
        <p:txBody>
          <a:bodyPr/>
          <a:lstStyle/>
          <a:p>
            <a:r>
              <a:rPr lang="en-US" sz="1400" dirty="0">
                <a:solidFill>
                  <a:srgbClr val="3C5790"/>
                </a:solidFill>
              </a:rPr>
              <a:t>EAP-TLS is based on SSL Version 3.0. </a:t>
            </a:r>
          </a:p>
          <a:p>
            <a:r>
              <a:rPr lang="en-US" sz="1400" dirty="0">
                <a:solidFill>
                  <a:srgbClr val="3C5790"/>
                </a:solidFill>
              </a:rPr>
              <a:t>In EAP-TLS, the SSL handshake is performed over EAP, on the Internet, the SSL handshake is conducted through Transmission Control Protocol (TCP).</a:t>
            </a:r>
          </a:p>
          <a:p>
            <a:r>
              <a:rPr lang="en-US" sz="1400" dirty="0">
                <a:solidFill>
                  <a:srgbClr val="3C5790"/>
                </a:solidFill>
              </a:rPr>
              <a:t>In EAP the end user’s machine is known as the supplicant, the access point is known as the authenticator, and the RADIUS server is known as the authentication server.</a:t>
            </a:r>
          </a:p>
        </p:txBody>
      </p:sp>
    </p:spTree>
    <p:extLst>
      <p:ext uri="{BB962C8B-B14F-4D97-AF65-F5344CB8AC3E}">
        <p14:creationId xmlns:p14="http://schemas.microsoft.com/office/powerpoint/2010/main" val="458052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2590800"/>
          </a:xfrm>
        </p:spPr>
        <p:txBody>
          <a:bodyPr/>
          <a:lstStyle/>
          <a:p>
            <a:r>
              <a:rPr lang="en-US" sz="1400" dirty="0">
                <a:solidFill>
                  <a:srgbClr val="3C5790"/>
                </a:solidFill>
              </a:rPr>
              <a:t>EAP-TLS performs mutual SSL authentication.</a:t>
            </a:r>
          </a:p>
          <a:p>
            <a:r>
              <a:rPr lang="en-US" sz="1400" dirty="0">
                <a:solidFill>
                  <a:srgbClr val="3C5790"/>
                </a:solidFill>
              </a:rPr>
              <a:t>This requires both the supplicant (the end user’s machine) and the authentication server (the RADIUS server) to have a certificate.</a:t>
            </a:r>
          </a:p>
          <a:p>
            <a:r>
              <a:rPr lang="en-US" sz="1400" dirty="0">
                <a:solidFill>
                  <a:srgbClr val="3C5790"/>
                </a:solidFill>
              </a:rPr>
              <a:t>In mutual authentication, each side is required to prove its identity to the other using its certificate and its private key.</a:t>
            </a:r>
          </a:p>
        </p:txBody>
      </p:sp>
    </p:spTree>
    <p:extLst>
      <p:ext uri="{BB962C8B-B14F-4D97-AF65-F5344CB8AC3E}">
        <p14:creationId xmlns:p14="http://schemas.microsoft.com/office/powerpoint/2010/main" val="9315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2590800"/>
          </a:xfrm>
        </p:spPr>
        <p:txBody>
          <a:bodyPr/>
          <a:lstStyle/>
          <a:p>
            <a:r>
              <a:rPr lang="en-US" sz="1400" dirty="0">
                <a:solidFill>
                  <a:srgbClr val="3C5790"/>
                </a:solidFill>
              </a:rPr>
              <a:t>EAP-TLS authentication is based on 802.1x/EAP architecture.</a:t>
            </a:r>
          </a:p>
          <a:p>
            <a:r>
              <a:rPr lang="en-US" sz="1400" dirty="0">
                <a:solidFill>
                  <a:srgbClr val="3C5790"/>
                </a:solidFill>
              </a:rPr>
              <a:t>The supplicant and the RADIUS server must support EAP-TLS authentication.</a:t>
            </a:r>
          </a:p>
          <a:p>
            <a:r>
              <a:rPr lang="en-US" sz="1400" dirty="0">
                <a:solidFill>
                  <a:srgbClr val="3C5790"/>
                </a:solidFill>
              </a:rPr>
              <a:t>The access point has to support the 802.1x/EAP authentication process.</a:t>
            </a:r>
          </a:p>
          <a:p>
            <a:r>
              <a:rPr lang="en-US" sz="1400" dirty="0">
                <a:solidFill>
                  <a:srgbClr val="3C5790"/>
                </a:solidFill>
              </a:rPr>
              <a:t>Note that LEAP and EAP MD5 also use the same 802.1x/EAP authentication process.</a:t>
            </a:r>
          </a:p>
        </p:txBody>
      </p:sp>
    </p:spTree>
    <p:extLst>
      <p:ext uri="{BB962C8B-B14F-4D97-AF65-F5344CB8AC3E}">
        <p14:creationId xmlns:p14="http://schemas.microsoft.com/office/powerpoint/2010/main" val="225554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pic>
        <p:nvPicPr>
          <p:cNvPr id="3" name="Picture 2"/>
          <p:cNvPicPr>
            <a:picLocks noChangeAspect="1"/>
          </p:cNvPicPr>
          <p:nvPr/>
        </p:nvPicPr>
        <p:blipFill>
          <a:blip r:embed="rId3"/>
          <a:stretch>
            <a:fillRect/>
          </a:stretch>
        </p:blipFill>
        <p:spPr>
          <a:xfrm>
            <a:off x="838200" y="1905000"/>
            <a:ext cx="6705600" cy="4933795"/>
          </a:xfrm>
          <a:prstGeom prst="rect">
            <a:avLst/>
          </a:prstGeom>
        </p:spPr>
      </p:pic>
    </p:spTree>
    <p:extLst>
      <p:ext uri="{BB962C8B-B14F-4D97-AF65-F5344CB8AC3E}">
        <p14:creationId xmlns:p14="http://schemas.microsoft.com/office/powerpoint/2010/main" val="3990866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2590800"/>
          </a:xfrm>
        </p:spPr>
        <p:txBody>
          <a:bodyPr/>
          <a:lstStyle/>
          <a:p>
            <a:r>
              <a:rPr lang="en-US" sz="1400" dirty="0">
                <a:solidFill>
                  <a:srgbClr val="3C5790"/>
                </a:solidFill>
              </a:rPr>
              <a:t>The RADIUS server provides its certificate to the client and requests the client’s certificate.</a:t>
            </a:r>
          </a:p>
          <a:p>
            <a:r>
              <a:rPr lang="en-US" sz="1400" dirty="0">
                <a:solidFill>
                  <a:srgbClr val="3C5790"/>
                </a:solidFill>
              </a:rPr>
              <a:t>The client validates the server certificate and responds with an EAP response message containing its certificate and also starts the negotiation for cryptographic specifications (cipher and compression algorithms).</a:t>
            </a:r>
          </a:p>
          <a:p>
            <a:r>
              <a:rPr lang="en-US" sz="1400" dirty="0">
                <a:solidFill>
                  <a:srgbClr val="3C5790"/>
                </a:solidFill>
              </a:rPr>
              <a:t>After the client’s certificate is validated, the server responds with cryptographic specifications for the session.</a:t>
            </a:r>
          </a:p>
        </p:txBody>
      </p:sp>
    </p:spTree>
    <p:extLst>
      <p:ext uri="{BB962C8B-B14F-4D97-AF65-F5344CB8AC3E}">
        <p14:creationId xmlns:p14="http://schemas.microsoft.com/office/powerpoint/2010/main" val="2247710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EAP-TLS (</a:t>
            </a:r>
            <a:r>
              <a:rPr lang="fr-CA" dirty="0" err="1">
                <a:solidFill>
                  <a:schemeClr val="bg1"/>
                </a:solidFill>
              </a:rPr>
              <a:t>cont</a:t>
            </a:r>
            <a:r>
              <a:rPr lang="fr-CA" dirty="0">
                <a:solidFill>
                  <a:schemeClr val="bg1"/>
                </a:solidFill>
              </a:rPr>
              <a:t>.)</a:t>
            </a:r>
          </a:p>
        </p:txBody>
      </p:sp>
      <p:pic>
        <p:nvPicPr>
          <p:cNvPr id="3" name="Picture 2"/>
          <p:cNvPicPr>
            <a:picLocks noChangeAspect="1"/>
          </p:cNvPicPr>
          <p:nvPr/>
        </p:nvPicPr>
        <p:blipFill>
          <a:blip r:embed="rId3"/>
          <a:stretch>
            <a:fillRect/>
          </a:stretch>
        </p:blipFill>
        <p:spPr>
          <a:xfrm>
            <a:off x="533400" y="2050344"/>
            <a:ext cx="8001000" cy="4731456"/>
          </a:xfrm>
          <a:prstGeom prst="rect">
            <a:avLst/>
          </a:prstGeom>
        </p:spPr>
      </p:pic>
    </p:spTree>
    <p:extLst>
      <p:ext uri="{BB962C8B-B14F-4D97-AF65-F5344CB8AC3E}">
        <p14:creationId xmlns:p14="http://schemas.microsoft.com/office/powerpoint/2010/main" val="4263251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EAP-TTLS</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EAP-Tunneled Transport Layer Security (EAP-TTLS) is an EAP protocol that extends TLS.</a:t>
            </a:r>
          </a:p>
          <a:p>
            <a:r>
              <a:rPr lang="en-US" sz="1400" dirty="0">
                <a:solidFill>
                  <a:srgbClr val="3C5790"/>
                </a:solidFill>
              </a:rPr>
              <a:t>Microsoft Windows started EAP-TTLS support with Windows 8.</a:t>
            </a:r>
          </a:p>
          <a:p>
            <a:r>
              <a:rPr lang="en-US" sz="1400" dirty="0">
                <a:solidFill>
                  <a:srgbClr val="3C5790"/>
                </a:solidFill>
              </a:rPr>
              <a:t>Windows Phone 8 does not support EAP-TTLS while version 8.1 supports it.</a:t>
            </a:r>
          </a:p>
          <a:p>
            <a:r>
              <a:rPr lang="en-US" sz="1400" dirty="0">
                <a:solidFill>
                  <a:srgbClr val="3C5790"/>
                </a:solidFill>
              </a:rPr>
              <a:t>The client can, but does not have to be authenticated via a CA-signed PKI certificate to the server.</a:t>
            </a:r>
          </a:p>
          <a:p>
            <a:r>
              <a:rPr lang="en-US" sz="1400" dirty="0">
                <a:solidFill>
                  <a:srgbClr val="3C5790"/>
                </a:solidFill>
              </a:rPr>
              <a:t>This greatly simplifies the setup procedure since a certificate is not needed on every client.</a:t>
            </a:r>
          </a:p>
        </p:txBody>
      </p:sp>
    </p:spTree>
    <p:extLst>
      <p:ext uri="{BB962C8B-B14F-4D97-AF65-F5344CB8AC3E}">
        <p14:creationId xmlns:p14="http://schemas.microsoft.com/office/powerpoint/2010/main" val="4250259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EAP?</a:t>
            </a:r>
          </a:p>
        </p:txBody>
      </p:sp>
      <p:sp>
        <p:nvSpPr>
          <p:cNvPr id="4099" name="Espace réservé du contenu 4"/>
          <p:cNvSpPr>
            <a:spLocks noGrp="1"/>
          </p:cNvSpPr>
          <p:nvPr>
            <p:ph idx="1"/>
          </p:nvPr>
        </p:nvSpPr>
        <p:spPr>
          <a:xfrm>
            <a:off x="228600" y="2133600"/>
            <a:ext cx="8686800" cy="1524000"/>
          </a:xfrm>
        </p:spPr>
        <p:txBody>
          <a:bodyPr/>
          <a:lstStyle/>
          <a:p>
            <a:r>
              <a:rPr lang="en-US" sz="1500" dirty="0">
                <a:solidFill>
                  <a:srgbClr val="3C5790"/>
                </a:solidFill>
              </a:rPr>
              <a:t>Extensible Authentication Protocol(EAP) is an authentication framework frequently used in wireless networks and point-to-point connections. </a:t>
            </a:r>
          </a:p>
          <a:p>
            <a:r>
              <a:rPr lang="en-US" sz="1500" dirty="0">
                <a:solidFill>
                  <a:srgbClr val="3C5790"/>
                </a:solidFill>
              </a:rPr>
              <a:t>It is defined in RFC 3748, which made RFC 2284 obsolete, and was updated by RFC 5247.</a:t>
            </a:r>
          </a:p>
          <a:p>
            <a:r>
              <a:rPr lang="en-US" sz="1500" dirty="0">
                <a:solidFill>
                  <a:srgbClr val="3C5790"/>
                </a:solidFill>
              </a:rPr>
              <a:t>EAP provides authentication framework for providing the transport and usage of keying material and parameters generated by EAP methods.</a:t>
            </a:r>
            <a:endParaRPr lang="fr-CA" sz="1400" dirty="0">
              <a:solidFill>
                <a:srgbClr val="3C579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EAP-TTLS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After the server is securely authenticated to the client via its CA certificate and optionally the client to the server, the server can then use the established secure connection ("tunnel") to authenticate the client.</a:t>
            </a:r>
          </a:p>
          <a:p>
            <a:r>
              <a:rPr lang="en-US" sz="1400" dirty="0">
                <a:solidFill>
                  <a:srgbClr val="3C5790"/>
                </a:solidFill>
              </a:rPr>
              <a:t>Two distinct versions of EAP-TTLS exist: original EAP-TTLS (a.k.a. EAP-TTLSv0) and EAP-TTLSv1. </a:t>
            </a:r>
          </a:p>
          <a:p>
            <a:r>
              <a:rPr lang="en-US" sz="1400" dirty="0">
                <a:solidFill>
                  <a:srgbClr val="3C5790"/>
                </a:solidFill>
              </a:rPr>
              <a:t>EAP-TTLSv0 is described in RFC 5281, EAP-TTLSv1 is available as an Internet draft.</a:t>
            </a:r>
          </a:p>
        </p:txBody>
      </p:sp>
    </p:spTree>
    <p:extLst>
      <p:ext uri="{BB962C8B-B14F-4D97-AF65-F5344CB8AC3E}">
        <p14:creationId xmlns:p14="http://schemas.microsoft.com/office/powerpoint/2010/main" val="981822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EAP-MD5</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EAP-MD5 was the only IETF Standards Track based EAP method when it was first defined in the original RFC for EAP, RFC 2284.</a:t>
            </a:r>
          </a:p>
          <a:p>
            <a:r>
              <a:rPr lang="en-US" sz="1400" dirty="0">
                <a:solidFill>
                  <a:srgbClr val="3C5790"/>
                </a:solidFill>
              </a:rPr>
              <a:t>It offers minimal security: the MD5 hash function is vulnerable to dictionary attacks, and does not support key generation, which makes it unsuitable for use with dynamic WEP, or WPA/WPA2 enterprise.</a:t>
            </a:r>
          </a:p>
          <a:p>
            <a:r>
              <a:rPr lang="en-US" sz="1400" dirty="0">
                <a:solidFill>
                  <a:srgbClr val="3C5790"/>
                </a:solidFill>
              </a:rPr>
              <a:t>EAP-MD5 differs from other EAP methods in that it only provides authentication of the EAP peer to the EAP server but not mutual authentication.</a:t>
            </a:r>
          </a:p>
          <a:p>
            <a:r>
              <a:rPr lang="en-US" sz="1400" dirty="0">
                <a:solidFill>
                  <a:srgbClr val="3C5790"/>
                </a:solidFill>
              </a:rPr>
              <a:t>By not providing EAP server authentication, this EAP method is vulnerable to man-in-the-middle attacks.</a:t>
            </a:r>
          </a:p>
          <a:p>
            <a:r>
              <a:rPr lang="en-US" sz="1400" dirty="0">
                <a:solidFill>
                  <a:srgbClr val="3C5790"/>
                </a:solidFill>
              </a:rPr>
              <a:t>EAP-MD5 support was first included in Windows 2000 and deprecated in Windows Vista.</a:t>
            </a:r>
            <a:endParaRPr lang="en-US" sz="1200" dirty="0">
              <a:solidFill>
                <a:srgbClr val="3C5790"/>
              </a:solidFill>
            </a:endParaRPr>
          </a:p>
        </p:txBody>
      </p:sp>
    </p:spTree>
    <p:extLst>
      <p:ext uri="{BB962C8B-B14F-4D97-AF65-F5344CB8AC3E}">
        <p14:creationId xmlns:p14="http://schemas.microsoft.com/office/powerpoint/2010/main" val="2225789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EAP-MD5 (</a:t>
            </a:r>
            <a:r>
              <a:rPr lang="fr-CA" dirty="0" err="1">
                <a:solidFill>
                  <a:schemeClr val="bg1"/>
                </a:solidFill>
              </a:rPr>
              <a:t>cont</a:t>
            </a:r>
            <a:r>
              <a:rPr lang="fr-CA" dirty="0">
                <a:solidFill>
                  <a:schemeClr val="bg1"/>
                </a:solidFill>
              </a:rPr>
              <a:t>.)</a:t>
            </a:r>
          </a:p>
        </p:txBody>
      </p:sp>
      <p:pic>
        <p:nvPicPr>
          <p:cNvPr id="3" name="Picture 2"/>
          <p:cNvPicPr>
            <a:picLocks noChangeAspect="1"/>
          </p:cNvPicPr>
          <p:nvPr/>
        </p:nvPicPr>
        <p:blipFill>
          <a:blip r:embed="rId3"/>
          <a:stretch>
            <a:fillRect/>
          </a:stretch>
        </p:blipFill>
        <p:spPr>
          <a:xfrm>
            <a:off x="990600" y="1828800"/>
            <a:ext cx="6073399" cy="5029200"/>
          </a:xfrm>
          <a:prstGeom prst="rect">
            <a:avLst/>
          </a:prstGeom>
        </p:spPr>
      </p:pic>
    </p:spTree>
    <p:extLst>
      <p:ext uri="{BB962C8B-B14F-4D97-AF65-F5344CB8AC3E}">
        <p14:creationId xmlns:p14="http://schemas.microsoft.com/office/powerpoint/2010/main" val="750852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EAP-MD5 (</a:t>
            </a:r>
            <a:r>
              <a:rPr lang="fr-CA" dirty="0" err="1">
                <a:solidFill>
                  <a:schemeClr val="bg1"/>
                </a:solidFill>
              </a:rPr>
              <a:t>cont</a:t>
            </a:r>
            <a:r>
              <a:rPr lang="fr-CA" dirty="0">
                <a:solidFill>
                  <a:schemeClr val="bg1"/>
                </a:solidFill>
              </a:rPr>
              <a:t>.)</a:t>
            </a:r>
          </a:p>
        </p:txBody>
      </p:sp>
      <p:pic>
        <p:nvPicPr>
          <p:cNvPr id="2" name="Picture 1"/>
          <p:cNvPicPr>
            <a:picLocks noChangeAspect="1"/>
          </p:cNvPicPr>
          <p:nvPr/>
        </p:nvPicPr>
        <p:blipFill>
          <a:blip r:embed="rId3"/>
          <a:stretch>
            <a:fillRect/>
          </a:stretch>
        </p:blipFill>
        <p:spPr>
          <a:xfrm>
            <a:off x="838200" y="1943996"/>
            <a:ext cx="6781800" cy="4837803"/>
          </a:xfrm>
          <a:prstGeom prst="rect">
            <a:avLst/>
          </a:prstGeom>
        </p:spPr>
      </p:pic>
    </p:spTree>
    <p:extLst>
      <p:ext uri="{BB962C8B-B14F-4D97-AF65-F5344CB8AC3E}">
        <p14:creationId xmlns:p14="http://schemas.microsoft.com/office/powerpoint/2010/main" val="10876740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EAP-POTP</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EAP-POTP (Protected One-Time Password), which is described in RFC 4793, is an EAP method developed by RSA Laboratories that uses one-time password (OTP) tokens.</a:t>
            </a:r>
          </a:p>
          <a:p>
            <a:r>
              <a:rPr lang="en-US" sz="1400" dirty="0">
                <a:solidFill>
                  <a:srgbClr val="3C5790"/>
                </a:solidFill>
              </a:rPr>
              <a:t>The handheld hardware device or a hardware or software module running on a personal computer, to generate authentication keys. </a:t>
            </a:r>
          </a:p>
          <a:p>
            <a:r>
              <a:rPr lang="en-US" sz="1400" dirty="0">
                <a:solidFill>
                  <a:srgbClr val="3C5790"/>
                </a:solidFill>
              </a:rPr>
              <a:t>EAP-POTP can be used to provide unilateral or mutual authentication and key material in protocols that use EAP.</a:t>
            </a:r>
          </a:p>
          <a:p>
            <a:r>
              <a:rPr lang="en-US" sz="1400" dirty="0">
                <a:solidFill>
                  <a:srgbClr val="3C5790"/>
                </a:solidFill>
              </a:rPr>
              <a:t>The EAP-POTP method provides two-factor user authentication, meaning that a user needs both physical access to a token and knowledge of a personal identification number (PIN) to perform authentication.</a:t>
            </a:r>
            <a:endParaRPr lang="en-US" sz="1200" dirty="0">
              <a:solidFill>
                <a:srgbClr val="3C5790"/>
              </a:solidFill>
            </a:endParaRPr>
          </a:p>
        </p:txBody>
      </p:sp>
    </p:spTree>
    <p:extLst>
      <p:ext uri="{BB962C8B-B14F-4D97-AF65-F5344CB8AC3E}">
        <p14:creationId xmlns:p14="http://schemas.microsoft.com/office/powerpoint/2010/main" val="18456301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EAP-PSK</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EAP-PSK, defined in RFC 4764, is an EAP method for mutual authentication and session key derivation using a pre-shared key (PSK). </a:t>
            </a:r>
          </a:p>
          <a:p>
            <a:r>
              <a:rPr lang="en-US" sz="1400" dirty="0">
                <a:solidFill>
                  <a:srgbClr val="3C5790"/>
                </a:solidFill>
              </a:rPr>
              <a:t>It provides a protected communication channel, when mutual authentication is successful, for both parties to communicate and is designed for authentication over insecure networks such as IEEE 802.11.</a:t>
            </a:r>
          </a:p>
          <a:p>
            <a:r>
              <a:rPr lang="en-US" sz="1400" dirty="0">
                <a:solidFill>
                  <a:srgbClr val="3C5790"/>
                </a:solidFill>
              </a:rPr>
              <a:t>EAP-PSK is documented in an experimental RFC that provides a lightweight and extensible EAP method that does not require any public-key cryptography. </a:t>
            </a:r>
          </a:p>
          <a:p>
            <a:r>
              <a:rPr lang="en-US" sz="1400" dirty="0">
                <a:solidFill>
                  <a:srgbClr val="3C5790"/>
                </a:solidFill>
              </a:rPr>
              <a:t>The EAP method protocol exchange is done in a minimum of four messages.</a:t>
            </a:r>
            <a:endParaRPr lang="en-US" sz="1200" dirty="0">
              <a:solidFill>
                <a:srgbClr val="3C5790"/>
              </a:solidFill>
            </a:endParaRPr>
          </a:p>
        </p:txBody>
      </p:sp>
    </p:spTree>
    <p:extLst>
      <p:ext uri="{BB962C8B-B14F-4D97-AF65-F5344CB8AC3E}">
        <p14:creationId xmlns:p14="http://schemas.microsoft.com/office/powerpoint/2010/main" val="2807721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EAP-PWD</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EAP-PWD, defined in RFC 5931, is an EAP method which uses a shared password for authentication. </a:t>
            </a:r>
          </a:p>
          <a:p>
            <a:r>
              <a:rPr lang="en-US" sz="1400" dirty="0">
                <a:solidFill>
                  <a:srgbClr val="3C5790"/>
                </a:solidFill>
              </a:rPr>
              <a:t>The password may be a low-entropy one and may be drawn from some set of possible passwords, like a dictionary, which is available to an attacker. </a:t>
            </a:r>
          </a:p>
          <a:p>
            <a:r>
              <a:rPr lang="en-US" sz="1400" dirty="0">
                <a:solidFill>
                  <a:srgbClr val="3C5790"/>
                </a:solidFill>
              </a:rPr>
              <a:t>The underlying key exchange is resistant to active attack, passive attack, and dictionary attack.</a:t>
            </a:r>
          </a:p>
          <a:p>
            <a:r>
              <a:rPr lang="en-US" sz="1400" dirty="0">
                <a:solidFill>
                  <a:srgbClr val="3C5790"/>
                </a:solidFill>
              </a:rPr>
              <a:t>EAP-PWD is in the base of Android 4.0 (ICS), it is in </a:t>
            </a:r>
            <a:r>
              <a:rPr lang="en-US" sz="1400" dirty="0" err="1">
                <a:solidFill>
                  <a:srgbClr val="3C5790"/>
                </a:solidFill>
              </a:rPr>
              <a:t>FreeRADIUS</a:t>
            </a:r>
            <a:r>
              <a:rPr lang="en-US" sz="1400" dirty="0">
                <a:solidFill>
                  <a:srgbClr val="3C5790"/>
                </a:solidFill>
              </a:rPr>
              <a:t> and Radiator RADIUS servers, it is in </a:t>
            </a:r>
            <a:r>
              <a:rPr lang="en-US" sz="1400" dirty="0" err="1">
                <a:solidFill>
                  <a:srgbClr val="3C5790"/>
                </a:solidFill>
              </a:rPr>
              <a:t>hostapd</a:t>
            </a:r>
            <a:r>
              <a:rPr lang="en-US" sz="1400" dirty="0">
                <a:solidFill>
                  <a:srgbClr val="3C5790"/>
                </a:solidFill>
              </a:rPr>
              <a:t> and </a:t>
            </a:r>
            <a:r>
              <a:rPr lang="en-US" sz="1400" dirty="0" err="1">
                <a:solidFill>
                  <a:srgbClr val="3C5790"/>
                </a:solidFill>
              </a:rPr>
              <a:t>wpa_supplicant</a:t>
            </a:r>
            <a:r>
              <a:rPr lang="en-US" sz="1400" dirty="0">
                <a:solidFill>
                  <a:srgbClr val="3C5790"/>
                </a:solidFill>
              </a:rPr>
              <a:t>.</a:t>
            </a:r>
            <a:endParaRPr lang="en-US" sz="1200" dirty="0">
              <a:solidFill>
                <a:srgbClr val="3C5790"/>
              </a:solidFill>
            </a:endParaRPr>
          </a:p>
        </p:txBody>
      </p:sp>
    </p:spTree>
    <p:extLst>
      <p:ext uri="{BB962C8B-B14F-4D97-AF65-F5344CB8AC3E}">
        <p14:creationId xmlns:p14="http://schemas.microsoft.com/office/powerpoint/2010/main" val="4829503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EAP-SIM</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 for GSM Subscriber Identity Module (EAP-SIM) is used for authentication and session key distribution using the Subscriber Identity Module (SIM) from the Global System for Mobile Communications (GSM).</a:t>
            </a:r>
          </a:p>
          <a:p>
            <a:r>
              <a:rPr lang="en-US" sz="1400" dirty="0">
                <a:solidFill>
                  <a:srgbClr val="3C5790"/>
                </a:solidFill>
              </a:rPr>
              <a:t>GSM cellular networks use a subscriber identity module (SIM) card to carry out user authentication.</a:t>
            </a:r>
          </a:p>
          <a:p>
            <a:r>
              <a:rPr lang="en-US" sz="1400" dirty="0">
                <a:solidFill>
                  <a:srgbClr val="3C5790"/>
                </a:solidFill>
              </a:rPr>
              <a:t>EAP-SIM use a SIM authentication algorithm between the client and an Authentication, Authorization and Accounting (AAA) server providing mutual authentication between the client and the network.</a:t>
            </a:r>
            <a:endParaRPr lang="en-US" sz="1200" dirty="0">
              <a:solidFill>
                <a:srgbClr val="3C5790"/>
              </a:solidFill>
            </a:endParaRPr>
          </a:p>
        </p:txBody>
      </p:sp>
    </p:spTree>
    <p:extLst>
      <p:ext uri="{BB962C8B-B14F-4D97-AF65-F5344CB8AC3E}">
        <p14:creationId xmlns:p14="http://schemas.microsoft.com/office/powerpoint/2010/main" val="2627738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EAP-SIM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In EAP-SIM the communication between the SIM card and the Authentication Centre (</a:t>
            </a:r>
            <a:r>
              <a:rPr lang="en-US" sz="1400" dirty="0" err="1">
                <a:solidFill>
                  <a:srgbClr val="3C5790"/>
                </a:solidFill>
              </a:rPr>
              <a:t>AuC</a:t>
            </a:r>
            <a:r>
              <a:rPr lang="en-US" sz="1400" dirty="0">
                <a:solidFill>
                  <a:srgbClr val="3C5790"/>
                </a:solidFill>
              </a:rPr>
              <a:t>) replaces the need for a pre-established password between the client and the AAA server.</a:t>
            </a:r>
          </a:p>
          <a:p>
            <a:r>
              <a:rPr lang="en-US" sz="1400" dirty="0">
                <a:solidFill>
                  <a:srgbClr val="3C5790"/>
                </a:solidFill>
              </a:rPr>
              <a:t>The A3/A8 algorithms are being run a few times, with different 128 bit challenges, so there will be more 64 bit Kc-s which will be combined/mixed to create stronger keys (Kc-s won't be used directly). </a:t>
            </a:r>
          </a:p>
          <a:p>
            <a:r>
              <a:rPr lang="en-US" sz="1400" dirty="0">
                <a:solidFill>
                  <a:srgbClr val="3C5790"/>
                </a:solidFill>
              </a:rPr>
              <a:t>The lack of mutual authentication in GSM has also been overcome.</a:t>
            </a:r>
          </a:p>
          <a:p>
            <a:r>
              <a:rPr lang="en-US" sz="1400" dirty="0">
                <a:solidFill>
                  <a:srgbClr val="3C5790"/>
                </a:solidFill>
              </a:rPr>
              <a:t>EAP-SIM is described in RFC 4186.</a:t>
            </a:r>
            <a:endParaRPr lang="en-US" sz="1200" dirty="0">
              <a:solidFill>
                <a:srgbClr val="3C5790"/>
              </a:solidFill>
            </a:endParaRPr>
          </a:p>
        </p:txBody>
      </p:sp>
    </p:spTree>
    <p:extLst>
      <p:ext uri="{BB962C8B-B14F-4D97-AF65-F5344CB8AC3E}">
        <p14:creationId xmlns:p14="http://schemas.microsoft.com/office/powerpoint/2010/main" val="3168287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EAP-AKA</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Extensible Authentication Protocol Method for Universal Mobile Telecommunications System (UMTS) Authentication and Key Agreement (EAP-AKA), is an EAP mechanism for authentication and session key distribution using the UMTS Subscriber Identity Module (USIM). EAP-AKA is defined in RFC 4187.</a:t>
            </a:r>
          </a:p>
        </p:txBody>
      </p:sp>
    </p:spTree>
    <p:extLst>
      <p:ext uri="{BB962C8B-B14F-4D97-AF65-F5344CB8AC3E}">
        <p14:creationId xmlns:p14="http://schemas.microsoft.com/office/powerpoint/2010/main" val="93746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EAP?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905000"/>
          </a:xfrm>
        </p:spPr>
        <p:txBody>
          <a:bodyPr/>
          <a:lstStyle/>
          <a:p>
            <a:r>
              <a:rPr lang="en-US" sz="1500" dirty="0">
                <a:solidFill>
                  <a:srgbClr val="3C5790"/>
                </a:solidFill>
              </a:rPr>
              <a:t>There are many methods defined by RFCs and a number of vendor specific methods and new proposals exist.</a:t>
            </a:r>
          </a:p>
          <a:p>
            <a:r>
              <a:rPr lang="en-US" sz="1500" dirty="0">
                <a:solidFill>
                  <a:srgbClr val="3C5790"/>
                </a:solidFill>
              </a:rPr>
              <a:t>EAP is not a wire protocol; instead it only defines message formats. </a:t>
            </a:r>
          </a:p>
          <a:p>
            <a:r>
              <a:rPr lang="en-US" sz="1500" dirty="0">
                <a:solidFill>
                  <a:srgbClr val="3C5790"/>
                </a:solidFill>
              </a:rPr>
              <a:t>Each protocol that uses EAP defines a way to encapsulate EAP messages within that protocol's messages.</a:t>
            </a:r>
          </a:p>
          <a:p>
            <a:r>
              <a:rPr lang="en-US" sz="1500" dirty="0">
                <a:solidFill>
                  <a:srgbClr val="3C5790"/>
                </a:solidFill>
              </a:rPr>
              <a:t>EAP is in wide use. </a:t>
            </a:r>
          </a:p>
          <a:p>
            <a:r>
              <a:rPr lang="en-US" sz="1500" dirty="0">
                <a:solidFill>
                  <a:srgbClr val="3C5790"/>
                </a:solidFill>
              </a:rPr>
              <a:t>For example, in IEEE 802.11 (</a:t>
            </a:r>
            <a:r>
              <a:rPr lang="en-US" sz="1500" dirty="0" err="1">
                <a:solidFill>
                  <a:srgbClr val="3C5790"/>
                </a:solidFill>
              </a:rPr>
              <a:t>WiFi</a:t>
            </a:r>
            <a:r>
              <a:rPr lang="en-US" sz="1500" dirty="0">
                <a:solidFill>
                  <a:srgbClr val="3C5790"/>
                </a:solidFill>
              </a:rPr>
              <a:t>) the WPA and WPA2 standards have adopted IEEE 802.1X with one-hundred EAP Types as the official authentication mechanisms.</a:t>
            </a:r>
            <a:endParaRPr lang="fr-CA" sz="1400" dirty="0">
              <a:solidFill>
                <a:srgbClr val="3C5790"/>
              </a:solidFill>
            </a:endParaRPr>
          </a:p>
        </p:txBody>
      </p:sp>
    </p:spTree>
    <p:extLst>
      <p:ext uri="{BB962C8B-B14F-4D97-AF65-F5344CB8AC3E}">
        <p14:creationId xmlns:p14="http://schemas.microsoft.com/office/powerpoint/2010/main" val="442322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EAP-AKA’ (prime)</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The EAP-AKA' (AKA Prime) variant of EAP-AKA, defined in RFC 5448, and is used for non-3GPP access to a 3GPP core network. </a:t>
            </a:r>
          </a:p>
          <a:p>
            <a:r>
              <a:rPr lang="en-US" sz="1400" dirty="0">
                <a:solidFill>
                  <a:srgbClr val="3C5790"/>
                </a:solidFill>
              </a:rPr>
              <a:t>For example, via EVDO, </a:t>
            </a:r>
            <a:r>
              <a:rPr lang="en-US" sz="1400" dirty="0" err="1">
                <a:solidFill>
                  <a:srgbClr val="3C5790"/>
                </a:solidFill>
              </a:rPr>
              <a:t>WiFi</a:t>
            </a:r>
            <a:r>
              <a:rPr lang="en-US" sz="1400" dirty="0">
                <a:solidFill>
                  <a:srgbClr val="3C5790"/>
                </a:solidFill>
              </a:rPr>
              <a:t>, or </a:t>
            </a:r>
            <a:r>
              <a:rPr lang="en-US" sz="1400" dirty="0" err="1">
                <a:solidFill>
                  <a:srgbClr val="3C5790"/>
                </a:solidFill>
              </a:rPr>
              <a:t>WiMax</a:t>
            </a:r>
            <a:r>
              <a:rPr lang="en-US" sz="1400" dirty="0">
                <a:solidFill>
                  <a:srgbClr val="3C5790"/>
                </a:solidFill>
              </a:rPr>
              <a:t>.</a:t>
            </a:r>
          </a:p>
        </p:txBody>
      </p:sp>
    </p:spTree>
    <p:extLst>
      <p:ext uri="{BB962C8B-B14F-4D97-AF65-F5344CB8AC3E}">
        <p14:creationId xmlns:p14="http://schemas.microsoft.com/office/powerpoint/2010/main" val="701587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EAP-GTC</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 Generic Token Card, or EAP-GTC, is an EAP method created by Cisco as an alternative to PEAPv0/EAP-MSCHAPv2 and defined in RFC 2284 and RFC 3748. </a:t>
            </a:r>
          </a:p>
          <a:p>
            <a:r>
              <a:rPr lang="en-US" sz="1400" dirty="0">
                <a:solidFill>
                  <a:srgbClr val="3C5790"/>
                </a:solidFill>
              </a:rPr>
              <a:t>EAP-GTC carries a text challenge from the authentication server, and a reply generated by a security token. </a:t>
            </a:r>
          </a:p>
          <a:p>
            <a:r>
              <a:rPr lang="en-US" sz="1400" dirty="0">
                <a:solidFill>
                  <a:srgbClr val="3C5790"/>
                </a:solidFill>
              </a:rPr>
              <a:t>The PEAP-GTC authentication mechanism allows generic authentication to a number of databases such as Novell Directory Service (NDS) and Lightweight Directory Access Protocol (LDAP), as well as the use of a one-time password.</a:t>
            </a:r>
          </a:p>
        </p:txBody>
      </p:sp>
    </p:spTree>
    <p:extLst>
      <p:ext uri="{BB962C8B-B14F-4D97-AF65-F5344CB8AC3E}">
        <p14:creationId xmlns:p14="http://schemas.microsoft.com/office/powerpoint/2010/main" val="2118177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EAP-EKE</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 with the encrypted key exchange, or EAP-EKE, is one of the few EAP methods that provide secure mutual authentication using short passwords and no need for public key certificates. </a:t>
            </a:r>
          </a:p>
          <a:p>
            <a:r>
              <a:rPr lang="en-US" sz="1400" dirty="0">
                <a:solidFill>
                  <a:srgbClr val="3C5790"/>
                </a:solidFill>
              </a:rPr>
              <a:t>It is a three-round exchange, based on the </a:t>
            </a:r>
            <a:r>
              <a:rPr lang="en-US" sz="1400" dirty="0" err="1">
                <a:solidFill>
                  <a:srgbClr val="3C5790"/>
                </a:solidFill>
              </a:rPr>
              <a:t>Diffie</a:t>
            </a:r>
            <a:r>
              <a:rPr lang="en-US" sz="1400" dirty="0">
                <a:solidFill>
                  <a:srgbClr val="3C5790"/>
                </a:solidFill>
              </a:rPr>
              <a:t>-Hellman variant of the well-known EKE protocol.</a:t>
            </a:r>
          </a:p>
          <a:p>
            <a:r>
              <a:rPr lang="en-US" sz="1400" dirty="0">
                <a:solidFill>
                  <a:srgbClr val="3C5790"/>
                </a:solidFill>
              </a:rPr>
              <a:t>EAP-EKE is specified in RFC 6124.</a:t>
            </a:r>
          </a:p>
        </p:txBody>
      </p:sp>
    </p:spTree>
    <p:extLst>
      <p:ext uri="{BB962C8B-B14F-4D97-AF65-F5344CB8AC3E}">
        <p14:creationId xmlns:p14="http://schemas.microsoft.com/office/powerpoint/2010/main" val="1564493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Leap</a:t>
            </a:r>
            <a:endParaRPr lang="fr-CA" dirty="0">
              <a:solidFill>
                <a:schemeClr val="bg1"/>
              </a:solidFill>
            </a:endParaRP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The Lightweight Extensible Authentication Protocol (LEAP) method was developed by Cisco Systems prior to the IEEE ratification of the 802.11i security standard.</a:t>
            </a:r>
          </a:p>
          <a:p>
            <a:r>
              <a:rPr lang="en-US" sz="1400" dirty="0">
                <a:solidFill>
                  <a:srgbClr val="3C5790"/>
                </a:solidFill>
              </a:rPr>
              <a:t>Cisco distributed the protocol through the CCX (Cisco Certified Extensions) as part of getting 802.1X and dynamic WEP adoption into the industry in the absence of a standard. </a:t>
            </a:r>
          </a:p>
        </p:txBody>
      </p:sp>
    </p:spTree>
    <p:extLst>
      <p:ext uri="{BB962C8B-B14F-4D97-AF65-F5344CB8AC3E}">
        <p14:creationId xmlns:p14="http://schemas.microsoft.com/office/powerpoint/2010/main" val="4293723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Leap</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There is no native support for LEAP in any Windows operating system, but it is widely supported by third party client software most commonly included with WLAN (wireless LAN) devices. </a:t>
            </a:r>
          </a:p>
          <a:p>
            <a:r>
              <a:rPr lang="en-US" sz="1400" dirty="0">
                <a:solidFill>
                  <a:srgbClr val="3C5790"/>
                </a:solidFill>
              </a:rPr>
              <a:t>LEAP support for Microsoft Windows 7 and Microsoft Windows Vista can be added by downloading a client add in from Cisco that provides support for both LEAP and EAP-FAST. </a:t>
            </a:r>
          </a:p>
          <a:p>
            <a:r>
              <a:rPr lang="en-US" sz="1400" dirty="0">
                <a:solidFill>
                  <a:srgbClr val="3C5790"/>
                </a:solidFill>
              </a:rPr>
              <a:t>LEAP uses a modified version of MS-CHAP.</a:t>
            </a:r>
          </a:p>
          <a:p>
            <a:r>
              <a:rPr lang="en-US" sz="1400" dirty="0">
                <a:solidFill>
                  <a:srgbClr val="3C5790"/>
                </a:solidFill>
              </a:rPr>
              <a:t>Cisco's current recommendation is to use newer and stronger EAP protocols such as EAP-FAST, PEAP, or EAP-TLS.</a:t>
            </a:r>
          </a:p>
        </p:txBody>
      </p:sp>
    </p:spTree>
    <p:extLst>
      <p:ext uri="{BB962C8B-B14F-4D97-AF65-F5344CB8AC3E}">
        <p14:creationId xmlns:p14="http://schemas.microsoft.com/office/powerpoint/2010/main" val="31246019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Leap</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There is no </a:t>
            </a:r>
            <a:r>
              <a:rPr lang="en-US" sz="1400" dirty="0" err="1">
                <a:solidFill>
                  <a:srgbClr val="3C5790"/>
                </a:solidFill>
              </a:rPr>
              <a:t>nat</a:t>
            </a:r>
            <a:endParaRPr lang="en-US" sz="1200" dirty="0">
              <a:solidFill>
                <a:srgbClr val="3C5790"/>
              </a:solidFill>
            </a:endParaRPr>
          </a:p>
        </p:txBody>
      </p:sp>
    </p:spTree>
    <p:extLst>
      <p:ext uri="{BB962C8B-B14F-4D97-AF65-F5344CB8AC3E}">
        <p14:creationId xmlns:p14="http://schemas.microsoft.com/office/powerpoint/2010/main" val="4280149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https://en.wikipedia.org/wiki/Extensible_Authentication_Protocol</a:t>
            </a:r>
          </a:p>
          <a:p>
            <a:r>
              <a:rPr lang="en-US" sz="1600" dirty="0">
                <a:solidFill>
                  <a:schemeClr val="bg1"/>
                </a:solidFill>
              </a:rPr>
              <a:t>https://tools.ietf.org/html/rfc3748</a:t>
            </a:r>
          </a:p>
          <a:p>
            <a:r>
              <a:rPr lang="fr-CA" sz="1600" dirty="0">
                <a:solidFill>
                  <a:schemeClr val="bg1"/>
                </a:solidFill>
              </a:rPr>
              <a:t>https://tools.ietf.org/html/rfc3579</a:t>
            </a:r>
          </a:p>
          <a:p>
            <a:endParaRPr lang="fr-CA" sz="1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EAP is an authentication framework, not a specific authentication mechanism.</a:t>
            </a:r>
          </a:p>
          <a:p>
            <a:r>
              <a:rPr lang="en-US" sz="1400" dirty="0">
                <a:solidFill>
                  <a:srgbClr val="3C5790"/>
                </a:solidFill>
              </a:rPr>
              <a:t>It provides some common functions and negotiation of authentication methods called EAP methods. </a:t>
            </a:r>
          </a:p>
          <a:p>
            <a:r>
              <a:rPr lang="en-US" sz="1400" dirty="0">
                <a:solidFill>
                  <a:srgbClr val="3C5790"/>
                </a:solidFill>
              </a:rPr>
              <a:t>There are currently about 40 different methods defined. </a:t>
            </a:r>
          </a:p>
          <a:p>
            <a:r>
              <a:rPr lang="en-US" sz="1400" dirty="0">
                <a:solidFill>
                  <a:srgbClr val="3C5790"/>
                </a:solidFill>
              </a:rPr>
              <a:t>Methods defined in IETF RFCs include EAP-MD5, EAP-POTP, EAP-GTC, EAP-TLS, EAP-IKEv2, EAP-SIM, EAP-AKA and EAP-AKA'. </a:t>
            </a:r>
          </a:p>
          <a:p>
            <a:r>
              <a:rPr lang="en-US" sz="1400" dirty="0">
                <a:solidFill>
                  <a:srgbClr val="3C5790"/>
                </a:solidFill>
              </a:rPr>
              <a:t>Additionally a number of vendor-specific methods and new proposals exist. </a:t>
            </a:r>
            <a:endParaRPr lang="en-US" sz="1200" dirty="0">
              <a:solidFill>
                <a:srgbClr val="3C579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Encapsulation</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EAP is not a wire protocol</a:t>
            </a:r>
          </a:p>
          <a:p>
            <a:r>
              <a:rPr lang="en-US" sz="1400" dirty="0">
                <a:solidFill>
                  <a:srgbClr val="3C5790"/>
                </a:solidFill>
              </a:rPr>
              <a:t>Instead it only defines message formats.</a:t>
            </a:r>
          </a:p>
          <a:p>
            <a:r>
              <a:rPr lang="en-US" sz="1400" dirty="0">
                <a:solidFill>
                  <a:srgbClr val="3C5790"/>
                </a:solidFill>
              </a:rPr>
              <a:t>Each protocol that uses EAP defines a way to encapsulate EAP messages within that protocol's messages.</a:t>
            </a:r>
            <a:endParaRPr lang="en-US" sz="1200" dirty="0">
              <a:solidFill>
                <a:srgbClr val="3C5790"/>
              </a:solidFill>
            </a:endParaRPr>
          </a:p>
        </p:txBody>
      </p:sp>
    </p:spTree>
    <p:extLst>
      <p:ext uri="{BB962C8B-B14F-4D97-AF65-F5344CB8AC3E}">
        <p14:creationId xmlns:p14="http://schemas.microsoft.com/office/powerpoint/2010/main" val="167356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Encapsulation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The encapsulation of EAP over IEEE 802 is defined in</a:t>
            </a:r>
            <a:r>
              <a:rPr lang="en-US" sz="1400" b="1" dirty="0">
                <a:solidFill>
                  <a:srgbClr val="3C5790"/>
                </a:solidFill>
              </a:rPr>
              <a:t> IEEE 802.1X</a:t>
            </a:r>
            <a:r>
              <a:rPr lang="en-US" sz="1400" dirty="0">
                <a:solidFill>
                  <a:srgbClr val="3C5790"/>
                </a:solidFill>
              </a:rPr>
              <a:t> and known as "EAP over LANs" or EAPOL.</a:t>
            </a:r>
          </a:p>
          <a:p>
            <a:r>
              <a:rPr lang="en-US" sz="1400" dirty="0">
                <a:solidFill>
                  <a:srgbClr val="3C5790"/>
                </a:solidFill>
              </a:rPr>
              <a:t>EAPOL was originally designed for IEEE 802.3 </a:t>
            </a:r>
            <a:r>
              <a:rPr lang="en-US" sz="1400" dirty="0" err="1">
                <a:solidFill>
                  <a:srgbClr val="3C5790"/>
                </a:solidFill>
              </a:rPr>
              <a:t>ethernet</a:t>
            </a:r>
            <a:r>
              <a:rPr lang="en-US" sz="1400" dirty="0">
                <a:solidFill>
                  <a:srgbClr val="3C5790"/>
                </a:solidFill>
              </a:rPr>
              <a:t> in 802.1X-2001, but was clarified to suit other IEEE 802 LAN technologies such as IEEE 802.11 wireless and Fiber Distributed Data Interface (ISO 9314-2) in 802.1X-2004. </a:t>
            </a:r>
          </a:p>
          <a:p>
            <a:r>
              <a:rPr lang="en-US" sz="1400" dirty="0">
                <a:solidFill>
                  <a:srgbClr val="3C5790"/>
                </a:solidFill>
              </a:rPr>
              <a:t>The EAPOL protocol was also modified for use with IEEE 802.1AE (</a:t>
            </a:r>
            <a:r>
              <a:rPr lang="en-US" sz="1400" dirty="0" err="1">
                <a:solidFill>
                  <a:srgbClr val="3C5790"/>
                </a:solidFill>
              </a:rPr>
              <a:t>MACsec</a:t>
            </a:r>
            <a:r>
              <a:rPr lang="en-US" sz="1400" dirty="0">
                <a:solidFill>
                  <a:srgbClr val="3C5790"/>
                </a:solidFill>
              </a:rPr>
              <a:t>) and IEEE 802.1AR (Initial Device Identity, </a:t>
            </a:r>
            <a:r>
              <a:rPr lang="en-US" sz="1400" dirty="0" err="1">
                <a:solidFill>
                  <a:srgbClr val="3C5790"/>
                </a:solidFill>
              </a:rPr>
              <a:t>IDevID</a:t>
            </a:r>
            <a:r>
              <a:rPr lang="en-US" sz="1400" dirty="0">
                <a:solidFill>
                  <a:srgbClr val="3C5790"/>
                </a:solidFill>
              </a:rPr>
              <a:t>) in 802.1X-2010.</a:t>
            </a:r>
          </a:p>
        </p:txBody>
      </p:sp>
    </p:spTree>
    <p:extLst>
      <p:ext uri="{BB962C8B-B14F-4D97-AF65-F5344CB8AC3E}">
        <p14:creationId xmlns:p14="http://schemas.microsoft.com/office/powerpoint/2010/main" val="3007384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Encapsulation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The Protected Extensible Authentication Protocol, also known as Protected EAP or simply </a:t>
            </a:r>
            <a:r>
              <a:rPr lang="en-US" sz="1400" b="1" dirty="0">
                <a:solidFill>
                  <a:srgbClr val="3C5790"/>
                </a:solidFill>
              </a:rPr>
              <a:t>PEAP</a:t>
            </a:r>
            <a:r>
              <a:rPr lang="en-US" sz="1400" dirty="0">
                <a:solidFill>
                  <a:srgbClr val="3C5790"/>
                </a:solidFill>
              </a:rPr>
              <a:t>, is a protocol that encapsulates EAP within a potentially encrypted and authenticated Transport Layer Security (TLS) tunnel.</a:t>
            </a:r>
          </a:p>
          <a:p>
            <a:r>
              <a:rPr lang="en-US" sz="1400" dirty="0">
                <a:solidFill>
                  <a:srgbClr val="3C5790"/>
                </a:solidFill>
              </a:rPr>
              <a:t>The purpose was to correct deficiencies in EAP.</a:t>
            </a:r>
          </a:p>
          <a:p>
            <a:r>
              <a:rPr lang="en-US" sz="1400" dirty="0">
                <a:solidFill>
                  <a:srgbClr val="3C5790"/>
                </a:solidFill>
              </a:rPr>
              <a:t>EAP assumed a protected communication channel, such as that provided by physical security, so facilities for protection of the EAP conversation were not provided.</a:t>
            </a:r>
          </a:p>
        </p:txBody>
      </p:sp>
    </p:spTree>
    <p:extLst>
      <p:ext uri="{BB962C8B-B14F-4D97-AF65-F5344CB8AC3E}">
        <p14:creationId xmlns:p14="http://schemas.microsoft.com/office/powerpoint/2010/main" val="1468624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Encapsulation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839200" cy="3810000"/>
          </a:xfrm>
        </p:spPr>
        <p:txBody>
          <a:bodyPr/>
          <a:lstStyle/>
          <a:p>
            <a:r>
              <a:rPr lang="en-US" sz="1400" dirty="0">
                <a:solidFill>
                  <a:srgbClr val="3C5790"/>
                </a:solidFill>
              </a:rPr>
              <a:t>PEAP was jointly developed by Cisco Systems, Microsoft, and RSA Security and has 3 versions: PEAPv0, PEAPv1 and PEAPv2.</a:t>
            </a:r>
          </a:p>
          <a:p>
            <a:r>
              <a:rPr lang="en-US" sz="1400" dirty="0">
                <a:solidFill>
                  <a:srgbClr val="3C5790"/>
                </a:solidFill>
              </a:rPr>
              <a:t>PEAPv0 was the version included with Microsoft Windows XP and was nominally defined in draft-kamath-pppext-peapv0-00. </a:t>
            </a:r>
          </a:p>
          <a:p>
            <a:r>
              <a:rPr lang="en-US" sz="1400" dirty="0">
                <a:solidFill>
                  <a:srgbClr val="3C5790"/>
                </a:solidFill>
              </a:rPr>
              <a:t>PEAPv1 and PEAPv2 were defined in different versions of draft-</a:t>
            </a:r>
            <a:r>
              <a:rPr lang="en-US" sz="1400" dirty="0" err="1">
                <a:solidFill>
                  <a:srgbClr val="3C5790"/>
                </a:solidFill>
              </a:rPr>
              <a:t>josefsson</a:t>
            </a:r>
            <a:r>
              <a:rPr lang="en-US" sz="1400" dirty="0">
                <a:solidFill>
                  <a:srgbClr val="3C5790"/>
                </a:solidFill>
              </a:rPr>
              <a:t>-</a:t>
            </a:r>
            <a:r>
              <a:rPr lang="en-US" sz="1400" dirty="0" err="1">
                <a:solidFill>
                  <a:srgbClr val="3C5790"/>
                </a:solidFill>
              </a:rPr>
              <a:t>pppext-eap-tls-eap</a:t>
            </a:r>
            <a:r>
              <a:rPr lang="en-US" sz="1400" dirty="0">
                <a:solidFill>
                  <a:srgbClr val="3C5790"/>
                </a:solidFill>
              </a:rPr>
              <a:t>. </a:t>
            </a:r>
          </a:p>
          <a:p>
            <a:r>
              <a:rPr lang="en-US" sz="1400" dirty="0">
                <a:solidFill>
                  <a:srgbClr val="3C5790"/>
                </a:solidFill>
              </a:rPr>
              <a:t>PEAPv1 was defined in draft-josefsson-pppext-eap-tls-eap-00 through draft-josefsson-pppext-eap-tls-eap-05 and PEAPv2 was defined in versions beginning with draft-josefsson-pppext-eap-tls-eap-06.</a:t>
            </a:r>
            <a:endParaRPr lang="en-US" sz="1200" dirty="0">
              <a:solidFill>
                <a:srgbClr val="3C5790"/>
              </a:solidFill>
            </a:endParaRPr>
          </a:p>
        </p:txBody>
      </p:sp>
    </p:spTree>
    <p:extLst>
      <p:ext uri="{BB962C8B-B14F-4D97-AF65-F5344CB8AC3E}">
        <p14:creationId xmlns:p14="http://schemas.microsoft.com/office/powerpoint/2010/main" val="3260624436"/>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9941</TotalTime>
  <Words>2504</Words>
  <Application>Microsoft Office PowerPoint</Application>
  <PresentationFormat>On-screen Show (4:3)</PresentationFormat>
  <Paragraphs>182</Paragraphs>
  <Slides>46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143</vt:lpstr>
      <vt:lpstr>EAP</vt:lpstr>
      <vt:lpstr>Contents</vt:lpstr>
      <vt:lpstr>What is EAP?</vt:lpstr>
      <vt:lpstr>What is EAP? (cont.)</vt:lpstr>
      <vt:lpstr>Features</vt:lpstr>
      <vt:lpstr>Encapsulation</vt:lpstr>
      <vt:lpstr>Encapsulation (cont.)</vt:lpstr>
      <vt:lpstr>Encapsulation (cont.)</vt:lpstr>
      <vt:lpstr>Encapsulation (cont.)</vt:lpstr>
      <vt:lpstr>Encapsulation (cont.)</vt:lpstr>
      <vt:lpstr>Encapsulation (cont.)</vt:lpstr>
      <vt:lpstr>Encapsulation (cont.)</vt:lpstr>
      <vt:lpstr>Core</vt:lpstr>
      <vt:lpstr>Core (cont.)</vt:lpstr>
      <vt:lpstr>EAP-TLS</vt:lpstr>
      <vt:lpstr>EAP-TLS (cont.)</vt:lpstr>
      <vt:lpstr>EAP-TLS (cont.)</vt:lpstr>
      <vt:lpstr>EAP-TLS (cont.)</vt:lpstr>
      <vt:lpstr>EAP-TLS (cont.)</vt:lpstr>
      <vt:lpstr>EAP-TLS (cont.)</vt:lpstr>
      <vt:lpstr>EAP-TLS (cont.)</vt:lpstr>
      <vt:lpstr>EAP-TLS (cont.)</vt:lpstr>
      <vt:lpstr>EAP-TLS (cont.)</vt:lpstr>
      <vt:lpstr>EAP-TLS (cont.)</vt:lpstr>
      <vt:lpstr>EAP-TLS (cont.)</vt:lpstr>
      <vt:lpstr>EAP-TLS (cont.)</vt:lpstr>
      <vt:lpstr>EAP-TLS (cont.)</vt:lpstr>
      <vt:lpstr>EAP-TLS (cont.)</vt:lpstr>
      <vt:lpstr>EAP-TTLS</vt:lpstr>
      <vt:lpstr>EAP-TTLS (cont.)</vt:lpstr>
      <vt:lpstr>EAP-MD5</vt:lpstr>
      <vt:lpstr>EAP-MD5 (cont.)</vt:lpstr>
      <vt:lpstr>EAP-MD5 (cont.)</vt:lpstr>
      <vt:lpstr>EAP-POTP</vt:lpstr>
      <vt:lpstr>EAP-PSK</vt:lpstr>
      <vt:lpstr>EAP-PWD</vt:lpstr>
      <vt:lpstr>EAP-SIM</vt:lpstr>
      <vt:lpstr>EAP-SIM (cont.)</vt:lpstr>
      <vt:lpstr>EAP-AKA</vt:lpstr>
      <vt:lpstr>EAP-AKA’ (prime)</vt:lpstr>
      <vt:lpstr>EAP-GTC</vt:lpstr>
      <vt:lpstr>EAP-EKE</vt:lpstr>
      <vt:lpstr>Leap</vt:lpstr>
      <vt:lpstr>Leap (cont.)</vt:lpstr>
      <vt:lpstr>Leap (cont.)</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755</cp:revision>
  <dcterms:created xsi:type="dcterms:W3CDTF">2012-04-12T06:19:17Z</dcterms:created>
  <dcterms:modified xsi:type="dcterms:W3CDTF">2016-08-12T07:49:47Z</dcterms:modified>
</cp:coreProperties>
</file>