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03" r:id="rId5"/>
    <p:sldId id="382" r:id="rId6"/>
    <p:sldId id="402" r:id="rId7"/>
    <p:sldId id="404" r:id="rId8"/>
    <p:sldId id="405" r:id="rId9"/>
    <p:sldId id="406" r:id="rId10"/>
    <p:sldId id="408" r:id="rId11"/>
    <p:sldId id="407" r:id="rId12"/>
    <p:sldId id="410" r:id="rId13"/>
    <p:sldId id="411" r:id="rId14"/>
    <p:sldId id="412" r:id="rId15"/>
    <p:sldId id="409" r:id="rId16"/>
    <p:sldId id="414" r:id="rId17"/>
    <p:sldId id="416" r:id="rId18"/>
    <p:sldId id="418" r:id="rId19"/>
    <p:sldId id="417" r:id="rId20"/>
    <p:sldId id="420" r:id="rId21"/>
    <p:sldId id="421" r:id="rId22"/>
    <p:sldId id="422" r:id="rId23"/>
    <p:sldId id="423" r:id="rId24"/>
    <p:sldId id="424" r:id="rId25"/>
    <p:sldId id="425" r:id="rId26"/>
    <p:sldId id="426" r:id="rId27"/>
    <p:sldId id="428" r:id="rId28"/>
    <p:sldId id="429" r:id="rId29"/>
    <p:sldId id="427" r:id="rId30"/>
    <p:sldId id="430" r:id="rId31"/>
    <p:sldId id="431" r:id="rId32"/>
    <p:sldId id="433" r:id="rId33"/>
    <p:sldId id="432" r:id="rId34"/>
    <p:sldId id="435" r:id="rId35"/>
    <p:sldId id="434" r:id="rId36"/>
    <p:sldId id="436" r:id="rId37"/>
    <p:sldId id="438" r:id="rId38"/>
    <p:sldId id="437" r:id="rId39"/>
    <p:sldId id="439" r:id="rId40"/>
    <p:sldId id="440" r:id="rId41"/>
    <p:sldId id="441" r:id="rId42"/>
    <p:sldId id="442" r:id="rId43"/>
    <p:sldId id="443" r:id="rId44"/>
    <p:sldId id="444" r:id="rId45"/>
    <p:sldId id="445" r:id="rId46"/>
    <p:sldId id="446" r:id="rId47"/>
    <p:sldId id="447" r:id="rId48"/>
    <p:sldId id="448" r:id="rId49"/>
    <p:sldId id="449" r:id="rId50"/>
    <p:sldId id="450" r:id="rId51"/>
    <p:sldId id="451" r:id="rId52"/>
    <p:sldId id="452" r:id="rId53"/>
    <p:sldId id="453" r:id="rId54"/>
    <p:sldId id="454" r:id="rId55"/>
    <p:sldId id="455" r:id="rId56"/>
    <p:sldId id="456" r:id="rId57"/>
    <p:sldId id="457" r:id="rId58"/>
    <p:sldId id="458" r:id="rId59"/>
    <p:sldId id="459" r:id="rId60"/>
    <p:sldId id="460" r:id="rId61"/>
    <p:sldId id="461" r:id="rId62"/>
    <p:sldId id="259" r:id="rId63"/>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varScale="1">
        <p:scale>
          <a:sx n="85" d="100"/>
          <a:sy n="85" d="100"/>
        </p:scale>
        <p:origin x="154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28/08/2016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28/08/2016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28/08/2016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28/08/2016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28/08/2016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28/08/2016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28/08/2016</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28/08/2016</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28/08/2016</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28/08/2016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28/08/2016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28/08/2016</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Security</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514600"/>
          </a:xfrm>
        </p:spPr>
        <p:txBody>
          <a:bodyPr/>
          <a:lstStyle/>
          <a:p>
            <a:r>
              <a:rPr lang="en-US" sz="1400" dirty="0">
                <a:solidFill>
                  <a:srgbClr val="3C5790"/>
                </a:solidFill>
              </a:rPr>
              <a:t>Java security elements:</a:t>
            </a:r>
          </a:p>
          <a:p>
            <a:r>
              <a:rPr lang="en-US" sz="1400" dirty="0">
                <a:solidFill>
                  <a:srgbClr val="3C5790"/>
                </a:solidFill>
              </a:rPr>
              <a:t>The </a:t>
            </a:r>
            <a:r>
              <a:rPr lang="en-US" sz="1400" b="1" dirty="0">
                <a:solidFill>
                  <a:srgbClr val="3C5790"/>
                </a:solidFill>
              </a:rPr>
              <a:t>bytecode</a:t>
            </a:r>
            <a:r>
              <a:rPr lang="en-US" sz="1400" dirty="0">
                <a:solidFill>
                  <a:srgbClr val="3C5790"/>
                </a:solidFill>
              </a:rPr>
              <a:t> </a:t>
            </a:r>
            <a:r>
              <a:rPr lang="en-US" sz="1400" b="1" dirty="0">
                <a:solidFill>
                  <a:srgbClr val="3C5790"/>
                </a:solidFill>
              </a:rPr>
              <a:t>verifier</a:t>
            </a:r>
            <a:r>
              <a:rPr lang="en-US" sz="1400" dirty="0">
                <a:solidFill>
                  <a:srgbClr val="3C5790"/>
                </a:solidFill>
              </a:rPr>
              <a:t> ensures that Java class files follow the rules of the Java language. </a:t>
            </a:r>
          </a:p>
          <a:p>
            <a:r>
              <a:rPr lang="en-US" sz="1400" dirty="0">
                <a:solidFill>
                  <a:srgbClr val="3C5790"/>
                </a:solidFill>
              </a:rPr>
              <a:t>In terms of resources, the bytecode verifier helps enforce memory protections for all Java programs. </a:t>
            </a:r>
          </a:p>
          <a:p>
            <a:r>
              <a:rPr lang="en-US" sz="1400" dirty="0">
                <a:solidFill>
                  <a:srgbClr val="3C5790"/>
                </a:solidFill>
              </a:rPr>
              <a:t>The </a:t>
            </a:r>
            <a:r>
              <a:rPr lang="en-US" sz="1400" b="1" dirty="0">
                <a:solidFill>
                  <a:srgbClr val="3C5790"/>
                </a:solidFill>
              </a:rPr>
              <a:t>class</a:t>
            </a:r>
            <a:r>
              <a:rPr lang="en-US" sz="1400" dirty="0">
                <a:solidFill>
                  <a:srgbClr val="3C5790"/>
                </a:solidFill>
              </a:rPr>
              <a:t> </a:t>
            </a:r>
            <a:r>
              <a:rPr lang="en-US" sz="1400" b="1" dirty="0">
                <a:solidFill>
                  <a:srgbClr val="3C5790"/>
                </a:solidFill>
              </a:rPr>
              <a:t>loader</a:t>
            </a:r>
            <a:r>
              <a:rPr lang="en-US" sz="1400" dirty="0">
                <a:solidFill>
                  <a:srgbClr val="3C5790"/>
                </a:solidFill>
              </a:rPr>
              <a:t> can set permissions for each class it loads.</a:t>
            </a:r>
          </a:p>
          <a:p>
            <a:r>
              <a:rPr lang="en-US" sz="1400" dirty="0">
                <a:solidFill>
                  <a:srgbClr val="3C5790"/>
                </a:solidFill>
              </a:rPr>
              <a:t>The </a:t>
            </a:r>
            <a:r>
              <a:rPr lang="en-US" sz="1400" b="1" dirty="0">
                <a:solidFill>
                  <a:srgbClr val="3C5790"/>
                </a:solidFill>
              </a:rPr>
              <a:t>access</a:t>
            </a:r>
            <a:r>
              <a:rPr lang="en-US" sz="1400" dirty="0">
                <a:solidFill>
                  <a:srgbClr val="3C5790"/>
                </a:solidFill>
              </a:rPr>
              <a:t> </a:t>
            </a:r>
            <a:r>
              <a:rPr lang="en-US" sz="1400" b="1" dirty="0">
                <a:solidFill>
                  <a:srgbClr val="3C5790"/>
                </a:solidFill>
              </a:rPr>
              <a:t>controller</a:t>
            </a:r>
            <a:r>
              <a:rPr lang="en-US" sz="1400" dirty="0">
                <a:solidFill>
                  <a:srgbClr val="3C5790"/>
                </a:solidFill>
              </a:rPr>
              <a:t> allows (or prevents) most access from the core API to the operating system, based upon policies set by the end user or system administrator.</a:t>
            </a:r>
          </a:p>
          <a:p>
            <a:r>
              <a:rPr lang="en-US" sz="1400" dirty="0">
                <a:solidFill>
                  <a:srgbClr val="3C5790"/>
                </a:solidFill>
              </a:rPr>
              <a:t>The </a:t>
            </a:r>
            <a:r>
              <a:rPr lang="en-US" sz="1400" b="1" dirty="0">
                <a:solidFill>
                  <a:srgbClr val="3C5790"/>
                </a:solidFill>
              </a:rPr>
              <a:t>security</a:t>
            </a:r>
            <a:r>
              <a:rPr lang="en-US" sz="1400" dirty="0">
                <a:solidFill>
                  <a:srgbClr val="3C5790"/>
                </a:solidFill>
              </a:rPr>
              <a:t> </a:t>
            </a:r>
            <a:r>
              <a:rPr lang="en-US" sz="1400" b="1" dirty="0">
                <a:solidFill>
                  <a:srgbClr val="3C5790"/>
                </a:solidFill>
              </a:rPr>
              <a:t>manager</a:t>
            </a:r>
            <a:r>
              <a:rPr lang="en-US" sz="1400" dirty="0">
                <a:solidFill>
                  <a:srgbClr val="3C5790"/>
                </a:solidFill>
              </a:rPr>
              <a:t> is the primary interface between the core API and the operating system; it has the ultimate responsibility for allowing or preventing access to all system resources. </a:t>
            </a:r>
          </a:p>
          <a:p>
            <a:r>
              <a:rPr lang="en-US" sz="1400" dirty="0">
                <a:solidFill>
                  <a:srgbClr val="3C5790"/>
                </a:solidFill>
              </a:rPr>
              <a:t>The </a:t>
            </a:r>
            <a:r>
              <a:rPr lang="en-US" sz="1400" b="1" dirty="0">
                <a:solidFill>
                  <a:srgbClr val="3C5790"/>
                </a:solidFill>
              </a:rPr>
              <a:t>security</a:t>
            </a:r>
            <a:r>
              <a:rPr lang="en-US" sz="1400" dirty="0">
                <a:solidFill>
                  <a:srgbClr val="3C5790"/>
                </a:solidFill>
              </a:rPr>
              <a:t> package allows to add security features to the application as well as providing the basis by which Java classes may be signed. </a:t>
            </a:r>
          </a:p>
        </p:txBody>
      </p:sp>
    </p:spTree>
    <p:extLst>
      <p:ext uri="{BB962C8B-B14F-4D97-AF65-F5344CB8AC3E}">
        <p14:creationId xmlns:p14="http://schemas.microsoft.com/office/powerpoint/2010/main" val="18433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Java security packages include debugging code that you can enable via a system property. </a:t>
            </a:r>
          </a:p>
          <a:p>
            <a:r>
              <a:rPr lang="en-US" sz="1400" dirty="0">
                <a:solidFill>
                  <a:srgbClr val="3C5790"/>
                </a:solidFill>
              </a:rPr>
              <a:t>The property used is </a:t>
            </a:r>
            <a:r>
              <a:rPr lang="en-US" sz="1400" b="1" dirty="0" err="1">
                <a:solidFill>
                  <a:srgbClr val="3C5790"/>
                </a:solidFill>
              </a:rPr>
              <a:t>java.security.debug</a:t>
            </a:r>
            <a:r>
              <a:rPr lang="en-US" sz="1400" b="1" dirty="0">
                <a:solidFill>
                  <a:srgbClr val="3C5790"/>
                </a:solidFill>
              </a:rPr>
              <a:t>:</a:t>
            </a:r>
          </a:p>
          <a:p>
            <a:r>
              <a:rPr lang="en-US" sz="1400" b="1" dirty="0">
                <a:solidFill>
                  <a:srgbClr val="3C5790"/>
                </a:solidFill>
              </a:rPr>
              <a:t>all</a:t>
            </a:r>
            <a:r>
              <a:rPr lang="en-US" sz="1400" dirty="0">
                <a:solidFill>
                  <a:srgbClr val="3C5790"/>
                </a:solidFill>
              </a:rPr>
              <a:t>: turn on all debugging options.</a:t>
            </a:r>
          </a:p>
          <a:p>
            <a:pPr lvl="1"/>
            <a:r>
              <a:rPr lang="en-US" sz="1400" b="1" dirty="0">
                <a:solidFill>
                  <a:srgbClr val="3C5790"/>
                </a:solidFill>
              </a:rPr>
              <a:t>access</a:t>
            </a:r>
            <a:r>
              <a:rPr lang="en-US" sz="1400" dirty="0">
                <a:solidFill>
                  <a:srgbClr val="3C5790"/>
                </a:solidFill>
              </a:rPr>
              <a:t>: trace all calls to the </a:t>
            </a:r>
            <a:r>
              <a:rPr lang="en-US" sz="1400" dirty="0" err="1">
                <a:solidFill>
                  <a:srgbClr val="3C5790"/>
                </a:solidFill>
              </a:rPr>
              <a:t>checkPermission</a:t>
            </a:r>
            <a:r>
              <a:rPr lang="en-US" sz="1400" dirty="0">
                <a:solidFill>
                  <a:srgbClr val="3C5790"/>
                </a:solidFill>
              </a:rPr>
              <a:t>() method of the access controller with bellow sub-options.</a:t>
            </a:r>
          </a:p>
          <a:p>
            <a:pPr lvl="1"/>
            <a:r>
              <a:rPr lang="en-US" sz="1400" b="1" dirty="0">
                <a:solidFill>
                  <a:srgbClr val="3C5790"/>
                </a:solidFill>
              </a:rPr>
              <a:t>stack</a:t>
            </a:r>
            <a:r>
              <a:rPr lang="en-US" sz="1400" dirty="0">
                <a:solidFill>
                  <a:srgbClr val="3C5790"/>
                </a:solidFill>
              </a:rPr>
              <a:t>: dumps stack every time permission is checked.</a:t>
            </a:r>
          </a:p>
          <a:p>
            <a:pPr lvl="1"/>
            <a:r>
              <a:rPr lang="en-US" sz="1400" b="1" dirty="0">
                <a:solidFill>
                  <a:srgbClr val="3C5790"/>
                </a:solidFill>
              </a:rPr>
              <a:t>failure</a:t>
            </a:r>
            <a:r>
              <a:rPr lang="en-US" sz="1400" dirty="0">
                <a:solidFill>
                  <a:srgbClr val="3C5790"/>
                </a:solidFill>
              </a:rPr>
              <a:t>: dumps stack when permission is denied.</a:t>
            </a:r>
          </a:p>
          <a:p>
            <a:pPr lvl="1"/>
            <a:r>
              <a:rPr lang="en-US" sz="1400" b="1" dirty="0">
                <a:solidFill>
                  <a:srgbClr val="3C5790"/>
                </a:solidFill>
              </a:rPr>
              <a:t>domain</a:t>
            </a:r>
            <a:r>
              <a:rPr lang="en-US" sz="1400" dirty="0">
                <a:solidFill>
                  <a:srgbClr val="3C5790"/>
                </a:solidFill>
              </a:rPr>
              <a:t>: dumps protection domain in force when a protection is checked.</a:t>
            </a:r>
          </a:p>
        </p:txBody>
      </p:sp>
    </p:spTree>
    <p:extLst>
      <p:ext uri="{BB962C8B-B14F-4D97-AF65-F5344CB8AC3E}">
        <p14:creationId xmlns:p14="http://schemas.microsoft.com/office/powerpoint/2010/main" val="175418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b="1" dirty="0">
                <a:solidFill>
                  <a:srgbClr val="3C5790"/>
                </a:solidFill>
              </a:rPr>
              <a:t>jar</a:t>
            </a:r>
            <a:r>
              <a:rPr lang="en-US" sz="1400" dirty="0">
                <a:solidFill>
                  <a:srgbClr val="3C5790"/>
                </a:solidFill>
              </a:rPr>
              <a:t>: when processing a signed jar file, print the signatures of the file, the certificates, and classes to which they apply.</a:t>
            </a:r>
          </a:p>
          <a:p>
            <a:r>
              <a:rPr lang="en-US" sz="1400" b="1" dirty="0">
                <a:solidFill>
                  <a:srgbClr val="3C5790"/>
                </a:solidFill>
              </a:rPr>
              <a:t>policy</a:t>
            </a:r>
            <a:r>
              <a:rPr lang="en-US" sz="1400" dirty="0">
                <a:solidFill>
                  <a:srgbClr val="3C5790"/>
                </a:solidFill>
              </a:rPr>
              <a:t>: print information about policy files as they are parsed .</a:t>
            </a:r>
          </a:p>
          <a:p>
            <a:r>
              <a:rPr lang="en-US" sz="1400" b="1" dirty="0" err="1">
                <a:solidFill>
                  <a:srgbClr val="3C5790"/>
                </a:solidFill>
              </a:rPr>
              <a:t>scl</a:t>
            </a:r>
            <a:r>
              <a:rPr lang="en-US" sz="1400" dirty="0">
                <a:solidFill>
                  <a:srgbClr val="3C5790"/>
                </a:solidFill>
              </a:rPr>
              <a:t>: print information about the permissions granted directly by a secure class loader.</a:t>
            </a:r>
          </a:p>
          <a:p>
            <a:r>
              <a:rPr lang="en-US" sz="1400" dirty="0">
                <a:solidFill>
                  <a:srgbClr val="3C5790"/>
                </a:solidFill>
              </a:rPr>
              <a:t>These options should be given as a comma-separated list: -</a:t>
            </a:r>
            <a:r>
              <a:rPr lang="en-US" sz="1400" dirty="0" err="1">
                <a:solidFill>
                  <a:srgbClr val="3C5790"/>
                </a:solidFill>
              </a:rPr>
              <a:t>Djava.security.debug</a:t>
            </a:r>
            <a:r>
              <a:rPr lang="en-US" sz="1400" dirty="0">
                <a:solidFill>
                  <a:srgbClr val="3C5790"/>
                </a:solidFill>
              </a:rPr>
              <a:t>=</a:t>
            </a:r>
            <a:r>
              <a:rPr lang="en-US" sz="1400" dirty="0" err="1">
                <a:solidFill>
                  <a:srgbClr val="3C5790"/>
                </a:solidFill>
              </a:rPr>
              <a:t>scl,access,failure</a:t>
            </a:r>
            <a:r>
              <a:rPr lang="en-US" sz="1400" dirty="0">
                <a:solidFill>
                  <a:srgbClr val="3C5790"/>
                </a:solidFill>
              </a:rPr>
              <a:t>. </a:t>
            </a:r>
          </a:p>
        </p:txBody>
      </p:sp>
    </p:spTree>
    <p:extLst>
      <p:ext uri="{BB962C8B-B14F-4D97-AF65-F5344CB8AC3E}">
        <p14:creationId xmlns:p14="http://schemas.microsoft.com/office/powerpoint/2010/main" val="47453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895600"/>
          </a:xfrm>
        </p:spPr>
        <p:txBody>
          <a:bodyPr/>
          <a:lstStyle/>
          <a:p>
            <a:r>
              <a:rPr lang="en-US" sz="1400" dirty="0">
                <a:solidFill>
                  <a:srgbClr val="3C5790"/>
                </a:solidFill>
              </a:rPr>
              <a:t>JSSE uses the </a:t>
            </a:r>
            <a:r>
              <a:rPr lang="en-US" sz="1400" b="1" dirty="0" err="1">
                <a:solidFill>
                  <a:srgbClr val="3C5790"/>
                </a:solidFill>
              </a:rPr>
              <a:t>javax.net.debug</a:t>
            </a:r>
            <a:r>
              <a:rPr lang="en-US" sz="1400" dirty="0">
                <a:solidFill>
                  <a:srgbClr val="3C5790"/>
                </a:solidFill>
              </a:rPr>
              <a:t> with following options:</a:t>
            </a:r>
          </a:p>
          <a:p>
            <a:r>
              <a:rPr lang="en-US" sz="1400" b="1" dirty="0">
                <a:solidFill>
                  <a:srgbClr val="3C5790"/>
                </a:solidFill>
              </a:rPr>
              <a:t>all</a:t>
            </a:r>
            <a:r>
              <a:rPr lang="en-US" sz="1400" dirty="0">
                <a:solidFill>
                  <a:srgbClr val="3C5790"/>
                </a:solidFill>
              </a:rPr>
              <a:t>: turn on all options and sub-options.</a:t>
            </a:r>
          </a:p>
          <a:p>
            <a:r>
              <a:rPr lang="en-US" sz="1400" b="1" dirty="0" err="1">
                <a:solidFill>
                  <a:srgbClr val="3C5790"/>
                </a:solidFill>
              </a:rPr>
              <a:t>ssl</a:t>
            </a:r>
            <a:r>
              <a:rPr lang="en-US" sz="1400" dirty="0">
                <a:solidFill>
                  <a:srgbClr val="3C5790"/>
                </a:solidFill>
              </a:rPr>
              <a:t>: turn on SSL </a:t>
            </a:r>
            <a:r>
              <a:rPr lang="en-US" sz="1400" dirty="0" err="1">
                <a:solidFill>
                  <a:srgbClr val="3C5790"/>
                </a:solidFill>
              </a:rPr>
              <a:t>debuging</a:t>
            </a:r>
            <a:r>
              <a:rPr lang="en-US" sz="1400" dirty="0">
                <a:solidFill>
                  <a:srgbClr val="3C5790"/>
                </a:solidFill>
              </a:rPr>
              <a:t>; it contains bellow sub-options:</a:t>
            </a:r>
          </a:p>
          <a:p>
            <a:pPr lvl="1"/>
            <a:r>
              <a:rPr lang="en-US" sz="1500" b="1" dirty="0">
                <a:solidFill>
                  <a:srgbClr val="3C5790"/>
                </a:solidFill>
              </a:rPr>
              <a:t>record</a:t>
            </a:r>
            <a:r>
              <a:rPr lang="en-US" sz="1500" dirty="0">
                <a:solidFill>
                  <a:srgbClr val="3C5790"/>
                </a:solidFill>
              </a:rPr>
              <a:t>: prints a trace of each SSL record</a:t>
            </a:r>
          </a:p>
          <a:p>
            <a:pPr lvl="1"/>
            <a:r>
              <a:rPr lang="en-US" sz="1500" b="1" dirty="0">
                <a:solidFill>
                  <a:srgbClr val="3C5790"/>
                </a:solidFill>
              </a:rPr>
              <a:t>handshake</a:t>
            </a:r>
            <a:r>
              <a:rPr lang="en-US" sz="1500" dirty="0">
                <a:solidFill>
                  <a:srgbClr val="3C5790"/>
                </a:solidFill>
              </a:rPr>
              <a:t>: prints each handshake message as it is received.</a:t>
            </a:r>
          </a:p>
          <a:p>
            <a:pPr lvl="1"/>
            <a:r>
              <a:rPr lang="en-US" sz="1500" b="1" dirty="0" err="1">
                <a:solidFill>
                  <a:srgbClr val="3C5790"/>
                </a:solidFill>
              </a:rPr>
              <a:t>keygen</a:t>
            </a:r>
            <a:r>
              <a:rPr lang="en-US" sz="1500" dirty="0">
                <a:solidFill>
                  <a:srgbClr val="3C5790"/>
                </a:solidFill>
              </a:rPr>
              <a:t>: prints key generation data for the secret key exchange.</a:t>
            </a:r>
          </a:p>
          <a:p>
            <a:pPr lvl="1"/>
            <a:r>
              <a:rPr lang="en-US" sz="1500" b="1" dirty="0">
                <a:solidFill>
                  <a:srgbClr val="3C5790"/>
                </a:solidFill>
              </a:rPr>
              <a:t>session</a:t>
            </a:r>
            <a:r>
              <a:rPr lang="en-US" sz="1500" dirty="0">
                <a:solidFill>
                  <a:srgbClr val="3C5790"/>
                </a:solidFill>
              </a:rPr>
              <a:t>: prints SSL session activity.</a:t>
            </a:r>
          </a:p>
          <a:p>
            <a:pPr lvl="1"/>
            <a:r>
              <a:rPr lang="en-US" sz="1500" b="1" dirty="0" err="1">
                <a:solidFill>
                  <a:srgbClr val="3C5790"/>
                </a:solidFill>
              </a:rPr>
              <a:t>defaultctx</a:t>
            </a:r>
            <a:r>
              <a:rPr lang="en-US" sz="1500" dirty="0">
                <a:solidFill>
                  <a:srgbClr val="3C5790"/>
                </a:solidFill>
              </a:rPr>
              <a:t>: prints the default SSL initialization information.</a:t>
            </a:r>
          </a:p>
          <a:p>
            <a:pPr lvl="1"/>
            <a:r>
              <a:rPr lang="en-US" sz="1500" b="1" dirty="0" err="1">
                <a:solidFill>
                  <a:srgbClr val="3C5790"/>
                </a:solidFill>
              </a:rPr>
              <a:t>sslctx</a:t>
            </a:r>
            <a:r>
              <a:rPr lang="en-US" sz="1500" dirty="0">
                <a:solidFill>
                  <a:srgbClr val="3C5790"/>
                </a:solidFill>
              </a:rPr>
              <a:t>: prints information about the SSL context.</a:t>
            </a:r>
          </a:p>
          <a:p>
            <a:pPr lvl="1"/>
            <a:r>
              <a:rPr lang="en-US" sz="1500" b="1" dirty="0" err="1">
                <a:solidFill>
                  <a:srgbClr val="3C5790"/>
                </a:solidFill>
              </a:rPr>
              <a:t>sessioncache</a:t>
            </a:r>
            <a:r>
              <a:rPr lang="en-US" sz="1500" dirty="0">
                <a:solidFill>
                  <a:srgbClr val="3C5790"/>
                </a:solidFill>
              </a:rPr>
              <a:t>: prints information about SSL session cache.</a:t>
            </a:r>
          </a:p>
        </p:txBody>
      </p:sp>
    </p:spTree>
    <p:extLst>
      <p:ext uri="{BB962C8B-B14F-4D97-AF65-F5344CB8AC3E}">
        <p14:creationId xmlns:p14="http://schemas.microsoft.com/office/powerpoint/2010/main" val="380609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b="1" dirty="0" err="1">
                <a:solidFill>
                  <a:srgbClr val="3C5790"/>
                </a:solidFill>
              </a:rPr>
              <a:t>keymanager</a:t>
            </a:r>
            <a:r>
              <a:rPr lang="en-US" sz="1400" dirty="0">
                <a:solidFill>
                  <a:srgbClr val="3C5790"/>
                </a:solidFill>
              </a:rPr>
              <a:t>: prints information about calls to the key manager.</a:t>
            </a:r>
          </a:p>
          <a:p>
            <a:r>
              <a:rPr lang="en-US" sz="1400" b="1" dirty="0" err="1">
                <a:solidFill>
                  <a:srgbClr val="3C5790"/>
                </a:solidFill>
              </a:rPr>
              <a:t>trustmanager</a:t>
            </a:r>
            <a:r>
              <a:rPr lang="en-US" sz="1400" dirty="0">
                <a:solidFill>
                  <a:srgbClr val="3C5790"/>
                </a:solidFill>
              </a:rPr>
              <a:t>: prints information about calls to the trust manager.</a:t>
            </a:r>
          </a:p>
          <a:p>
            <a:r>
              <a:rPr lang="en-US" sz="1400" b="1" dirty="0">
                <a:solidFill>
                  <a:srgbClr val="3C5790"/>
                </a:solidFill>
              </a:rPr>
              <a:t>data</a:t>
            </a:r>
            <a:r>
              <a:rPr lang="en-US" sz="1400" dirty="0">
                <a:solidFill>
                  <a:srgbClr val="3C5790"/>
                </a:solidFill>
              </a:rPr>
              <a:t>: for handshake tracing, print out a hex dump of each message.</a:t>
            </a:r>
          </a:p>
          <a:p>
            <a:r>
              <a:rPr lang="en-US" sz="1400" b="1" dirty="0">
                <a:solidFill>
                  <a:srgbClr val="3C5790"/>
                </a:solidFill>
              </a:rPr>
              <a:t>verbose</a:t>
            </a:r>
            <a:r>
              <a:rPr lang="en-US" sz="1400" dirty="0">
                <a:solidFill>
                  <a:srgbClr val="3C5790"/>
                </a:solidFill>
              </a:rPr>
              <a:t>: for handshake tracing, print out verbose information.</a:t>
            </a:r>
          </a:p>
          <a:p>
            <a:r>
              <a:rPr lang="en-US" sz="1400" b="1" dirty="0">
                <a:solidFill>
                  <a:srgbClr val="3C5790"/>
                </a:solidFill>
              </a:rPr>
              <a:t>plaintext</a:t>
            </a:r>
            <a:r>
              <a:rPr lang="en-US" sz="1400" dirty="0">
                <a:solidFill>
                  <a:srgbClr val="3C5790"/>
                </a:solidFill>
              </a:rPr>
              <a:t>: for record tracing, print out a hex dump of the record.</a:t>
            </a:r>
          </a:p>
        </p:txBody>
      </p:sp>
    </p:spTree>
    <p:extLst>
      <p:ext uri="{BB962C8B-B14F-4D97-AF65-F5344CB8AC3E}">
        <p14:creationId xmlns:p14="http://schemas.microsoft.com/office/powerpoint/2010/main" val="344281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667000"/>
          </a:xfrm>
        </p:spPr>
        <p:txBody>
          <a:bodyPr/>
          <a:lstStyle/>
          <a:p>
            <a:r>
              <a:rPr lang="en-US" sz="1400" dirty="0">
                <a:solidFill>
                  <a:srgbClr val="3C5790"/>
                </a:solidFill>
              </a:rPr>
              <a:t>Elements of Java Sandbox:</a:t>
            </a:r>
          </a:p>
          <a:p>
            <a:r>
              <a:rPr lang="en-US" sz="1400" dirty="0">
                <a:solidFill>
                  <a:srgbClr val="3C5790"/>
                </a:solidFill>
              </a:rPr>
              <a:t>A </a:t>
            </a:r>
            <a:r>
              <a:rPr lang="en-US" sz="1400" b="1" dirty="0">
                <a:solidFill>
                  <a:srgbClr val="3C5790"/>
                </a:solidFill>
              </a:rPr>
              <a:t>permission</a:t>
            </a:r>
            <a:r>
              <a:rPr lang="en-US" sz="1400" dirty="0">
                <a:solidFill>
                  <a:srgbClr val="3C5790"/>
                </a:solidFill>
              </a:rPr>
              <a:t> is a specific action that code is allowed to perform.</a:t>
            </a:r>
          </a:p>
          <a:p>
            <a:r>
              <a:rPr lang="en-US" sz="1400" dirty="0">
                <a:solidFill>
                  <a:srgbClr val="3C5790"/>
                </a:solidFill>
              </a:rPr>
              <a:t>Permissions contains 3 elements: type, name, actions.</a:t>
            </a:r>
          </a:p>
          <a:p>
            <a:r>
              <a:rPr lang="en-US" sz="1400" dirty="0">
                <a:solidFill>
                  <a:srgbClr val="3C5790"/>
                </a:solidFill>
              </a:rPr>
              <a:t>A file permission may specify that a particular file can be read, written, deleted, or some combination of those actions.</a:t>
            </a:r>
          </a:p>
          <a:p>
            <a:endParaRPr lang="en-US" sz="1400" dirty="0">
              <a:solidFill>
                <a:srgbClr val="3C5790"/>
              </a:solidFill>
            </a:endParaRPr>
          </a:p>
          <a:p>
            <a:r>
              <a:rPr lang="en-US" sz="1400" dirty="0">
                <a:solidFill>
                  <a:srgbClr val="3C5790"/>
                </a:solidFill>
              </a:rPr>
              <a:t>Example:</a:t>
            </a:r>
          </a:p>
          <a:p>
            <a:r>
              <a:rPr lang="en-US" sz="1400" dirty="0">
                <a:solidFill>
                  <a:srgbClr val="3C5790"/>
                </a:solidFill>
              </a:rPr>
              <a:t>permission </a:t>
            </a:r>
            <a:r>
              <a:rPr lang="en-US" sz="1400" dirty="0" err="1">
                <a:solidFill>
                  <a:srgbClr val="3C5790"/>
                </a:solidFill>
              </a:rPr>
              <a:t>java.security.AllPermission</a:t>
            </a:r>
            <a:r>
              <a:rPr lang="en-US" sz="1400" dirty="0">
                <a:solidFill>
                  <a:srgbClr val="3C5790"/>
                </a:solidFill>
              </a:rPr>
              <a:t>;</a:t>
            </a:r>
          </a:p>
          <a:p>
            <a:r>
              <a:rPr lang="en-US" sz="1400" dirty="0">
                <a:solidFill>
                  <a:srgbClr val="3C5790"/>
                </a:solidFill>
              </a:rPr>
              <a:t>permission </a:t>
            </a:r>
            <a:r>
              <a:rPr lang="en-US" sz="1400" dirty="0" err="1">
                <a:solidFill>
                  <a:srgbClr val="3C5790"/>
                </a:solidFill>
              </a:rPr>
              <a:t>java.lang.RuntimePermission</a:t>
            </a:r>
            <a:r>
              <a:rPr lang="en-US" sz="1400" dirty="0">
                <a:solidFill>
                  <a:srgbClr val="3C5790"/>
                </a:solidFill>
              </a:rPr>
              <a:t> "</a:t>
            </a:r>
            <a:r>
              <a:rPr lang="en-US" sz="1400" dirty="0" err="1">
                <a:solidFill>
                  <a:srgbClr val="3C5790"/>
                </a:solidFill>
              </a:rPr>
              <a:t>stopThread</a:t>
            </a:r>
            <a:r>
              <a:rPr lang="en-US" sz="1400" dirty="0">
                <a:solidFill>
                  <a:srgbClr val="3C5790"/>
                </a:solidFill>
              </a:rPr>
              <a:t>";</a:t>
            </a:r>
          </a:p>
          <a:p>
            <a:r>
              <a:rPr lang="en-US" sz="1400" dirty="0">
                <a:solidFill>
                  <a:srgbClr val="3C5790"/>
                </a:solidFill>
              </a:rPr>
              <a:t>permission </a:t>
            </a:r>
            <a:r>
              <a:rPr lang="en-US" sz="1400" dirty="0" err="1">
                <a:solidFill>
                  <a:srgbClr val="3C5790"/>
                </a:solidFill>
              </a:rPr>
              <a:t>java.io.FilePermission</a:t>
            </a:r>
            <a:r>
              <a:rPr lang="en-US" sz="1400" dirty="0">
                <a:solidFill>
                  <a:srgbClr val="3C5790"/>
                </a:solidFill>
              </a:rPr>
              <a:t> "/</a:t>
            </a:r>
            <a:r>
              <a:rPr lang="en-US" sz="1400" dirty="0" err="1">
                <a:solidFill>
                  <a:srgbClr val="3C5790"/>
                </a:solidFill>
              </a:rPr>
              <a:t>tmp</a:t>
            </a:r>
            <a:r>
              <a:rPr lang="en-US" sz="1400" dirty="0">
                <a:solidFill>
                  <a:srgbClr val="3C5790"/>
                </a:solidFill>
              </a:rPr>
              <a:t>/foo", "read";</a:t>
            </a:r>
          </a:p>
        </p:txBody>
      </p:sp>
    </p:spTree>
    <p:extLst>
      <p:ext uri="{BB962C8B-B14F-4D97-AF65-F5344CB8AC3E}">
        <p14:creationId xmlns:p14="http://schemas.microsoft.com/office/powerpoint/2010/main" val="1705282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b="1" dirty="0">
                <a:solidFill>
                  <a:srgbClr val="3C5790"/>
                </a:solidFill>
              </a:rPr>
              <a:t>Code</a:t>
            </a:r>
            <a:r>
              <a:rPr lang="en-US" sz="1400" dirty="0">
                <a:solidFill>
                  <a:srgbClr val="3C5790"/>
                </a:solidFill>
              </a:rPr>
              <a:t> </a:t>
            </a:r>
            <a:r>
              <a:rPr lang="en-US" sz="1400" b="1" dirty="0">
                <a:solidFill>
                  <a:srgbClr val="3C5790"/>
                </a:solidFill>
              </a:rPr>
              <a:t>sources</a:t>
            </a:r>
            <a:r>
              <a:rPr lang="en-US" sz="1400" dirty="0">
                <a:solidFill>
                  <a:srgbClr val="3C5790"/>
                </a:solidFill>
              </a:rPr>
              <a:t> are the location from which a class has been loaded along with information about who signed the class, if applicable.</a:t>
            </a:r>
          </a:p>
          <a:p>
            <a:r>
              <a:rPr lang="en-US" sz="1400" dirty="0">
                <a:solidFill>
                  <a:srgbClr val="3C5790"/>
                </a:solidFill>
              </a:rPr>
              <a:t>The location is specified as a URL, which follows standard Java practice: </a:t>
            </a:r>
          </a:p>
          <a:p>
            <a:pPr lvl="1"/>
            <a:r>
              <a:rPr lang="en-US" sz="1400" dirty="0">
                <a:solidFill>
                  <a:srgbClr val="3C5790"/>
                </a:solidFill>
              </a:rPr>
              <a:t>from the file system through a file-based URL </a:t>
            </a:r>
          </a:p>
          <a:p>
            <a:pPr lvl="1"/>
            <a:r>
              <a:rPr lang="en-US" sz="1400" dirty="0">
                <a:solidFill>
                  <a:srgbClr val="3C5790"/>
                </a:solidFill>
              </a:rPr>
              <a:t>from the network via a network-based URL.</a:t>
            </a:r>
          </a:p>
          <a:p>
            <a:r>
              <a:rPr lang="en-US" sz="1400" dirty="0">
                <a:solidFill>
                  <a:srgbClr val="3C5790"/>
                </a:solidFill>
              </a:rPr>
              <a:t>If code is signed, information about the signer is included in the code source.</a:t>
            </a:r>
          </a:p>
          <a:p>
            <a:r>
              <a:rPr lang="en-US" sz="1400" dirty="0">
                <a:solidFill>
                  <a:srgbClr val="3C5790"/>
                </a:solidFill>
              </a:rPr>
              <a:t>The URL within a code source is called a </a:t>
            </a:r>
            <a:r>
              <a:rPr lang="en-US" sz="1400" b="1" dirty="0">
                <a:solidFill>
                  <a:srgbClr val="3C5790"/>
                </a:solidFill>
              </a:rPr>
              <a:t>codebase</a:t>
            </a:r>
            <a:r>
              <a:rPr lang="en-US" sz="1400" dirty="0">
                <a:solidFill>
                  <a:srgbClr val="3C5790"/>
                </a:solidFill>
              </a:rPr>
              <a:t>.</a:t>
            </a:r>
          </a:p>
          <a:p>
            <a:r>
              <a:rPr lang="en-US" sz="1400" dirty="0">
                <a:solidFill>
                  <a:srgbClr val="3C5790"/>
                </a:solidFill>
              </a:rPr>
              <a:t>A </a:t>
            </a:r>
            <a:r>
              <a:rPr lang="en-US" sz="1400" b="1" dirty="0">
                <a:solidFill>
                  <a:srgbClr val="3C5790"/>
                </a:solidFill>
              </a:rPr>
              <a:t>protection</a:t>
            </a:r>
            <a:r>
              <a:rPr lang="en-US" sz="1400" dirty="0">
                <a:solidFill>
                  <a:srgbClr val="3C5790"/>
                </a:solidFill>
              </a:rPr>
              <a:t> </a:t>
            </a:r>
            <a:r>
              <a:rPr lang="en-US" sz="1400" b="1" dirty="0">
                <a:solidFill>
                  <a:srgbClr val="3C5790"/>
                </a:solidFill>
              </a:rPr>
              <a:t>domain</a:t>
            </a:r>
            <a:r>
              <a:rPr lang="en-US" sz="1400" dirty="0">
                <a:solidFill>
                  <a:srgbClr val="3C5790"/>
                </a:solidFill>
              </a:rPr>
              <a:t> is an association of permissions with a particular code source. </a:t>
            </a:r>
          </a:p>
          <a:p>
            <a:r>
              <a:rPr lang="en-US" sz="1400" dirty="0">
                <a:solidFill>
                  <a:srgbClr val="3C5790"/>
                </a:solidFill>
              </a:rPr>
              <a:t>Protection domains are the basic concept of the default sandbox.</a:t>
            </a:r>
          </a:p>
          <a:p>
            <a:endParaRPr lang="en-US" sz="1400" dirty="0">
              <a:solidFill>
                <a:srgbClr val="3C5790"/>
              </a:solidFill>
            </a:endParaRPr>
          </a:p>
        </p:txBody>
      </p:sp>
    </p:spTree>
    <p:extLst>
      <p:ext uri="{BB962C8B-B14F-4D97-AF65-F5344CB8AC3E}">
        <p14:creationId xmlns:p14="http://schemas.microsoft.com/office/powerpoint/2010/main" val="3013569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Policy files are the administrative element that controls the sandbox. </a:t>
            </a:r>
          </a:p>
          <a:p>
            <a:r>
              <a:rPr lang="en-US" sz="1400" dirty="0">
                <a:solidFill>
                  <a:srgbClr val="3C5790"/>
                </a:solidFill>
              </a:rPr>
              <a:t>A policy file contains one or more entries that define a protection domain.</a:t>
            </a:r>
          </a:p>
          <a:p>
            <a:r>
              <a:rPr lang="en-US" sz="1400" dirty="0">
                <a:solidFill>
                  <a:srgbClr val="3C5790"/>
                </a:solidFill>
              </a:rPr>
              <a:t>Programs vary in the way in which they define policy files: </a:t>
            </a:r>
          </a:p>
          <a:p>
            <a:pPr lvl="1"/>
            <a:r>
              <a:rPr lang="en-US" sz="1400" dirty="0">
                <a:solidFill>
                  <a:srgbClr val="3C5790"/>
                </a:solidFill>
              </a:rPr>
              <a:t>a global policy file that all instances of the virtual machine </a:t>
            </a:r>
          </a:p>
          <a:p>
            <a:pPr lvl="1"/>
            <a:r>
              <a:rPr lang="en-US" sz="1400" dirty="0">
                <a:solidFill>
                  <a:srgbClr val="3C5790"/>
                </a:solidFill>
              </a:rPr>
              <a:t>a user-specific policy file.</a:t>
            </a:r>
          </a:p>
          <a:p>
            <a:r>
              <a:rPr lang="en-US" sz="1400" dirty="0">
                <a:solidFill>
                  <a:srgbClr val="3C5790"/>
                </a:solidFill>
              </a:rPr>
              <a:t>Policy files are simple files that can be created and modified with a text editor, and the JRE comes with a tool (</a:t>
            </a:r>
            <a:r>
              <a:rPr lang="en-US" sz="1400" b="1" dirty="0" err="1">
                <a:solidFill>
                  <a:srgbClr val="3C5790"/>
                </a:solidFill>
              </a:rPr>
              <a:t>policytool</a:t>
            </a:r>
            <a:r>
              <a:rPr lang="en-US" sz="1400" dirty="0">
                <a:solidFill>
                  <a:srgbClr val="3C5790"/>
                </a:solidFill>
              </a:rPr>
              <a:t>) that allows them to be administered.</a:t>
            </a:r>
          </a:p>
        </p:txBody>
      </p:sp>
    </p:spTree>
    <p:extLst>
      <p:ext uri="{BB962C8B-B14F-4D97-AF65-F5344CB8AC3E}">
        <p14:creationId xmlns:p14="http://schemas.microsoft.com/office/powerpoint/2010/main" val="4204330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Signed code depends on public key certificates.</a:t>
            </a:r>
          </a:p>
          <a:p>
            <a:r>
              <a:rPr lang="en-US" sz="1400" dirty="0">
                <a:solidFill>
                  <a:srgbClr val="3C5790"/>
                </a:solidFill>
              </a:rPr>
              <a:t>The certificates are held in a location (usually a file) called the </a:t>
            </a:r>
            <a:r>
              <a:rPr lang="en-US" sz="1400" b="1" dirty="0" err="1">
                <a:solidFill>
                  <a:srgbClr val="3C5790"/>
                </a:solidFill>
              </a:rPr>
              <a:t>keystore</a:t>
            </a:r>
            <a:r>
              <a:rPr lang="en-US" sz="1400" dirty="0">
                <a:solidFill>
                  <a:srgbClr val="3C5790"/>
                </a:solidFill>
              </a:rPr>
              <a:t>.</a:t>
            </a:r>
          </a:p>
          <a:p>
            <a:r>
              <a:rPr lang="en-US" sz="1400" dirty="0">
                <a:solidFill>
                  <a:srgbClr val="3C5790"/>
                </a:solidFill>
              </a:rPr>
              <a:t>Many parameters of the default sandbox are controlled by entries in the </a:t>
            </a:r>
            <a:r>
              <a:rPr lang="en-US" sz="1400" b="1" dirty="0" err="1">
                <a:solidFill>
                  <a:srgbClr val="3C5790"/>
                </a:solidFill>
              </a:rPr>
              <a:t>java.security</a:t>
            </a:r>
            <a:r>
              <a:rPr lang="en-US" sz="1400" dirty="0">
                <a:solidFill>
                  <a:srgbClr val="3C5790"/>
                </a:solidFill>
              </a:rPr>
              <a:t> file.</a:t>
            </a:r>
          </a:p>
          <a:p>
            <a:r>
              <a:rPr lang="en-US" sz="1400" dirty="0" err="1">
                <a:solidFill>
                  <a:srgbClr val="3C5790"/>
                </a:solidFill>
              </a:rPr>
              <a:t>policy.expandProperties</a:t>
            </a:r>
            <a:r>
              <a:rPr lang="en-US" sz="1400" dirty="0">
                <a:solidFill>
                  <a:srgbClr val="3C5790"/>
                </a:solidFill>
              </a:rPr>
              <a:t>=true</a:t>
            </a:r>
          </a:p>
          <a:p>
            <a:r>
              <a:rPr lang="en-US" sz="1400" dirty="0" err="1">
                <a:solidFill>
                  <a:srgbClr val="3C5790"/>
                </a:solidFill>
              </a:rPr>
              <a:t>policy.allowSystemProperty</a:t>
            </a:r>
            <a:r>
              <a:rPr lang="en-US" sz="1400" dirty="0">
                <a:solidFill>
                  <a:srgbClr val="3C5790"/>
                </a:solidFill>
              </a:rPr>
              <a:t>=true</a:t>
            </a:r>
          </a:p>
          <a:p>
            <a:r>
              <a:rPr lang="en-US" sz="1400" dirty="0">
                <a:solidFill>
                  <a:srgbClr val="3C5790"/>
                </a:solidFill>
              </a:rPr>
              <a:t>policy.url.1=file:${</a:t>
            </a:r>
            <a:r>
              <a:rPr lang="en-US" sz="1400" dirty="0" err="1">
                <a:solidFill>
                  <a:srgbClr val="3C5790"/>
                </a:solidFill>
              </a:rPr>
              <a:t>java.home</a:t>
            </a:r>
            <a:r>
              <a:rPr lang="en-US" sz="1400" dirty="0">
                <a:solidFill>
                  <a:srgbClr val="3C5790"/>
                </a:solidFill>
              </a:rPr>
              <a:t>}/lib/security/</a:t>
            </a:r>
            <a:r>
              <a:rPr lang="en-US" sz="1400" dirty="0" err="1">
                <a:solidFill>
                  <a:srgbClr val="3C5790"/>
                </a:solidFill>
              </a:rPr>
              <a:t>java.policy</a:t>
            </a:r>
            <a:endParaRPr lang="en-US" sz="1400" dirty="0">
              <a:solidFill>
                <a:srgbClr val="3C5790"/>
              </a:solidFill>
            </a:endParaRPr>
          </a:p>
          <a:p>
            <a:r>
              <a:rPr lang="en-US" sz="1400" dirty="0">
                <a:solidFill>
                  <a:srgbClr val="3C5790"/>
                </a:solidFill>
              </a:rPr>
              <a:t>policy.url.2=file:${</a:t>
            </a:r>
            <a:r>
              <a:rPr lang="en-US" sz="1400" dirty="0" err="1">
                <a:solidFill>
                  <a:srgbClr val="3C5790"/>
                </a:solidFill>
              </a:rPr>
              <a:t>user.home</a:t>
            </a:r>
            <a:r>
              <a:rPr lang="en-US" sz="1400" dirty="0">
                <a:solidFill>
                  <a:srgbClr val="3C5790"/>
                </a:solidFill>
              </a:rPr>
              <a:t>}/.</a:t>
            </a:r>
            <a:r>
              <a:rPr lang="en-US" sz="1400" dirty="0" err="1">
                <a:solidFill>
                  <a:srgbClr val="3C5790"/>
                </a:solidFill>
              </a:rPr>
              <a:t>java.policy</a:t>
            </a:r>
            <a:r>
              <a:rPr lang="en-US" sz="1400" dirty="0">
                <a:solidFill>
                  <a:srgbClr val="3C5790"/>
                </a:solidFill>
              </a:rPr>
              <a:t> </a:t>
            </a:r>
          </a:p>
        </p:txBody>
      </p:sp>
    </p:spTree>
    <p:extLst>
      <p:ext uri="{BB962C8B-B14F-4D97-AF65-F5344CB8AC3E}">
        <p14:creationId xmlns:p14="http://schemas.microsoft.com/office/powerpoint/2010/main" val="1042013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The </a:t>
            </a:r>
            <a:r>
              <a:rPr lang="en-US" sz="1400" b="1" dirty="0">
                <a:solidFill>
                  <a:srgbClr val="3C5790"/>
                </a:solidFill>
              </a:rPr>
              <a:t>bytecode</a:t>
            </a:r>
            <a:r>
              <a:rPr lang="en-US" sz="1400" dirty="0">
                <a:solidFill>
                  <a:srgbClr val="3C5790"/>
                </a:solidFill>
              </a:rPr>
              <a:t> </a:t>
            </a:r>
            <a:r>
              <a:rPr lang="en-US" sz="1400" b="1" dirty="0">
                <a:solidFill>
                  <a:srgbClr val="3C5790"/>
                </a:solidFill>
              </a:rPr>
              <a:t>verifier</a:t>
            </a:r>
            <a:r>
              <a:rPr lang="en-US" sz="1400" dirty="0">
                <a:solidFill>
                  <a:srgbClr val="3C5790"/>
                </a:solidFill>
              </a:rPr>
              <a:t> is an internal part of the Java virtual machine and has no interface: </a:t>
            </a:r>
          </a:p>
          <a:p>
            <a:r>
              <a:rPr lang="en-US" sz="1400" dirty="0">
                <a:solidFill>
                  <a:srgbClr val="3C5790"/>
                </a:solidFill>
              </a:rPr>
              <a:t>The programmers cannot access it and users cannot interact with it.</a:t>
            </a:r>
          </a:p>
          <a:p>
            <a:r>
              <a:rPr lang="en-US" sz="1400" dirty="0">
                <a:solidFill>
                  <a:srgbClr val="3C5790"/>
                </a:solidFill>
              </a:rPr>
              <a:t>The verifier automatically examines the bytecodes as they are built into class objects by the class loader of the virtual machine.</a:t>
            </a:r>
          </a:p>
        </p:txBody>
      </p:sp>
      <p:pic>
        <p:nvPicPr>
          <p:cNvPr id="2" name="Picture 1"/>
          <p:cNvPicPr>
            <a:picLocks noChangeAspect="1"/>
          </p:cNvPicPr>
          <p:nvPr/>
        </p:nvPicPr>
        <p:blipFill>
          <a:blip r:embed="rId3"/>
          <a:stretch>
            <a:fillRect/>
          </a:stretch>
        </p:blipFill>
        <p:spPr>
          <a:xfrm>
            <a:off x="1649506" y="3200400"/>
            <a:ext cx="5665694" cy="2438400"/>
          </a:xfrm>
          <a:prstGeom prst="rect">
            <a:avLst/>
          </a:prstGeom>
        </p:spPr>
      </p:pic>
    </p:spTree>
    <p:extLst>
      <p:ext uri="{BB962C8B-B14F-4D97-AF65-F5344CB8AC3E}">
        <p14:creationId xmlns:p14="http://schemas.microsoft.com/office/powerpoint/2010/main" val="1815820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Java Security</a:t>
            </a:r>
          </a:p>
          <a:p>
            <a:r>
              <a:rPr lang="fr-CA" sz="1600" dirty="0">
                <a:solidFill>
                  <a:srgbClr val="3C5790"/>
                </a:solidFill>
              </a:rPr>
              <a:t>Security Manager</a:t>
            </a:r>
          </a:p>
          <a:p>
            <a:r>
              <a:rPr lang="fr-CA" sz="1600" dirty="0">
                <a:solidFill>
                  <a:srgbClr val="3C5790"/>
                </a:solidFill>
              </a:rPr>
              <a:t>Access Controller</a:t>
            </a:r>
          </a:p>
          <a:p>
            <a:r>
              <a:rPr lang="fr-CA" sz="1600" dirty="0">
                <a:solidFill>
                  <a:srgbClr val="3C5790"/>
                </a:solidFill>
              </a:rPr>
              <a:t>Class Loader</a:t>
            </a:r>
          </a:p>
          <a:p>
            <a:r>
              <a:rPr lang="fr-CA" sz="1600" dirty="0" err="1">
                <a:solidFill>
                  <a:srgbClr val="3C5790"/>
                </a:solidFill>
              </a:rPr>
              <a:t>Cryptography</a:t>
            </a:r>
            <a:endParaRPr lang="fr-CA" sz="1600" dirty="0">
              <a:solidFill>
                <a:srgbClr val="3C5790"/>
              </a:solidFill>
            </a:endParaRPr>
          </a:p>
          <a:p>
            <a:r>
              <a:rPr lang="fr-CA" sz="1600" dirty="0">
                <a:solidFill>
                  <a:srgbClr val="3C5790"/>
                </a:solidFill>
              </a:rPr>
              <a:t>Keys and </a:t>
            </a:r>
            <a:r>
              <a:rPr lang="fr-CA" sz="1600" dirty="0" err="1">
                <a:solidFill>
                  <a:srgbClr val="3C5790"/>
                </a:solidFill>
              </a:rPr>
              <a:t>Certificates</a:t>
            </a:r>
            <a:endParaRPr lang="fr-CA" sz="1600" dirty="0">
              <a:solidFill>
                <a:srgbClr val="3C5790"/>
              </a:solidFill>
            </a:endParaRPr>
          </a:p>
          <a:p>
            <a:r>
              <a:rPr lang="fr-CA" sz="1600" dirty="0">
                <a:solidFill>
                  <a:srgbClr val="3C5790"/>
                </a:solidFill>
              </a:rPr>
              <a:t>Message Digests</a:t>
            </a:r>
          </a:p>
          <a:p>
            <a:r>
              <a:rPr lang="fr-CA" sz="1600" dirty="0" err="1">
                <a:solidFill>
                  <a:srgbClr val="3C5790"/>
                </a:solidFill>
              </a:rPr>
              <a:t>Cipher</a:t>
            </a:r>
            <a:r>
              <a:rPr lang="fr-CA" sz="1600" dirty="0">
                <a:solidFill>
                  <a:srgbClr val="3C5790"/>
                </a:solidFill>
              </a:rPr>
              <a:t> </a:t>
            </a:r>
            <a:r>
              <a:rPr lang="fr-CA" sz="1600" dirty="0" err="1">
                <a:solidFill>
                  <a:srgbClr val="3C5790"/>
                </a:solidFill>
              </a:rPr>
              <a:t>Encryption</a:t>
            </a:r>
            <a:endParaRPr lang="fr-CA" sz="1600" dirty="0">
              <a:solidFill>
                <a:srgbClr val="3C5790"/>
              </a:solidFill>
            </a:endParaRPr>
          </a:p>
          <a:p>
            <a:r>
              <a:rPr lang="fr-CA" sz="1600" dirty="0">
                <a:solidFill>
                  <a:srgbClr val="3C5790"/>
                </a:solidFill>
              </a:rPr>
              <a:t>SSL and HTTPS</a:t>
            </a:r>
          </a:p>
          <a:p>
            <a:r>
              <a:rPr lang="fr-CA" sz="1600" dirty="0">
                <a:solidFill>
                  <a:srgbClr val="3C5790"/>
                </a:solidFill>
              </a:rPr>
              <a:t>JAAS</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Security Manager</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The security manager provides the mechanism that the Java API uses to see if security-related operations are allowed.</a:t>
            </a:r>
          </a:p>
          <a:p>
            <a:r>
              <a:rPr lang="en-US" sz="1400" dirty="0">
                <a:solidFill>
                  <a:srgbClr val="3C5790"/>
                </a:solidFill>
              </a:rPr>
              <a:t>The purpose of the security manager is to determine whether particular operations should be permitted or denied.</a:t>
            </a:r>
          </a:p>
        </p:txBody>
      </p:sp>
      <p:pic>
        <p:nvPicPr>
          <p:cNvPr id="2" name="Picture 1"/>
          <p:cNvPicPr>
            <a:picLocks noChangeAspect="1"/>
          </p:cNvPicPr>
          <p:nvPr/>
        </p:nvPicPr>
        <p:blipFill>
          <a:blip r:embed="rId3"/>
          <a:stretch>
            <a:fillRect/>
          </a:stretch>
        </p:blipFill>
        <p:spPr>
          <a:xfrm>
            <a:off x="1883704" y="3200400"/>
            <a:ext cx="5660096" cy="2667000"/>
          </a:xfrm>
          <a:prstGeom prst="rect">
            <a:avLst/>
          </a:prstGeom>
        </p:spPr>
      </p:pic>
    </p:spTree>
    <p:extLst>
      <p:ext uri="{BB962C8B-B14F-4D97-AF65-F5344CB8AC3E}">
        <p14:creationId xmlns:p14="http://schemas.microsoft.com/office/powerpoint/2010/main" val="2970757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Security Manager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security manager is used only if it is explicitly installed. </a:t>
            </a:r>
          </a:p>
          <a:p>
            <a:r>
              <a:rPr lang="en-US" sz="1400" dirty="0">
                <a:solidFill>
                  <a:srgbClr val="3C5790"/>
                </a:solidFill>
              </a:rPr>
              <a:t>When we run a Java application, we need to specify the </a:t>
            </a:r>
            <a:r>
              <a:rPr lang="en-US" sz="1400" b="1" dirty="0">
                <a:solidFill>
                  <a:srgbClr val="3C5790"/>
                </a:solidFill>
              </a:rPr>
              <a:t>-</a:t>
            </a:r>
            <a:r>
              <a:rPr lang="en-US" sz="1400" b="1" dirty="0" err="1">
                <a:solidFill>
                  <a:srgbClr val="3C5790"/>
                </a:solidFill>
              </a:rPr>
              <a:t>Djava.security.manager</a:t>
            </a:r>
            <a:r>
              <a:rPr lang="en-US" sz="1400" dirty="0">
                <a:solidFill>
                  <a:srgbClr val="3C5790"/>
                </a:solidFill>
              </a:rPr>
              <a:t> option installs a security manager.</a:t>
            </a:r>
          </a:p>
          <a:p>
            <a:r>
              <a:rPr lang="en-US" sz="1400" dirty="0">
                <a:solidFill>
                  <a:srgbClr val="3C5790"/>
                </a:solidFill>
              </a:rPr>
              <a:t>The security manager is installed programmatically by the </a:t>
            </a:r>
            <a:r>
              <a:rPr lang="en-US" sz="1400" dirty="0" err="1">
                <a:solidFill>
                  <a:srgbClr val="3C5790"/>
                </a:solidFill>
              </a:rPr>
              <a:t>appletviewer</a:t>
            </a:r>
            <a:r>
              <a:rPr lang="en-US" sz="1400" dirty="0">
                <a:solidFill>
                  <a:srgbClr val="3C5790"/>
                </a:solidFill>
              </a:rPr>
              <a:t> and the Java Plug-in.</a:t>
            </a:r>
          </a:p>
        </p:txBody>
      </p:sp>
    </p:spTree>
    <p:extLst>
      <p:ext uri="{BB962C8B-B14F-4D97-AF65-F5344CB8AC3E}">
        <p14:creationId xmlns:p14="http://schemas.microsoft.com/office/powerpoint/2010/main" val="102419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Access Controller </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implementation of most security managers is based entirely upon the access controller.</a:t>
            </a:r>
          </a:p>
          <a:p>
            <a:r>
              <a:rPr lang="en-US" sz="1400" dirty="0">
                <a:solidFill>
                  <a:srgbClr val="3C5790"/>
                </a:solidFill>
              </a:rPr>
              <a:t>The access controller is built upon the four concepts:</a:t>
            </a:r>
          </a:p>
          <a:p>
            <a:pPr lvl="1"/>
            <a:r>
              <a:rPr lang="en-US" sz="1400" b="1" dirty="0">
                <a:solidFill>
                  <a:srgbClr val="3C5790"/>
                </a:solidFill>
              </a:rPr>
              <a:t>Code sources</a:t>
            </a:r>
            <a:r>
              <a:rPr lang="en-US" sz="1400" dirty="0">
                <a:solidFill>
                  <a:srgbClr val="3C5790"/>
                </a:solidFill>
              </a:rPr>
              <a:t>: encapsulation of the location from which certain Java classes were obtained.</a:t>
            </a:r>
          </a:p>
          <a:p>
            <a:pPr lvl="1"/>
            <a:r>
              <a:rPr lang="en-US" sz="1400" b="1" dirty="0">
                <a:solidFill>
                  <a:srgbClr val="3C5790"/>
                </a:solidFill>
              </a:rPr>
              <a:t>Permissions</a:t>
            </a:r>
            <a:r>
              <a:rPr lang="en-US" sz="1400" dirty="0">
                <a:solidFill>
                  <a:srgbClr val="3C5790"/>
                </a:solidFill>
              </a:rPr>
              <a:t>: encapsulation of a request to perform a particular operation.</a:t>
            </a:r>
          </a:p>
          <a:p>
            <a:pPr lvl="1"/>
            <a:r>
              <a:rPr lang="en-US" sz="1400" b="1" dirty="0">
                <a:solidFill>
                  <a:srgbClr val="3C5790"/>
                </a:solidFill>
              </a:rPr>
              <a:t>Policies</a:t>
            </a:r>
            <a:r>
              <a:rPr lang="en-US" sz="1400" dirty="0">
                <a:solidFill>
                  <a:srgbClr val="3C5790"/>
                </a:solidFill>
              </a:rPr>
              <a:t>: encapsulation of all the specific permissions that should be granted to specific code sources.</a:t>
            </a:r>
          </a:p>
          <a:p>
            <a:pPr lvl="1"/>
            <a:r>
              <a:rPr lang="en-US" sz="1400" b="1" dirty="0">
                <a:solidFill>
                  <a:srgbClr val="3C5790"/>
                </a:solidFill>
              </a:rPr>
              <a:t>Protection</a:t>
            </a:r>
            <a:r>
              <a:rPr lang="en-US" sz="1400" dirty="0">
                <a:solidFill>
                  <a:srgbClr val="3C5790"/>
                </a:solidFill>
              </a:rPr>
              <a:t> </a:t>
            </a:r>
            <a:r>
              <a:rPr lang="en-US" sz="1400" b="1" dirty="0">
                <a:solidFill>
                  <a:srgbClr val="3C5790"/>
                </a:solidFill>
              </a:rPr>
              <a:t>domains</a:t>
            </a:r>
            <a:r>
              <a:rPr lang="en-US" sz="1400" dirty="0">
                <a:solidFill>
                  <a:srgbClr val="3C5790"/>
                </a:solidFill>
              </a:rPr>
              <a:t>: encapsulation of a particular code source and the permissions granted to that code source.</a:t>
            </a:r>
          </a:p>
        </p:txBody>
      </p:sp>
    </p:spTree>
    <p:extLst>
      <p:ext uri="{BB962C8B-B14F-4D97-AF65-F5344CB8AC3E}">
        <p14:creationId xmlns:p14="http://schemas.microsoft.com/office/powerpoint/2010/main" val="2683384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Access Controller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362200"/>
          </a:xfrm>
        </p:spPr>
        <p:txBody>
          <a:bodyPr/>
          <a:lstStyle/>
          <a:p>
            <a:r>
              <a:rPr lang="en-US" sz="1400" dirty="0">
                <a:solidFill>
                  <a:srgbClr val="3C5790"/>
                </a:solidFill>
              </a:rPr>
              <a:t>The </a:t>
            </a:r>
            <a:r>
              <a:rPr lang="en-US" sz="1400" b="1" dirty="0" err="1">
                <a:solidFill>
                  <a:srgbClr val="3C5790"/>
                </a:solidFill>
              </a:rPr>
              <a:t>CodeSource</a:t>
            </a:r>
            <a:r>
              <a:rPr lang="en-US" sz="1400" dirty="0">
                <a:solidFill>
                  <a:srgbClr val="3C5790"/>
                </a:solidFill>
              </a:rPr>
              <a:t> class  is a simple object that reflects the URL from which a class was loaded and the keys (if any) that were used to sign that class. </a:t>
            </a:r>
          </a:p>
          <a:p>
            <a:r>
              <a:rPr lang="en-US" sz="1400" dirty="0">
                <a:solidFill>
                  <a:srgbClr val="3C5790"/>
                </a:solidFill>
              </a:rPr>
              <a:t>Class loaders are responsible for creating and manipulating code source objects.</a:t>
            </a:r>
          </a:p>
          <a:p>
            <a:r>
              <a:rPr lang="en-US" sz="1400" dirty="0">
                <a:solidFill>
                  <a:srgbClr val="3C5790"/>
                </a:solidFill>
              </a:rPr>
              <a:t>The basic entity that the access controller operates on is a permission object: instance of the Permission class (</a:t>
            </a:r>
            <a:r>
              <a:rPr lang="en-US" sz="1400" b="1" dirty="0" err="1">
                <a:solidFill>
                  <a:srgbClr val="3C5790"/>
                </a:solidFill>
              </a:rPr>
              <a:t>java.security.Permission</a:t>
            </a:r>
            <a:r>
              <a:rPr lang="en-US" sz="1400" dirty="0">
                <a:solidFill>
                  <a:srgbClr val="3C5790"/>
                </a:solidFill>
              </a:rPr>
              <a:t>). </a:t>
            </a:r>
          </a:p>
          <a:p>
            <a:r>
              <a:rPr lang="en-US" sz="1400" dirty="0">
                <a:solidFill>
                  <a:srgbClr val="3C5790"/>
                </a:solidFill>
              </a:rPr>
              <a:t>The Permission class itself is an abstract class that represents a particular operation.</a:t>
            </a:r>
          </a:p>
          <a:p>
            <a:r>
              <a:rPr lang="en-US" sz="1400" dirty="0">
                <a:solidFill>
                  <a:srgbClr val="3C5790"/>
                </a:solidFill>
              </a:rPr>
              <a:t>When it is associated with a class (through a code source and a protection domain), a permission object represents an actual permission that has been granted to that class. </a:t>
            </a:r>
          </a:p>
          <a:p>
            <a:r>
              <a:rPr lang="en-US" sz="1400" dirty="0">
                <a:solidFill>
                  <a:srgbClr val="3C5790"/>
                </a:solidFill>
              </a:rPr>
              <a:t>A permission object allows us to ask if we have a specific permission.</a:t>
            </a:r>
          </a:p>
        </p:txBody>
      </p:sp>
    </p:spTree>
    <p:extLst>
      <p:ext uri="{BB962C8B-B14F-4D97-AF65-F5344CB8AC3E}">
        <p14:creationId xmlns:p14="http://schemas.microsoft.com/office/powerpoint/2010/main" val="324266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Access Controller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Policy class (</a:t>
            </a:r>
            <a:r>
              <a:rPr lang="en-US" sz="1400" dirty="0" err="1">
                <a:solidFill>
                  <a:srgbClr val="3C5790"/>
                </a:solidFill>
              </a:rPr>
              <a:t>java.security.Policy</a:t>
            </a:r>
            <a:r>
              <a:rPr lang="en-US" sz="1400" dirty="0">
                <a:solidFill>
                  <a:srgbClr val="3C5790"/>
                </a:solidFill>
              </a:rPr>
              <a:t>) encapsulates a mapping between code sources and permission objects.</a:t>
            </a:r>
          </a:p>
          <a:p>
            <a:r>
              <a:rPr lang="en-US" sz="1400" dirty="0">
                <a:solidFill>
                  <a:srgbClr val="3C5790"/>
                </a:solidFill>
              </a:rPr>
              <a:t>If we need to use custom Policy classes we need either to embed the custom policy class into rt.jar or we must run the virtual machine with the appropriate argument to specify the boot </a:t>
            </a:r>
            <a:r>
              <a:rPr lang="en-US" sz="1400" dirty="0" err="1">
                <a:solidFill>
                  <a:srgbClr val="3C5790"/>
                </a:solidFill>
              </a:rPr>
              <a:t>classpath</a:t>
            </a:r>
            <a:r>
              <a:rPr lang="en-US" sz="1400" dirty="0">
                <a:solidFill>
                  <a:srgbClr val="3C5790"/>
                </a:solidFill>
              </a:rPr>
              <a:t>.</a:t>
            </a:r>
          </a:p>
          <a:p>
            <a:r>
              <a:rPr lang="en-US" sz="1400" b="1" dirty="0">
                <a:solidFill>
                  <a:srgbClr val="3C5790"/>
                </a:solidFill>
              </a:rPr>
              <a:t>java -</a:t>
            </a:r>
            <a:r>
              <a:rPr lang="en-US" sz="1400" b="1" dirty="0" err="1">
                <a:solidFill>
                  <a:srgbClr val="3C5790"/>
                </a:solidFill>
              </a:rPr>
              <a:t>Xbootclasspath</a:t>
            </a:r>
            <a:r>
              <a:rPr lang="en-US" sz="1400" b="1" dirty="0">
                <a:solidFill>
                  <a:srgbClr val="3C5790"/>
                </a:solidFill>
              </a:rPr>
              <a:t>:/files/policy ...other </a:t>
            </a:r>
            <a:r>
              <a:rPr lang="en-US" sz="1400" b="1" dirty="0" err="1">
                <a:solidFill>
                  <a:srgbClr val="3C5790"/>
                </a:solidFill>
              </a:rPr>
              <a:t>args</a:t>
            </a:r>
            <a:r>
              <a:rPr lang="en-US" sz="1400" b="1" dirty="0">
                <a:solidFill>
                  <a:srgbClr val="3C5790"/>
                </a:solidFill>
              </a:rPr>
              <a:t>...</a:t>
            </a:r>
          </a:p>
        </p:txBody>
      </p:sp>
    </p:spTree>
    <p:extLst>
      <p:ext uri="{BB962C8B-B14F-4D97-AF65-F5344CB8AC3E}">
        <p14:creationId xmlns:p14="http://schemas.microsoft.com/office/powerpoint/2010/main" val="2129964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Access Controller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371600"/>
          </a:xfrm>
        </p:spPr>
        <p:txBody>
          <a:bodyPr/>
          <a:lstStyle/>
          <a:p>
            <a:r>
              <a:rPr lang="en-US" sz="1400" dirty="0">
                <a:solidFill>
                  <a:srgbClr val="3C5790"/>
                </a:solidFill>
              </a:rPr>
              <a:t>A </a:t>
            </a:r>
            <a:r>
              <a:rPr lang="en-US" sz="1400" b="1" dirty="0">
                <a:solidFill>
                  <a:srgbClr val="3C5790"/>
                </a:solidFill>
              </a:rPr>
              <a:t>protection</a:t>
            </a:r>
            <a:r>
              <a:rPr lang="en-US" sz="1400" dirty="0">
                <a:solidFill>
                  <a:srgbClr val="3C5790"/>
                </a:solidFill>
              </a:rPr>
              <a:t> </a:t>
            </a:r>
            <a:r>
              <a:rPr lang="en-US" sz="1400" b="1" dirty="0">
                <a:solidFill>
                  <a:srgbClr val="3C5790"/>
                </a:solidFill>
              </a:rPr>
              <a:t>domain</a:t>
            </a:r>
            <a:r>
              <a:rPr lang="en-US" sz="1400" dirty="0">
                <a:solidFill>
                  <a:srgbClr val="3C5790"/>
                </a:solidFill>
              </a:rPr>
              <a:t> is a grouping of a code source and permissions.</a:t>
            </a:r>
          </a:p>
          <a:p>
            <a:r>
              <a:rPr lang="en-US" sz="1400" dirty="0">
                <a:solidFill>
                  <a:srgbClr val="3C5790"/>
                </a:solidFill>
              </a:rPr>
              <a:t>A protection domain represents all the permissions that are granted to a particular code source.</a:t>
            </a:r>
          </a:p>
          <a:p>
            <a:r>
              <a:rPr lang="en-US" sz="1400" dirty="0">
                <a:solidFill>
                  <a:srgbClr val="3C5790"/>
                </a:solidFill>
              </a:rPr>
              <a:t>A protection domain is an instance of the </a:t>
            </a:r>
            <a:r>
              <a:rPr lang="en-US" sz="1400" dirty="0" err="1">
                <a:solidFill>
                  <a:srgbClr val="3C5790"/>
                </a:solidFill>
              </a:rPr>
              <a:t>ProtectionDomain</a:t>
            </a:r>
            <a:r>
              <a:rPr lang="en-US" sz="1400" dirty="0">
                <a:solidFill>
                  <a:srgbClr val="3C5790"/>
                </a:solidFill>
              </a:rPr>
              <a:t> class (</a:t>
            </a:r>
            <a:r>
              <a:rPr lang="en-US" sz="1400" dirty="0" err="1">
                <a:solidFill>
                  <a:srgbClr val="3C5790"/>
                </a:solidFill>
              </a:rPr>
              <a:t>java.security.ProtectionDomain</a:t>
            </a:r>
            <a:r>
              <a:rPr lang="en-US" sz="1400" dirty="0">
                <a:solidFill>
                  <a:srgbClr val="3C5790"/>
                </a:solidFill>
              </a:rPr>
              <a:t>).</a:t>
            </a:r>
          </a:p>
          <a:p>
            <a:r>
              <a:rPr lang="en-US" sz="1400" dirty="0">
                <a:solidFill>
                  <a:srgbClr val="3C5790"/>
                </a:solidFill>
              </a:rPr>
              <a:t>The </a:t>
            </a:r>
            <a:r>
              <a:rPr lang="en-US" sz="1400" b="1" dirty="0">
                <a:solidFill>
                  <a:srgbClr val="3C5790"/>
                </a:solidFill>
              </a:rPr>
              <a:t>access</a:t>
            </a:r>
            <a:r>
              <a:rPr lang="en-US" sz="1400" dirty="0">
                <a:solidFill>
                  <a:srgbClr val="3C5790"/>
                </a:solidFill>
              </a:rPr>
              <a:t> </a:t>
            </a:r>
            <a:r>
              <a:rPr lang="en-US" sz="1400" b="1" dirty="0">
                <a:solidFill>
                  <a:srgbClr val="3C5790"/>
                </a:solidFill>
              </a:rPr>
              <a:t>controller</a:t>
            </a:r>
            <a:r>
              <a:rPr lang="en-US" sz="1400" dirty="0">
                <a:solidFill>
                  <a:srgbClr val="3C5790"/>
                </a:solidFill>
              </a:rPr>
              <a:t> is represented by the </a:t>
            </a:r>
            <a:r>
              <a:rPr lang="en-US" sz="1400" dirty="0" err="1">
                <a:solidFill>
                  <a:srgbClr val="3C5790"/>
                </a:solidFill>
              </a:rPr>
              <a:t>java.security.AccessController</a:t>
            </a:r>
            <a:r>
              <a:rPr lang="en-US" sz="1400" dirty="0">
                <a:solidFill>
                  <a:srgbClr val="3C5790"/>
                </a:solidFill>
              </a:rPr>
              <a:t> class.</a:t>
            </a:r>
          </a:p>
          <a:p>
            <a:endParaRPr lang="en-US" sz="1400" dirty="0">
              <a:solidFill>
                <a:srgbClr val="3C5790"/>
              </a:solidFill>
            </a:endParaRPr>
          </a:p>
        </p:txBody>
      </p:sp>
      <p:pic>
        <p:nvPicPr>
          <p:cNvPr id="2" name="Picture 1"/>
          <p:cNvPicPr>
            <a:picLocks noChangeAspect="1"/>
          </p:cNvPicPr>
          <p:nvPr/>
        </p:nvPicPr>
        <p:blipFill>
          <a:blip r:embed="rId3"/>
          <a:stretch>
            <a:fillRect/>
          </a:stretch>
        </p:blipFill>
        <p:spPr>
          <a:xfrm>
            <a:off x="1490662" y="3276600"/>
            <a:ext cx="6162675" cy="2609850"/>
          </a:xfrm>
          <a:prstGeom prst="rect">
            <a:avLst/>
          </a:prstGeom>
        </p:spPr>
      </p:pic>
    </p:spTree>
    <p:extLst>
      <p:ext uri="{BB962C8B-B14F-4D97-AF65-F5344CB8AC3E}">
        <p14:creationId xmlns:p14="http://schemas.microsoft.com/office/powerpoint/2010/main" val="2640689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Access Controller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access controller works by examining the protection domains of every class on the stack.</a:t>
            </a:r>
          </a:p>
          <a:p>
            <a:r>
              <a:rPr lang="en-US" sz="1400" dirty="0">
                <a:solidFill>
                  <a:srgbClr val="3C5790"/>
                </a:solidFill>
              </a:rPr>
              <a:t>Using </a:t>
            </a:r>
            <a:r>
              <a:rPr lang="en-US" sz="1400" b="1" dirty="0" err="1">
                <a:solidFill>
                  <a:srgbClr val="3C5790"/>
                </a:solidFill>
              </a:rPr>
              <a:t>java.security.AccessControlContext</a:t>
            </a:r>
            <a:r>
              <a:rPr lang="en-US" sz="1400" dirty="0">
                <a:solidFill>
                  <a:srgbClr val="3C5790"/>
                </a:solidFill>
              </a:rPr>
              <a:t>  class we can examine the protection domains of a different set of classes.</a:t>
            </a:r>
          </a:p>
          <a:p>
            <a:r>
              <a:rPr lang="en-US" sz="1400" dirty="0">
                <a:solidFill>
                  <a:srgbClr val="3C5790"/>
                </a:solidFill>
              </a:rPr>
              <a:t>Instances of this class are returned by the </a:t>
            </a:r>
            <a:r>
              <a:rPr lang="en-US" sz="1400" dirty="0" err="1">
                <a:solidFill>
                  <a:srgbClr val="3C5790"/>
                </a:solidFill>
              </a:rPr>
              <a:t>getContext</a:t>
            </a:r>
            <a:r>
              <a:rPr lang="en-US" sz="1400" dirty="0">
                <a:solidFill>
                  <a:srgbClr val="3C5790"/>
                </a:solidFill>
              </a:rPr>
              <a:t>( ) method of the </a:t>
            </a:r>
            <a:r>
              <a:rPr lang="en-US" sz="1400" dirty="0" err="1">
                <a:solidFill>
                  <a:srgbClr val="3C5790"/>
                </a:solidFill>
              </a:rPr>
              <a:t>AccessController</a:t>
            </a:r>
            <a:r>
              <a:rPr lang="en-US" sz="1400" dirty="0">
                <a:solidFill>
                  <a:srgbClr val="3C5790"/>
                </a:solidFill>
              </a:rPr>
              <a:t> class.</a:t>
            </a:r>
          </a:p>
          <a:p>
            <a:r>
              <a:rPr lang="en-US" sz="1400" dirty="0">
                <a:solidFill>
                  <a:srgbClr val="3C5790"/>
                </a:solidFill>
              </a:rPr>
              <a:t>That method takes a snapshot of the protection domains that are on the stack when it is called and stores those domains into the returned access context object.</a:t>
            </a:r>
          </a:p>
          <a:p>
            <a:r>
              <a:rPr lang="en-US" sz="1400" dirty="0">
                <a:solidFill>
                  <a:srgbClr val="3C5790"/>
                </a:solidFill>
              </a:rPr>
              <a:t>The notion of permissions and the access controller can be encapsulated into a single object: a guarded object, which is implemented by the </a:t>
            </a:r>
            <a:r>
              <a:rPr lang="en-US" sz="1400" dirty="0" err="1">
                <a:solidFill>
                  <a:srgbClr val="3C5790"/>
                </a:solidFill>
              </a:rPr>
              <a:t>GuardedObject</a:t>
            </a:r>
            <a:r>
              <a:rPr lang="en-US" sz="1400" dirty="0">
                <a:solidFill>
                  <a:srgbClr val="3C5790"/>
                </a:solidFill>
              </a:rPr>
              <a:t> class (</a:t>
            </a:r>
            <a:r>
              <a:rPr lang="en-US" sz="1400" b="1" dirty="0" err="1">
                <a:solidFill>
                  <a:srgbClr val="3C5790"/>
                </a:solidFill>
              </a:rPr>
              <a:t>java.security.GuardedObject</a:t>
            </a:r>
            <a:r>
              <a:rPr lang="en-US" sz="1400" dirty="0">
                <a:solidFill>
                  <a:srgbClr val="3C5790"/>
                </a:solidFill>
              </a:rPr>
              <a:t>).</a:t>
            </a:r>
          </a:p>
        </p:txBody>
      </p:sp>
    </p:spTree>
    <p:extLst>
      <p:ext uri="{BB962C8B-B14F-4D97-AF65-F5344CB8AC3E}">
        <p14:creationId xmlns:p14="http://schemas.microsoft.com/office/powerpoint/2010/main" val="2883862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Class Loader</a:t>
            </a:r>
          </a:p>
        </p:txBody>
      </p:sp>
      <p:sp>
        <p:nvSpPr>
          <p:cNvPr id="4099" name="Espace réservé du contenu 4"/>
          <p:cNvSpPr>
            <a:spLocks noGrp="1"/>
          </p:cNvSpPr>
          <p:nvPr>
            <p:ph idx="1"/>
          </p:nvPr>
        </p:nvSpPr>
        <p:spPr>
          <a:xfrm>
            <a:off x="304800" y="1905000"/>
            <a:ext cx="8534400" cy="2209800"/>
          </a:xfrm>
        </p:spPr>
        <p:txBody>
          <a:bodyPr/>
          <a:lstStyle/>
          <a:p>
            <a:r>
              <a:rPr lang="en-US" sz="1400" b="1" dirty="0">
                <a:solidFill>
                  <a:srgbClr val="3C5790"/>
                </a:solidFill>
              </a:rPr>
              <a:t>Class</a:t>
            </a:r>
            <a:r>
              <a:rPr lang="en-US" sz="1400" dirty="0">
                <a:solidFill>
                  <a:srgbClr val="3C5790"/>
                </a:solidFill>
              </a:rPr>
              <a:t> </a:t>
            </a:r>
            <a:r>
              <a:rPr lang="en-US" sz="1400" b="1" dirty="0">
                <a:solidFill>
                  <a:srgbClr val="3C5790"/>
                </a:solidFill>
              </a:rPr>
              <a:t>loaders</a:t>
            </a:r>
            <a:r>
              <a:rPr lang="en-US" sz="1400" dirty="0">
                <a:solidFill>
                  <a:srgbClr val="3C5790"/>
                </a:solidFill>
              </a:rPr>
              <a:t> are the mechanism by which files (or other sources) containing Java bytecodes are read into the Java virtual machine and converted into class definitions.</a:t>
            </a:r>
          </a:p>
          <a:p>
            <a:r>
              <a:rPr lang="en-US" sz="1400" dirty="0">
                <a:solidFill>
                  <a:srgbClr val="3C5790"/>
                </a:solidFill>
              </a:rPr>
              <a:t>There are three areas in which the class loader operates with the security model. </a:t>
            </a:r>
          </a:p>
          <a:p>
            <a:pPr lvl="1"/>
            <a:r>
              <a:rPr lang="en-US" sz="1400" dirty="0">
                <a:solidFill>
                  <a:srgbClr val="3C5790"/>
                </a:solidFill>
              </a:rPr>
              <a:t>cooperates with the virtual machine to define namespaces, which protect the integrity of the security features built into the Java language. </a:t>
            </a:r>
          </a:p>
          <a:p>
            <a:pPr lvl="1"/>
            <a:r>
              <a:rPr lang="en-US" sz="1400" dirty="0">
                <a:solidFill>
                  <a:srgbClr val="3C5790"/>
                </a:solidFill>
              </a:rPr>
              <a:t>calls the security manager when appropriate, ensuring that code has the appropriate permissions in order to access or define classes. </a:t>
            </a:r>
          </a:p>
          <a:p>
            <a:pPr lvl="1"/>
            <a:r>
              <a:rPr lang="en-US" sz="1400" dirty="0">
                <a:solidFill>
                  <a:srgbClr val="3C5790"/>
                </a:solidFill>
              </a:rPr>
              <a:t>sets up the mapping of permissions to class objects (the protection domain of each class) so that the access controller knows which classes have which permissions. </a:t>
            </a:r>
          </a:p>
        </p:txBody>
      </p:sp>
      <p:pic>
        <p:nvPicPr>
          <p:cNvPr id="2" name="Picture 1"/>
          <p:cNvPicPr>
            <a:picLocks noChangeAspect="1"/>
          </p:cNvPicPr>
          <p:nvPr/>
        </p:nvPicPr>
        <p:blipFill>
          <a:blip r:embed="rId3"/>
          <a:stretch>
            <a:fillRect/>
          </a:stretch>
        </p:blipFill>
        <p:spPr>
          <a:xfrm>
            <a:off x="2009775" y="4114800"/>
            <a:ext cx="5229225" cy="2543175"/>
          </a:xfrm>
          <a:prstGeom prst="rect">
            <a:avLst/>
          </a:prstGeom>
        </p:spPr>
      </p:pic>
    </p:spTree>
    <p:extLst>
      <p:ext uri="{BB962C8B-B14F-4D97-AF65-F5344CB8AC3E}">
        <p14:creationId xmlns:p14="http://schemas.microsoft.com/office/powerpoint/2010/main" val="918300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Class Loader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Class loaders are organized into a tree hierarchy and at the root of this tree is the system class loader. </a:t>
            </a:r>
          </a:p>
          <a:p>
            <a:r>
              <a:rPr lang="en-US" sz="1400" dirty="0">
                <a:solidFill>
                  <a:srgbClr val="3C5790"/>
                </a:solidFill>
              </a:rPr>
              <a:t>This class loader is also called the primordial class loader or the null class loader. </a:t>
            </a:r>
          </a:p>
          <a:p>
            <a:r>
              <a:rPr lang="en-US" sz="1400" dirty="0">
                <a:solidFill>
                  <a:srgbClr val="3C5790"/>
                </a:solidFill>
              </a:rPr>
              <a:t>It is used only to load classes from the core Java API.</a:t>
            </a:r>
          </a:p>
          <a:p>
            <a:r>
              <a:rPr lang="en-US" sz="1400" dirty="0">
                <a:solidFill>
                  <a:srgbClr val="3C5790"/>
                </a:solidFill>
              </a:rPr>
              <a:t>The system class loader has one or more children. </a:t>
            </a:r>
          </a:p>
        </p:txBody>
      </p:sp>
      <p:pic>
        <p:nvPicPr>
          <p:cNvPr id="2" name="Picture 1"/>
          <p:cNvPicPr>
            <a:picLocks noChangeAspect="1"/>
          </p:cNvPicPr>
          <p:nvPr/>
        </p:nvPicPr>
        <p:blipFill>
          <a:blip r:embed="rId3"/>
          <a:stretch>
            <a:fillRect/>
          </a:stretch>
        </p:blipFill>
        <p:spPr>
          <a:xfrm>
            <a:off x="2514600" y="3505200"/>
            <a:ext cx="3910205" cy="2179638"/>
          </a:xfrm>
          <a:prstGeom prst="rect">
            <a:avLst/>
          </a:prstGeom>
        </p:spPr>
      </p:pic>
    </p:spTree>
    <p:extLst>
      <p:ext uri="{BB962C8B-B14F-4D97-AF65-F5344CB8AC3E}">
        <p14:creationId xmlns:p14="http://schemas.microsoft.com/office/powerpoint/2010/main" val="103516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Class Loader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hierarchy comes into play when it is time to load a class. </a:t>
            </a:r>
          </a:p>
          <a:p>
            <a:r>
              <a:rPr lang="en-US" sz="1400" dirty="0">
                <a:solidFill>
                  <a:srgbClr val="3C5790"/>
                </a:solidFill>
              </a:rPr>
              <a:t>Classes are loaded in one of three ways: </a:t>
            </a:r>
          </a:p>
          <a:p>
            <a:pPr lvl="1"/>
            <a:r>
              <a:rPr lang="en-US" sz="1400" dirty="0">
                <a:solidFill>
                  <a:srgbClr val="3C5790"/>
                </a:solidFill>
              </a:rPr>
              <a:t>explicitly by calling the </a:t>
            </a:r>
            <a:r>
              <a:rPr lang="en-US" sz="1400" dirty="0" err="1">
                <a:solidFill>
                  <a:srgbClr val="3C5790"/>
                </a:solidFill>
              </a:rPr>
              <a:t>loadClass</a:t>
            </a:r>
            <a:r>
              <a:rPr lang="en-US" sz="1400" dirty="0">
                <a:solidFill>
                  <a:srgbClr val="3C5790"/>
                </a:solidFill>
              </a:rPr>
              <a:t>( ) method of a class loader</a:t>
            </a:r>
          </a:p>
          <a:p>
            <a:pPr lvl="1"/>
            <a:r>
              <a:rPr lang="en-US" sz="1400" dirty="0">
                <a:solidFill>
                  <a:srgbClr val="3C5790"/>
                </a:solidFill>
              </a:rPr>
              <a:t>explicitly by calling the </a:t>
            </a:r>
            <a:r>
              <a:rPr lang="en-US" sz="1400" dirty="0" err="1">
                <a:solidFill>
                  <a:srgbClr val="3C5790"/>
                </a:solidFill>
              </a:rPr>
              <a:t>Class.forName</a:t>
            </a:r>
            <a:r>
              <a:rPr lang="en-US" sz="1400" dirty="0">
                <a:solidFill>
                  <a:srgbClr val="3C5790"/>
                </a:solidFill>
              </a:rPr>
              <a:t>( ) method, </a:t>
            </a:r>
          </a:p>
          <a:p>
            <a:pPr lvl="1"/>
            <a:r>
              <a:rPr lang="en-US" sz="1400" dirty="0">
                <a:solidFill>
                  <a:srgbClr val="3C5790"/>
                </a:solidFill>
              </a:rPr>
              <a:t>implicitly when they are referenced by an already-loaded class. </a:t>
            </a:r>
          </a:p>
        </p:txBody>
      </p:sp>
    </p:spTree>
    <p:extLst>
      <p:ext uri="{BB962C8B-B14F-4D97-AF65-F5344CB8AC3E}">
        <p14:creationId xmlns:p14="http://schemas.microsoft.com/office/powerpoint/2010/main" val="2026402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a:t>
            </a:r>
          </a:p>
        </p:txBody>
      </p:sp>
      <p:sp>
        <p:nvSpPr>
          <p:cNvPr id="4099" name="Espace réservé du contenu 4"/>
          <p:cNvSpPr>
            <a:spLocks noGrp="1"/>
          </p:cNvSpPr>
          <p:nvPr>
            <p:ph idx="1"/>
          </p:nvPr>
        </p:nvSpPr>
        <p:spPr>
          <a:xfrm>
            <a:off x="228600" y="2133600"/>
            <a:ext cx="8686800" cy="18288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Java eliminates certain low-level constructs such   as pointers and has a very simple memory model where every object is allocated on the heap and all variables of object types are references. </a:t>
            </a:r>
          </a:p>
          <a:p>
            <a:r>
              <a:rPr lang="en-US" sz="1500" dirty="0">
                <a:solidFill>
                  <a:srgbClr val="3C5790"/>
                </a:solidFill>
              </a:rPr>
              <a:t>Memory management is handled through integrated automatic garbage collection performed by the JVM.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Cryptography</a:t>
            </a:r>
            <a:endParaRPr lang="fr-CA" dirty="0">
              <a:solidFill>
                <a:schemeClr val="bg1"/>
              </a:solidFill>
            </a:endParaRP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We need to secure the packages and we need to authenticate classes that are loaded from network.</a:t>
            </a:r>
          </a:p>
          <a:p>
            <a:r>
              <a:rPr lang="en-US" sz="1400" dirty="0">
                <a:solidFill>
                  <a:srgbClr val="3C5790"/>
                </a:solidFill>
              </a:rPr>
              <a:t>The </a:t>
            </a:r>
            <a:r>
              <a:rPr lang="en-US" sz="1400" dirty="0" err="1">
                <a:solidFill>
                  <a:srgbClr val="3C5790"/>
                </a:solidFill>
              </a:rPr>
              <a:t>cryptograpghic</a:t>
            </a:r>
            <a:r>
              <a:rPr lang="en-US" sz="1400" dirty="0">
                <a:solidFill>
                  <a:srgbClr val="3C5790"/>
                </a:solidFill>
              </a:rPr>
              <a:t> engine takes some input data and some sort of key and produces a set of output data.</a:t>
            </a:r>
          </a:p>
          <a:p>
            <a:r>
              <a:rPr lang="en-US" sz="1400" dirty="0">
                <a:solidFill>
                  <a:srgbClr val="3C5790"/>
                </a:solidFill>
              </a:rPr>
              <a:t>There are engines that don't require a key as part of their input.</a:t>
            </a:r>
          </a:p>
          <a:p>
            <a:r>
              <a:rPr lang="en-US" sz="1400" dirty="0">
                <a:solidFill>
                  <a:srgbClr val="3C5790"/>
                </a:solidFill>
              </a:rPr>
              <a:t>In the Java security package there are 2 standard cryptographic engines:</a:t>
            </a:r>
          </a:p>
          <a:p>
            <a:r>
              <a:rPr lang="en-US" sz="1400" dirty="0">
                <a:solidFill>
                  <a:srgbClr val="3C5790"/>
                </a:solidFill>
              </a:rPr>
              <a:t> - message digest engine</a:t>
            </a:r>
          </a:p>
          <a:p>
            <a:r>
              <a:rPr lang="en-US" sz="1400" dirty="0">
                <a:solidFill>
                  <a:srgbClr val="3C5790"/>
                </a:solidFill>
              </a:rPr>
              <a:t> - digital signature engine</a:t>
            </a:r>
          </a:p>
          <a:p>
            <a:endParaRPr lang="en-US" sz="1400" dirty="0">
              <a:solidFill>
                <a:srgbClr val="3C5790"/>
              </a:solidFill>
            </a:endParaRPr>
          </a:p>
        </p:txBody>
      </p:sp>
      <p:pic>
        <p:nvPicPr>
          <p:cNvPr id="2" name="Picture 1"/>
          <p:cNvPicPr>
            <a:picLocks noChangeAspect="1"/>
          </p:cNvPicPr>
          <p:nvPr/>
        </p:nvPicPr>
        <p:blipFill>
          <a:blip r:embed="rId3"/>
          <a:stretch>
            <a:fillRect/>
          </a:stretch>
        </p:blipFill>
        <p:spPr>
          <a:xfrm>
            <a:off x="2238375" y="3810000"/>
            <a:ext cx="4467225" cy="1943100"/>
          </a:xfrm>
          <a:prstGeom prst="rect">
            <a:avLst/>
          </a:prstGeom>
        </p:spPr>
      </p:pic>
    </p:spTree>
    <p:extLst>
      <p:ext uri="{BB962C8B-B14F-4D97-AF65-F5344CB8AC3E}">
        <p14:creationId xmlns:p14="http://schemas.microsoft.com/office/powerpoint/2010/main" val="2277457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Cryptography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Keys are the basic for many cryptographic operations.</a:t>
            </a:r>
          </a:p>
          <a:p>
            <a:r>
              <a:rPr lang="en-US" sz="1400" dirty="0">
                <a:solidFill>
                  <a:srgbClr val="3C5790"/>
                </a:solidFill>
              </a:rPr>
              <a:t>A key is a long string of numbers that have very strict mathematical properties.</a:t>
            </a:r>
          </a:p>
          <a:p>
            <a:r>
              <a:rPr lang="en-US" sz="1400" dirty="0">
                <a:solidFill>
                  <a:srgbClr val="3C5790"/>
                </a:solidFill>
              </a:rPr>
              <a:t>In the realm of cryptography, keys can either come alone (</a:t>
            </a:r>
            <a:r>
              <a:rPr lang="en-US" sz="1400" b="1" dirty="0">
                <a:solidFill>
                  <a:srgbClr val="3C5790"/>
                </a:solidFill>
              </a:rPr>
              <a:t>secret</a:t>
            </a:r>
            <a:r>
              <a:rPr lang="en-US" sz="1400" dirty="0">
                <a:solidFill>
                  <a:srgbClr val="3C5790"/>
                </a:solidFill>
              </a:rPr>
              <a:t> </a:t>
            </a:r>
            <a:r>
              <a:rPr lang="en-US" sz="1400" b="1" dirty="0">
                <a:solidFill>
                  <a:srgbClr val="3C5790"/>
                </a:solidFill>
              </a:rPr>
              <a:t>keys</a:t>
            </a:r>
            <a:r>
              <a:rPr lang="en-US" sz="1400" dirty="0">
                <a:solidFill>
                  <a:srgbClr val="3C5790"/>
                </a:solidFill>
              </a:rPr>
              <a:t>) or in pairs.</a:t>
            </a:r>
          </a:p>
          <a:p>
            <a:r>
              <a:rPr lang="en-US" sz="1400" dirty="0">
                <a:solidFill>
                  <a:srgbClr val="3C5790"/>
                </a:solidFill>
              </a:rPr>
              <a:t>A key pair has 2 keys: </a:t>
            </a:r>
            <a:r>
              <a:rPr lang="en-US" sz="1400" b="1" dirty="0">
                <a:solidFill>
                  <a:srgbClr val="3C5790"/>
                </a:solidFill>
              </a:rPr>
              <a:t>public</a:t>
            </a:r>
            <a:r>
              <a:rPr lang="en-US" sz="1400" dirty="0">
                <a:solidFill>
                  <a:srgbClr val="3C5790"/>
                </a:solidFill>
              </a:rPr>
              <a:t> and </a:t>
            </a:r>
            <a:r>
              <a:rPr lang="en-US" sz="1400" b="1" dirty="0">
                <a:solidFill>
                  <a:srgbClr val="3C5790"/>
                </a:solidFill>
              </a:rPr>
              <a:t>private</a:t>
            </a:r>
            <a:r>
              <a:rPr lang="en-US" sz="1400" dirty="0">
                <a:solidFill>
                  <a:srgbClr val="3C5790"/>
                </a:solidFill>
              </a:rPr>
              <a:t> key. </a:t>
            </a:r>
          </a:p>
        </p:txBody>
      </p:sp>
    </p:spTree>
    <p:extLst>
      <p:ext uri="{BB962C8B-B14F-4D97-AF65-F5344CB8AC3E}">
        <p14:creationId xmlns:p14="http://schemas.microsoft.com/office/powerpoint/2010/main" val="3619020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Cryptography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When an algorithm requires a secret key, both parties using the algorithm will use the same key.</a:t>
            </a:r>
          </a:p>
          <a:p>
            <a:r>
              <a:rPr lang="en-US" sz="1400" dirty="0">
                <a:solidFill>
                  <a:srgbClr val="3C5790"/>
                </a:solidFill>
              </a:rPr>
              <a:t>Both parties must agree to keep the secret key.</a:t>
            </a:r>
          </a:p>
          <a:p>
            <a:r>
              <a:rPr lang="en-US" sz="1400" dirty="0">
                <a:solidFill>
                  <a:srgbClr val="3C5790"/>
                </a:solidFill>
              </a:rPr>
              <a:t>Public and private keys can provide asymmetric operation o cryptographic engines.</a:t>
            </a:r>
          </a:p>
          <a:p>
            <a:r>
              <a:rPr lang="en-US" sz="1400" dirty="0">
                <a:solidFill>
                  <a:srgbClr val="3C5790"/>
                </a:solidFill>
              </a:rPr>
              <a:t>The public key can be used by one party participating in the algorithm and the private key can be used by the other party.</a:t>
            </a:r>
          </a:p>
          <a:p>
            <a:r>
              <a:rPr lang="en-US" sz="1400" dirty="0">
                <a:solidFill>
                  <a:srgbClr val="3C5790"/>
                </a:solidFill>
              </a:rPr>
              <a:t>So we use the public key to encrypt the data and the private key to decrypt it.</a:t>
            </a:r>
          </a:p>
          <a:p>
            <a:endParaRPr lang="en-US" sz="1400" dirty="0">
              <a:solidFill>
                <a:srgbClr val="3C5790"/>
              </a:solidFill>
            </a:endParaRPr>
          </a:p>
        </p:txBody>
      </p:sp>
    </p:spTree>
    <p:extLst>
      <p:ext uri="{BB962C8B-B14F-4D97-AF65-F5344CB8AC3E}">
        <p14:creationId xmlns:p14="http://schemas.microsoft.com/office/powerpoint/2010/main" val="3981915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Cryptography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A </a:t>
            </a:r>
            <a:r>
              <a:rPr lang="en-US" sz="1400" b="1" dirty="0">
                <a:solidFill>
                  <a:srgbClr val="3C5790"/>
                </a:solidFill>
              </a:rPr>
              <a:t>message digest</a:t>
            </a:r>
            <a:r>
              <a:rPr lang="en-US" sz="1400" dirty="0">
                <a:solidFill>
                  <a:srgbClr val="3C5790"/>
                </a:solidFill>
              </a:rPr>
              <a:t> is a small sequence of bytes that is produced when given set of data is passed through the message digest engine.</a:t>
            </a:r>
          </a:p>
          <a:p>
            <a:r>
              <a:rPr lang="en-US" sz="1400" dirty="0">
                <a:solidFill>
                  <a:srgbClr val="3C5790"/>
                </a:solidFill>
              </a:rPr>
              <a:t>A message digest engine doesn't always require a key to operate.</a:t>
            </a:r>
          </a:p>
          <a:p>
            <a:r>
              <a:rPr lang="en-US" sz="1400" dirty="0">
                <a:solidFill>
                  <a:srgbClr val="3C5790"/>
                </a:solidFill>
              </a:rPr>
              <a:t>The message digest engine takes a single stream of data as its input and produces a single output.</a:t>
            </a:r>
          </a:p>
          <a:p>
            <a:r>
              <a:rPr lang="en-US" sz="1400" dirty="0">
                <a:solidFill>
                  <a:srgbClr val="3C5790"/>
                </a:solidFill>
              </a:rPr>
              <a:t>The result is called </a:t>
            </a:r>
            <a:r>
              <a:rPr lang="en-US" sz="1400" b="1" dirty="0">
                <a:solidFill>
                  <a:srgbClr val="3C5790"/>
                </a:solidFill>
              </a:rPr>
              <a:t>digest</a:t>
            </a:r>
            <a:r>
              <a:rPr lang="en-US" sz="1400" dirty="0">
                <a:solidFill>
                  <a:srgbClr val="3C5790"/>
                </a:solidFill>
              </a:rPr>
              <a:t> or </a:t>
            </a:r>
            <a:r>
              <a:rPr lang="en-US" sz="1400" b="1" dirty="0">
                <a:solidFill>
                  <a:srgbClr val="3C5790"/>
                </a:solidFill>
              </a:rPr>
              <a:t>hash</a:t>
            </a:r>
            <a:r>
              <a:rPr lang="en-US" sz="1400" dirty="0">
                <a:solidFill>
                  <a:srgbClr val="3C5790"/>
                </a:solidFill>
              </a:rPr>
              <a:t>.</a:t>
            </a:r>
          </a:p>
        </p:txBody>
      </p:sp>
    </p:spTree>
    <p:extLst>
      <p:ext uri="{BB962C8B-B14F-4D97-AF65-F5344CB8AC3E}">
        <p14:creationId xmlns:p14="http://schemas.microsoft.com/office/powerpoint/2010/main" val="2193232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Cryptography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If we need to determine whether a particular digest represents a particular set of data we need to recalculate the digest and compare the newly calculated digest with the original digest.</a:t>
            </a:r>
          </a:p>
          <a:p>
            <a:r>
              <a:rPr lang="en-US" sz="1400" dirty="0">
                <a:solidFill>
                  <a:srgbClr val="3C5790"/>
                </a:solidFill>
              </a:rPr>
              <a:t>The digest algorithm has an internal accumulator that operates on all data fed into the engine.</a:t>
            </a:r>
          </a:p>
        </p:txBody>
      </p:sp>
      <p:pic>
        <p:nvPicPr>
          <p:cNvPr id="2" name="Picture 1"/>
          <p:cNvPicPr>
            <a:picLocks noChangeAspect="1"/>
          </p:cNvPicPr>
          <p:nvPr/>
        </p:nvPicPr>
        <p:blipFill>
          <a:blip r:embed="rId3"/>
          <a:stretch>
            <a:fillRect/>
          </a:stretch>
        </p:blipFill>
        <p:spPr>
          <a:xfrm>
            <a:off x="1219200" y="3200400"/>
            <a:ext cx="6672943" cy="2514600"/>
          </a:xfrm>
          <a:prstGeom prst="rect">
            <a:avLst/>
          </a:prstGeom>
        </p:spPr>
      </p:pic>
    </p:spTree>
    <p:extLst>
      <p:ext uri="{BB962C8B-B14F-4D97-AF65-F5344CB8AC3E}">
        <p14:creationId xmlns:p14="http://schemas.microsoft.com/office/powerpoint/2010/main" val="3709106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Cryptography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524000"/>
          </a:xfrm>
        </p:spPr>
        <p:txBody>
          <a:bodyPr/>
          <a:lstStyle/>
          <a:p>
            <a:r>
              <a:rPr lang="en-US" sz="1400" dirty="0">
                <a:solidFill>
                  <a:srgbClr val="3C5790"/>
                </a:solidFill>
              </a:rPr>
              <a:t>The primary engine in the security package is the digital signature engine.</a:t>
            </a:r>
          </a:p>
          <a:p>
            <a:r>
              <a:rPr lang="en-US" sz="1400" dirty="0">
                <a:solidFill>
                  <a:srgbClr val="3C5790"/>
                </a:solidFill>
              </a:rPr>
              <a:t>Digital signatures rely on 2 things:</a:t>
            </a:r>
          </a:p>
          <a:p>
            <a:pPr lvl="1"/>
            <a:r>
              <a:rPr lang="en-US" sz="1400" dirty="0">
                <a:solidFill>
                  <a:srgbClr val="3C5790"/>
                </a:solidFill>
              </a:rPr>
              <a:t>ability to generate a message digest</a:t>
            </a:r>
          </a:p>
          <a:p>
            <a:pPr lvl="1"/>
            <a:r>
              <a:rPr lang="en-US" sz="1400" dirty="0">
                <a:solidFill>
                  <a:srgbClr val="3C5790"/>
                </a:solidFill>
              </a:rPr>
              <a:t>ability to encrypt the digest</a:t>
            </a:r>
          </a:p>
        </p:txBody>
      </p:sp>
      <p:pic>
        <p:nvPicPr>
          <p:cNvPr id="2" name="Picture 1"/>
          <p:cNvPicPr>
            <a:picLocks noChangeAspect="1"/>
          </p:cNvPicPr>
          <p:nvPr/>
        </p:nvPicPr>
        <p:blipFill>
          <a:blip r:embed="rId3"/>
          <a:stretch>
            <a:fillRect/>
          </a:stretch>
        </p:blipFill>
        <p:spPr>
          <a:xfrm>
            <a:off x="1524000" y="3429000"/>
            <a:ext cx="5838092" cy="2743200"/>
          </a:xfrm>
          <a:prstGeom prst="rect">
            <a:avLst/>
          </a:prstGeom>
        </p:spPr>
      </p:pic>
    </p:spTree>
    <p:extLst>
      <p:ext uri="{BB962C8B-B14F-4D97-AF65-F5344CB8AC3E}">
        <p14:creationId xmlns:p14="http://schemas.microsoft.com/office/powerpoint/2010/main" val="1065861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Cryptography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engines are part of the Java Cryptography Extension (JCE) and the Java Secure Socket Extension (JSSE).</a:t>
            </a:r>
          </a:p>
          <a:p>
            <a:r>
              <a:rPr lang="en-US" sz="1400" dirty="0">
                <a:solidFill>
                  <a:srgbClr val="3C5790"/>
                </a:solidFill>
              </a:rPr>
              <a:t>The engines in Java that provide the digital signature, message digests are provided in a set of abstract classes in the Java security package.</a:t>
            </a:r>
          </a:p>
          <a:p>
            <a:r>
              <a:rPr lang="en-US" sz="1400" dirty="0">
                <a:solidFill>
                  <a:srgbClr val="3C5790"/>
                </a:solidFill>
              </a:rPr>
              <a:t>A message digest can implement a particular algorithm such as MD5 or SHA.</a:t>
            </a:r>
          </a:p>
        </p:txBody>
      </p:sp>
    </p:spTree>
    <p:extLst>
      <p:ext uri="{BB962C8B-B14F-4D97-AF65-F5344CB8AC3E}">
        <p14:creationId xmlns:p14="http://schemas.microsoft.com/office/powerpoint/2010/main" val="3903659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Cryptography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a:t>
            </a:r>
            <a:r>
              <a:rPr lang="en-US" sz="1400" dirty="0" err="1">
                <a:solidFill>
                  <a:srgbClr val="3C5790"/>
                </a:solidFill>
              </a:rPr>
              <a:t>java.security.Provider</a:t>
            </a:r>
            <a:r>
              <a:rPr lang="en-US" sz="1400" dirty="0">
                <a:solidFill>
                  <a:srgbClr val="3C5790"/>
                </a:solidFill>
              </a:rPr>
              <a:t> class forms the basis of the security provider architecture.</a:t>
            </a:r>
          </a:p>
          <a:p>
            <a:r>
              <a:rPr lang="en-US" sz="1400" dirty="0">
                <a:solidFill>
                  <a:srgbClr val="3C5790"/>
                </a:solidFill>
              </a:rPr>
              <a:t>The default provider class that comes with Sun's implementation is the </a:t>
            </a:r>
            <a:r>
              <a:rPr lang="en-US" sz="1400" dirty="0" err="1">
                <a:solidFill>
                  <a:srgbClr val="3C5790"/>
                </a:solidFill>
              </a:rPr>
              <a:t>sun.security.provider.Sun</a:t>
            </a:r>
            <a:r>
              <a:rPr lang="en-US" sz="1400" dirty="0">
                <a:solidFill>
                  <a:srgbClr val="3C5790"/>
                </a:solidFill>
              </a:rPr>
              <a:t> class.</a:t>
            </a:r>
          </a:p>
          <a:p>
            <a:r>
              <a:rPr lang="en-US" sz="1400" dirty="0">
                <a:solidFill>
                  <a:srgbClr val="3C5790"/>
                </a:solidFill>
              </a:rPr>
              <a:t>The </a:t>
            </a:r>
            <a:r>
              <a:rPr lang="en-US" sz="1400" dirty="0" err="1">
                <a:solidFill>
                  <a:srgbClr val="3C5790"/>
                </a:solidFill>
              </a:rPr>
              <a:t>java.security.Security</a:t>
            </a:r>
            <a:r>
              <a:rPr lang="en-US" sz="1400" dirty="0">
                <a:solidFill>
                  <a:srgbClr val="3C5790"/>
                </a:solidFill>
              </a:rPr>
              <a:t> class is responsible for managing the set of provider classes.</a:t>
            </a:r>
          </a:p>
        </p:txBody>
      </p:sp>
    </p:spTree>
    <p:extLst>
      <p:ext uri="{BB962C8B-B14F-4D97-AF65-F5344CB8AC3E}">
        <p14:creationId xmlns:p14="http://schemas.microsoft.com/office/powerpoint/2010/main" val="27647097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Keys and </a:t>
            </a:r>
            <a:r>
              <a:rPr lang="fr-CA" dirty="0" err="1">
                <a:solidFill>
                  <a:schemeClr val="bg1"/>
                </a:solidFill>
              </a:rPr>
              <a:t>Certificates</a:t>
            </a:r>
            <a:endParaRPr lang="fr-CA" dirty="0">
              <a:solidFill>
                <a:schemeClr val="bg1"/>
              </a:solidFill>
            </a:endParaRP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Keys are required to create and verify digital signature or to perform encryption.</a:t>
            </a:r>
          </a:p>
          <a:p>
            <a:r>
              <a:rPr lang="en-US" sz="1400" dirty="0">
                <a:solidFill>
                  <a:srgbClr val="3C5790"/>
                </a:solidFill>
              </a:rPr>
              <a:t>There are 2 types of keys: </a:t>
            </a:r>
            <a:r>
              <a:rPr lang="en-US" sz="1400" b="1" dirty="0">
                <a:solidFill>
                  <a:srgbClr val="3C5790"/>
                </a:solidFill>
              </a:rPr>
              <a:t>asymmetric</a:t>
            </a:r>
            <a:r>
              <a:rPr lang="en-US" sz="1400" dirty="0">
                <a:solidFill>
                  <a:srgbClr val="3C5790"/>
                </a:solidFill>
              </a:rPr>
              <a:t> and </a:t>
            </a:r>
            <a:r>
              <a:rPr lang="en-US" sz="1400" b="1" dirty="0">
                <a:solidFill>
                  <a:srgbClr val="3C5790"/>
                </a:solidFill>
              </a:rPr>
              <a:t>symmetric</a:t>
            </a:r>
            <a:r>
              <a:rPr lang="en-US" sz="1400" dirty="0">
                <a:solidFill>
                  <a:srgbClr val="3C5790"/>
                </a:solidFill>
              </a:rPr>
              <a:t>.</a:t>
            </a:r>
          </a:p>
          <a:p>
            <a:r>
              <a:rPr lang="en-US" sz="1400" dirty="0">
                <a:solidFill>
                  <a:srgbClr val="3C5790"/>
                </a:solidFill>
              </a:rPr>
              <a:t>Asymmetric keys are of 2 types: </a:t>
            </a:r>
            <a:r>
              <a:rPr lang="en-US" sz="1400" b="1" dirty="0">
                <a:solidFill>
                  <a:srgbClr val="3C5790"/>
                </a:solidFill>
              </a:rPr>
              <a:t>public</a:t>
            </a:r>
            <a:r>
              <a:rPr lang="en-US" sz="1400" dirty="0">
                <a:solidFill>
                  <a:srgbClr val="3C5790"/>
                </a:solidFill>
              </a:rPr>
              <a:t> and </a:t>
            </a:r>
            <a:r>
              <a:rPr lang="en-US" sz="1400" b="1" dirty="0">
                <a:solidFill>
                  <a:srgbClr val="3C5790"/>
                </a:solidFill>
              </a:rPr>
              <a:t>private</a:t>
            </a:r>
            <a:r>
              <a:rPr lang="en-US" sz="1400" dirty="0">
                <a:solidFill>
                  <a:srgbClr val="3C5790"/>
                </a:solidFill>
              </a:rPr>
              <a:t>.</a:t>
            </a:r>
          </a:p>
          <a:p>
            <a:r>
              <a:rPr lang="en-US" sz="1400" dirty="0">
                <a:solidFill>
                  <a:srgbClr val="3C5790"/>
                </a:solidFill>
              </a:rPr>
              <a:t>Symmetric keys are called </a:t>
            </a:r>
            <a:r>
              <a:rPr lang="en-US" sz="1400" b="1" dirty="0">
                <a:solidFill>
                  <a:srgbClr val="3C5790"/>
                </a:solidFill>
              </a:rPr>
              <a:t>secret keys</a:t>
            </a:r>
            <a:r>
              <a:rPr lang="en-US" sz="1400" dirty="0">
                <a:solidFill>
                  <a:srgbClr val="3C5790"/>
                </a:solidFill>
              </a:rPr>
              <a:t>.</a:t>
            </a:r>
          </a:p>
        </p:txBody>
      </p:sp>
    </p:spTree>
    <p:extLst>
      <p:ext uri="{BB962C8B-B14F-4D97-AF65-F5344CB8AC3E}">
        <p14:creationId xmlns:p14="http://schemas.microsoft.com/office/powerpoint/2010/main" val="57519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Keys and </a:t>
            </a:r>
            <a:r>
              <a:rPr lang="fr-CA" dirty="0" err="1">
                <a:solidFill>
                  <a:schemeClr val="bg1"/>
                </a:solidFill>
              </a:rPr>
              <a:t>Certificates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990600"/>
          </a:xfrm>
        </p:spPr>
        <p:txBody>
          <a:bodyPr/>
          <a:lstStyle/>
          <a:p>
            <a:r>
              <a:rPr lang="en-US" sz="1400" dirty="0">
                <a:solidFill>
                  <a:srgbClr val="3C5790"/>
                </a:solidFill>
              </a:rPr>
              <a:t>Certificates are used to authenticate public keys.</a:t>
            </a:r>
          </a:p>
          <a:p>
            <a:r>
              <a:rPr lang="en-US" sz="1400" dirty="0">
                <a:solidFill>
                  <a:srgbClr val="3C5790"/>
                </a:solidFill>
              </a:rPr>
              <a:t>When public keys are transmitted they are embedded within certificates.</a:t>
            </a:r>
          </a:p>
        </p:txBody>
      </p:sp>
      <p:pic>
        <p:nvPicPr>
          <p:cNvPr id="4" name="Picture 3"/>
          <p:cNvPicPr>
            <a:picLocks noChangeAspect="1"/>
          </p:cNvPicPr>
          <p:nvPr/>
        </p:nvPicPr>
        <p:blipFill>
          <a:blip r:embed="rId3"/>
          <a:stretch>
            <a:fillRect/>
          </a:stretch>
        </p:blipFill>
        <p:spPr>
          <a:xfrm>
            <a:off x="1447800" y="3124200"/>
            <a:ext cx="6019800" cy="2590940"/>
          </a:xfrm>
          <a:prstGeom prst="rect">
            <a:avLst/>
          </a:prstGeom>
        </p:spPr>
      </p:pic>
    </p:spTree>
    <p:extLst>
      <p:ext uri="{BB962C8B-B14F-4D97-AF65-F5344CB8AC3E}">
        <p14:creationId xmlns:p14="http://schemas.microsoft.com/office/powerpoint/2010/main" val="117582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The heart of the Java platform is the concept of a "virtual machine" that executes Java </a:t>
            </a:r>
            <a:r>
              <a:rPr lang="en-US" sz="1500" b="1" dirty="0">
                <a:solidFill>
                  <a:srgbClr val="3C5790"/>
                </a:solidFill>
              </a:rPr>
              <a:t>bytecode</a:t>
            </a:r>
            <a:r>
              <a:rPr lang="en-US" sz="1500" dirty="0">
                <a:solidFill>
                  <a:srgbClr val="3C5790"/>
                </a:solidFill>
              </a:rPr>
              <a:t> programs. This bytecode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bytecode into native processor instructions at run-time and caches the native code in memory during execution. The use of a JIT compiler means that Java applications, after a short delay during loading and once they have "warmed up" by being all or mostly  JIT-compiled, tend to run about as fast as native programs.</a:t>
            </a:r>
          </a:p>
          <a:p>
            <a:r>
              <a:rPr lang="en-US" sz="1500" dirty="0">
                <a:solidFill>
                  <a:srgbClr val="3C5790"/>
                </a:solidFill>
              </a:rPr>
              <a:t>The Java programs are cross-platform or platform independent, but the code of the Java Virtual Machines (JVM) that execute these programs is not. </a:t>
            </a:r>
          </a:p>
        </p:txBody>
      </p:sp>
    </p:spTree>
    <p:extLst>
      <p:ext uri="{BB962C8B-B14F-4D97-AF65-F5344CB8AC3E}">
        <p14:creationId xmlns:p14="http://schemas.microsoft.com/office/powerpoint/2010/main" val="1564227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Keys and </a:t>
            </a:r>
            <a:r>
              <a:rPr lang="fr-CA" dirty="0" err="1">
                <a:solidFill>
                  <a:schemeClr val="bg1"/>
                </a:solidFill>
              </a:rPr>
              <a:t>Certificates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A generator class creates keys from scratch.</a:t>
            </a:r>
          </a:p>
          <a:p>
            <a:r>
              <a:rPr lang="en-US" sz="1400" dirty="0">
                <a:solidFill>
                  <a:srgbClr val="3C5790"/>
                </a:solidFill>
              </a:rPr>
              <a:t>Symmetric keys are generated by the </a:t>
            </a:r>
            <a:r>
              <a:rPr lang="en-US" sz="1400" dirty="0" err="1">
                <a:solidFill>
                  <a:srgbClr val="3C5790"/>
                </a:solidFill>
              </a:rPr>
              <a:t>KeyGenerator</a:t>
            </a:r>
            <a:r>
              <a:rPr lang="en-US" sz="1400" dirty="0">
                <a:solidFill>
                  <a:srgbClr val="3C5790"/>
                </a:solidFill>
              </a:rPr>
              <a:t> class.</a:t>
            </a:r>
          </a:p>
          <a:p>
            <a:r>
              <a:rPr lang="en-US" sz="1400" dirty="0" err="1">
                <a:solidFill>
                  <a:srgbClr val="3C5790"/>
                </a:solidFill>
              </a:rPr>
              <a:t>Assymetric</a:t>
            </a:r>
            <a:r>
              <a:rPr lang="en-US" sz="1400" dirty="0">
                <a:solidFill>
                  <a:srgbClr val="3C5790"/>
                </a:solidFill>
              </a:rPr>
              <a:t> key pairs are generated by the </a:t>
            </a:r>
            <a:r>
              <a:rPr lang="en-US" sz="1400" dirty="0" err="1">
                <a:solidFill>
                  <a:srgbClr val="3C5790"/>
                </a:solidFill>
              </a:rPr>
              <a:t>KeyPairGenerator</a:t>
            </a:r>
            <a:r>
              <a:rPr lang="en-US" sz="1400" dirty="0">
                <a:solidFill>
                  <a:srgbClr val="3C5790"/>
                </a:solidFill>
              </a:rPr>
              <a:t> class.</a:t>
            </a:r>
          </a:p>
          <a:p>
            <a:r>
              <a:rPr lang="en-US" sz="1400" dirty="0">
                <a:solidFill>
                  <a:srgbClr val="3C5790"/>
                </a:solidFill>
              </a:rPr>
              <a:t>The </a:t>
            </a:r>
            <a:r>
              <a:rPr lang="en-US" sz="1400" dirty="0" err="1">
                <a:solidFill>
                  <a:srgbClr val="3C5790"/>
                </a:solidFill>
              </a:rPr>
              <a:t>KeyFactory</a:t>
            </a:r>
            <a:r>
              <a:rPr lang="en-US" sz="1400" dirty="0">
                <a:solidFill>
                  <a:srgbClr val="3C5790"/>
                </a:solidFill>
              </a:rPr>
              <a:t> class translates between key objects and their external representations.</a:t>
            </a:r>
          </a:p>
        </p:txBody>
      </p:sp>
    </p:spTree>
    <p:extLst>
      <p:ext uri="{BB962C8B-B14F-4D97-AF65-F5344CB8AC3E}">
        <p14:creationId xmlns:p14="http://schemas.microsoft.com/office/powerpoint/2010/main" val="1862593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Keys and </a:t>
            </a:r>
            <a:r>
              <a:rPr lang="fr-CA" dirty="0" err="1">
                <a:solidFill>
                  <a:schemeClr val="bg1"/>
                </a:solidFill>
              </a:rPr>
              <a:t>Certificates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a:t>
            </a:r>
            <a:r>
              <a:rPr lang="en-US" sz="1400" dirty="0" err="1">
                <a:solidFill>
                  <a:srgbClr val="3C5790"/>
                </a:solidFill>
              </a:rPr>
              <a:t>java.security.Key</a:t>
            </a:r>
            <a:r>
              <a:rPr lang="en-US" sz="1400" dirty="0">
                <a:solidFill>
                  <a:srgbClr val="3C5790"/>
                </a:solidFill>
              </a:rPr>
              <a:t> class represents a single key.</a:t>
            </a:r>
          </a:p>
          <a:p>
            <a:r>
              <a:rPr lang="en-US" sz="1400" dirty="0">
                <a:solidFill>
                  <a:srgbClr val="3C5790"/>
                </a:solidFill>
              </a:rPr>
              <a:t>Because keys must be transferred to and from various entities they must be serializable.</a:t>
            </a:r>
          </a:p>
          <a:p>
            <a:r>
              <a:rPr lang="en-US" sz="1400" dirty="0">
                <a:solidFill>
                  <a:srgbClr val="3C5790"/>
                </a:solidFill>
              </a:rPr>
              <a:t>The key returns the </a:t>
            </a:r>
            <a:r>
              <a:rPr lang="en-US" sz="1400" dirty="0" err="1">
                <a:solidFill>
                  <a:srgbClr val="3C5790"/>
                </a:solidFill>
              </a:rPr>
              <a:t>algoritm</a:t>
            </a:r>
            <a:r>
              <a:rPr lang="en-US" sz="1400" dirty="0">
                <a:solidFill>
                  <a:srgbClr val="3C5790"/>
                </a:solidFill>
              </a:rPr>
              <a:t> used to generated the key, the format and the encoded byte[] array.</a:t>
            </a:r>
          </a:p>
          <a:p>
            <a:r>
              <a:rPr lang="en-US" sz="1400" dirty="0">
                <a:solidFill>
                  <a:srgbClr val="3C5790"/>
                </a:solidFill>
              </a:rPr>
              <a:t>The </a:t>
            </a:r>
            <a:r>
              <a:rPr lang="en-US" sz="1400" dirty="0" err="1">
                <a:solidFill>
                  <a:srgbClr val="3C5790"/>
                </a:solidFill>
              </a:rPr>
              <a:t>java.security.PublicKey</a:t>
            </a:r>
            <a:r>
              <a:rPr lang="en-US" sz="1400" dirty="0">
                <a:solidFill>
                  <a:srgbClr val="3C5790"/>
                </a:solidFill>
              </a:rPr>
              <a:t> and </a:t>
            </a:r>
            <a:r>
              <a:rPr lang="en-US" sz="1400" dirty="0" err="1">
                <a:solidFill>
                  <a:srgbClr val="3C5790"/>
                </a:solidFill>
              </a:rPr>
              <a:t>java.security.PrivateKey</a:t>
            </a:r>
            <a:r>
              <a:rPr lang="en-US" sz="1400" dirty="0">
                <a:solidFill>
                  <a:srgbClr val="3C5790"/>
                </a:solidFill>
              </a:rPr>
              <a:t> classes extends the Key class.</a:t>
            </a:r>
          </a:p>
        </p:txBody>
      </p:sp>
    </p:spTree>
    <p:extLst>
      <p:ext uri="{BB962C8B-B14F-4D97-AF65-F5344CB8AC3E}">
        <p14:creationId xmlns:p14="http://schemas.microsoft.com/office/powerpoint/2010/main" val="2223997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Keys and </a:t>
            </a:r>
            <a:r>
              <a:rPr lang="fr-CA" dirty="0" err="1">
                <a:solidFill>
                  <a:schemeClr val="bg1"/>
                </a:solidFill>
              </a:rPr>
              <a:t>Certificates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err="1">
                <a:solidFill>
                  <a:srgbClr val="3C5790"/>
                </a:solidFill>
              </a:rPr>
              <a:t>java.security.interfaces.DAParams</a:t>
            </a:r>
            <a:r>
              <a:rPr lang="en-US" sz="1400" dirty="0">
                <a:solidFill>
                  <a:srgbClr val="3C5790"/>
                </a:solidFill>
              </a:rPr>
              <a:t> retrieves the DSA algorithm specific parameters: P, Q and G used to generated the keys.</a:t>
            </a:r>
          </a:p>
          <a:p>
            <a:r>
              <a:rPr lang="en-US" sz="1400" dirty="0">
                <a:solidFill>
                  <a:srgbClr val="3C5790"/>
                </a:solidFill>
              </a:rPr>
              <a:t>Keys that are generated by DSA will typically implement the </a:t>
            </a:r>
            <a:r>
              <a:rPr lang="en-US" sz="1400" dirty="0" err="1">
                <a:solidFill>
                  <a:srgbClr val="3C5790"/>
                </a:solidFill>
              </a:rPr>
              <a:t>DSAKey</a:t>
            </a:r>
            <a:r>
              <a:rPr lang="en-US" sz="1400" dirty="0">
                <a:solidFill>
                  <a:srgbClr val="3C5790"/>
                </a:solidFill>
              </a:rPr>
              <a:t> interface.</a:t>
            </a:r>
          </a:p>
          <a:p>
            <a:r>
              <a:rPr lang="en-US" sz="1400" dirty="0">
                <a:solidFill>
                  <a:srgbClr val="3C5790"/>
                </a:solidFill>
              </a:rPr>
              <a:t>The </a:t>
            </a:r>
            <a:r>
              <a:rPr lang="en-US" sz="1400" dirty="0" err="1">
                <a:solidFill>
                  <a:srgbClr val="3C5790"/>
                </a:solidFill>
              </a:rPr>
              <a:t>DSAPrivateKey</a:t>
            </a:r>
            <a:r>
              <a:rPr lang="en-US" sz="1400" dirty="0">
                <a:solidFill>
                  <a:srgbClr val="3C5790"/>
                </a:solidFill>
              </a:rPr>
              <a:t> and </a:t>
            </a:r>
            <a:r>
              <a:rPr lang="en-US" sz="1400" dirty="0" err="1">
                <a:solidFill>
                  <a:srgbClr val="3C5790"/>
                </a:solidFill>
              </a:rPr>
              <a:t>DSAPublicKey</a:t>
            </a:r>
            <a:r>
              <a:rPr lang="en-US" sz="1400" dirty="0">
                <a:solidFill>
                  <a:srgbClr val="3C5790"/>
                </a:solidFill>
              </a:rPr>
              <a:t> extends </a:t>
            </a:r>
            <a:r>
              <a:rPr lang="en-US" sz="1400" dirty="0" err="1">
                <a:solidFill>
                  <a:srgbClr val="3C5790"/>
                </a:solidFill>
              </a:rPr>
              <a:t>DSAKey</a:t>
            </a:r>
            <a:r>
              <a:rPr lang="en-US" sz="1400" dirty="0">
                <a:solidFill>
                  <a:srgbClr val="3C5790"/>
                </a:solidFill>
              </a:rPr>
              <a:t> interface.</a:t>
            </a:r>
          </a:p>
          <a:p>
            <a:r>
              <a:rPr lang="en-US" sz="1400" dirty="0">
                <a:solidFill>
                  <a:srgbClr val="3C5790"/>
                </a:solidFill>
              </a:rPr>
              <a:t>The </a:t>
            </a:r>
            <a:r>
              <a:rPr lang="en-US" sz="1400" dirty="0" err="1">
                <a:solidFill>
                  <a:srgbClr val="3C5790"/>
                </a:solidFill>
              </a:rPr>
              <a:t>KeyPair</a:t>
            </a:r>
            <a:r>
              <a:rPr lang="en-US" sz="1400" dirty="0">
                <a:solidFill>
                  <a:srgbClr val="3C5790"/>
                </a:solidFill>
              </a:rPr>
              <a:t> class contains the public and private keys.</a:t>
            </a:r>
          </a:p>
          <a:p>
            <a:r>
              <a:rPr lang="en-US" sz="1400" dirty="0">
                <a:solidFill>
                  <a:srgbClr val="3C5790"/>
                </a:solidFill>
              </a:rPr>
              <a:t>The </a:t>
            </a:r>
            <a:r>
              <a:rPr lang="en-US" sz="1400" dirty="0" err="1">
                <a:solidFill>
                  <a:srgbClr val="3C5790"/>
                </a:solidFill>
              </a:rPr>
              <a:t>javax.crypyo.SecretKey</a:t>
            </a:r>
            <a:r>
              <a:rPr lang="en-US" sz="1400" dirty="0">
                <a:solidFill>
                  <a:srgbClr val="3C5790"/>
                </a:solidFill>
              </a:rPr>
              <a:t> extends the Key class.</a:t>
            </a:r>
          </a:p>
          <a:p>
            <a:r>
              <a:rPr lang="en-US" sz="1400" dirty="0">
                <a:solidFill>
                  <a:srgbClr val="3C5790"/>
                </a:solidFill>
              </a:rPr>
              <a:t>Secret key types: Blowfish, DES, </a:t>
            </a:r>
            <a:r>
              <a:rPr lang="en-US" sz="1400" dirty="0" err="1">
                <a:solidFill>
                  <a:srgbClr val="3C5790"/>
                </a:solidFill>
              </a:rPr>
              <a:t>DESede</a:t>
            </a:r>
            <a:r>
              <a:rPr lang="en-US" sz="1400" dirty="0">
                <a:solidFill>
                  <a:srgbClr val="3C5790"/>
                </a:solidFill>
              </a:rPr>
              <a:t>, HmacMD5,HmacSHA1, PBEWithMD5AndDES, and PBEWithMD5AndTripleDES.</a:t>
            </a:r>
          </a:p>
        </p:txBody>
      </p:sp>
    </p:spTree>
    <p:extLst>
      <p:ext uri="{BB962C8B-B14F-4D97-AF65-F5344CB8AC3E}">
        <p14:creationId xmlns:p14="http://schemas.microsoft.com/office/powerpoint/2010/main" val="30018771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Keys and </a:t>
            </a:r>
            <a:r>
              <a:rPr lang="fr-CA" dirty="0" err="1">
                <a:solidFill>
                  <a:schemeClr val="bg1"/>
                </a:solidFill>
              </a:rPr>
              <a:t>Certificates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a:t>
            </a:r>
            <a:r>
              <a:rPr lang="en-US" sz="1400" dirty="0" err="1">
                <a:solidFill>
                  <a:srgbClr val="3C5790"/>
                </a:solidFill>
              </a:rPr>
              <a:t>java.security.KeyPairGenerator</a:t>
            </a:r>
            <a:r>
              <a:rPr lang="en-US" sz="1400" dirty="0">
                <a:solidFill>
                  <a:srgbClr val="3C5790"/>
                </a:solidFill>
              </a:rPr>
              <a:t> class can be used to generate a pair of asymmetric keys.</a:t>
            </a:r>
          </a:p>
          <a:p>
            <a:r>
              <a:rPr lang="en-US" sz="1400" dirty="0">
                <a:solidFill>
                  <a:srgbClr val="3C5790"/>
                </a:solidFill>
              </a:rPr>
              <a:t>The implementation has the algorithm and provider parameters.</a:t>
            </a:r>
          </a:p>
          <a:p>
            <a:r>
              <a:rPr lang="en-US" sz="1400" dirty="0">
                <a:solidFill>
                  <a:srgbClr val="3C5790"/>
                </a:solidFill>
              </a:rPr>
              <a:t>The initialize() method initializes the key pair generator to generate keys of the given </a:t>
            </a:r>
            <a:r>
              <a:rPr lang="en-US" sz="1400" dirty="0" err="1">
                <a:solidFill>
                  <a:srgbClr val="3C5790"/>
                </a:solidFill>
              </a:rPr>
              <a:t>strengh</a:t>
            </a:r>
            <a:r>
              <a:rPr lang="en-US" sz="1400" dirty="0">
                <a:solidFill>
                  <a:srgbClr val="3C5790"/>
                </a:solidFill>
              </a:rPr>
              <a:t>.</a:t>
            </a:r>
          </a:p>
          <a:p>
            <a:r>
              <a:rPr lang="en-US" sz="1400" dirty="0">
                <a:solidFill>
                  <a:srgbClr val="3C5790"/>
                </a:solidFill>
              </a:rPr>
              <a:t>The DSA strength must be between 512 and 1024 and must be multiple of 64.</a:t>
            </a:r>
          </a:p>
          <a:p>
            <a:r>
              <a:rPr lang="en-US" sz="1400" dirty="0">
                <a:solidFill>
                  <a:srgbClr val="3C5790"/>
                </a:solidFill>
              </a:rPr>
              <a:t>The RSA strength must be between 512 and 2048.</a:t>
            </a:r>
          </a:p>
        </p:txBody>
      </p:sp>
    </p:spTree>
    <p:extLst>
      <p:ext uri="{BB962C8B-B14F-4D97-AF65-F5344CB8AC3E}">
        <p14:creationId xmlns:p14="http://schemas.microsoft.com/office/powerpoint/2010/main" val="2848918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Keys and </a:t>
            </a:r>
            <a:r>
              <a:rPr lang="fr-CA" dirty="0" err="1">
                <a:solidFill>
                  <a:schemeClr val="bg1"/>
                </a:solidFill>
              </a:rPr>
              <a:t>Certificates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a:t>
            </a:r>
            <a:r>
              <a:rPr lang="en-US" sz="1400" dirty="0" err="1">
                <a:solidFill>
                  <a:srgbClr val="3C5790"/>
                </a:solidFill>
              </a:rPr>
              <a:t>java.security.cert.Certificate</a:t>
            </a:r>
            <a:r>
              <a:rPr lang="en-US" sz="1400" dirty="0">
                <a:solidFill>
                  <a:srgbClr val="3C5790"/>
                </a:solidFill>
              </a:rPr>
              <a:t> class represents a certificate entity.</a:t>
            </a:r>
          </a:p>
          <a:p>
            <a:r>
              <a:rPr lang="en-US" sz="1400" dirty="0">
                <a:solidFill>
                  <a:srgbClr val="3C5790"/>
                </a:solidFill>
              </a:rPr>
              <a:t>To verify that the certificate is valid we need to have the public key of the certificate authority that issued it.</a:t>
            </a:r>
          </a:p>
          <a:p>
            <a:r>
              <a:rPr lang="en-US" sz="1400" dirty="0">
                <a:solidFill>
                  <a:srgbClr val="3C5790"/>
                </a:solidFill>
              </a:rPr>
              <a:t>X509 is a certificate format represented in java by the X509Certificate class.</a:t>
            </a:r>
          </a:p>
        </p:txBody>
      </p:sp>
    </p:spTree>
    <p:extLst>
      <p:ext uri="{BB962C8B-B14F-4D97-AF65-F5344CB8AC3E}">
        <p14:creationId xmlns:p14="http://schemas.microsoft.com/office/powerpoint/2010/main" val="2963893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Keys and </a:t>
            </a:r>
            <a:r>
              <a:rPr lang="fr-CA" dirty="0" err="1">
                <a:solidFill>
                  <a:schemeClr val="bg1"/>
                </a:solidFill>
              </a:rPr>
              <a:t>Certificates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667000"/>
          </a:xfrm>
        </p:spPr>
        <p:txBody>
          <a:bodyPr/>
          <a:lstStyle/>
          <a:p>
            <a:r>
              <a:rPr lang="en-US" sz="1400" dirty="0">
                <a:solidFill>
                  <a:srgbClr val="3C5790"/>
                </a:solidFill>
              </a:rPr>
              <a:t>Keys are stored to using a key management system.</a:t>
            </a:r>
          </a:p>
          <a:p>
            <a:r>
              <a:rPr lang="en-US" sz="1400" dirty="0" err="1">
                <a:solidFill>
                  <a:srgbClr val="3C5790"/>
                </a:solidFill>
              </a:rPr>
              <a:t>Keystores</a:t>
            </a:r>
            <a:r>
              <a:rPr lang="en-US" sz="1400" dirty="0">
                <a:solidFill>
                  <a:srgbClr val="3C5790"/>
                </a:solidFill>
              </a:rPr>
              <a:t> are created and manipulated though an administrative tool(</a:t>
            </a:r>
            <a:r>
              <a:rPr lang="en-US" sz="1400" dirty="0" err="1">
                <a:solidFill>
                  <a:srgbClr val="3C5790"/>
                </a:solidFill>
              </a:rPr>
              <a:t>keytool</a:t>
            </a:r>
            <a:r>
              <a:rPr lang="en-US" sz="1400" dirty="0">
                <a:solidFill>
                  <a:srgbClr val="3C5790"/>
                </a:solidFill>
              </a:rPr>
              <a:t>) and there is a Java API that allows to use </a:t>
            </a:r>
            <a:r>
              <a:rPr lang="en-US" sz="1400" dirty="0" err="1">
                <a:solidFill>
                  <a:srgbClr val="3C5790"/>
                </a:solidFill>
              </a:rPr>
              <a:t>keystore</a:t>
            </a:r>
            <a:r>
              <a:rPr lang="en-US" sz="1400" dirty="0">
                <a:solidFill>
                  <a:srgbClr val="3C5790"/>
                </a:solidFill>
              </a:rPr>
              <a:t> </a:t>
            </a:r>
            <a:r>
              <a:rPr lang="en-US" sz="1400" dirty="0" err="1">
                <a:solidFill>
                  <a:srgbClr val="3C5790"/>
                </a:solidFill>
              </a:rPr>
              <a:t>programatically</a:t>
            </a:r>
            <a:r>
              <a:rPr lang="en-US" sz="1400" dirty="0">
                <a:solidFill>
                  <a:srgbClr val="3C5790"/>
                </a:solidFill>
              </a:rPr>
              <a:t>.</a:t>
            </a:r>
          </a:p>
          <a:p>
            <a:r>
              <a:rPr lang="en-US" sz="1400" b="1" dirty="0">
                <a:solidFill>
                  <a:srgbClr val="3C5790"/>
                </a:solidFill>
              </a:rPr>
              <a:t>Key management terms</a:t>
            </a:r>
            <a:r>
              <a:rPr lang="en-US" sz="1400" dirty="0">
                <a:solidFill>
                  <a:srgbClr val="3C5790"/>
                </a:solidFill>
              </a:rPr>
              <a:t>:</a:t>
            </a:r>
          </a:p>
          <a:p>
            <a:r>
              <a:rPr lang="en-US" sz="1400" b="1" dirty="0" err="1">
                <a:solidFill>
                  <a:srgbClr val="3C5790"/>
                </a:solidFill>
              </a:rPr>
              <a:t>keystore</a:t>
            </a:r>
            <a:r>
              <a:rPr lang="en-US" sz="1400" dirty="0">
                <a:solidFill>
                  <a:srgbClr val="3C5790"/>
                </a:solidFill>
              </a:rPr>
              <a:t>: file that holds set of keys and certificates.</a:t>
            </a:r>
          </a:p>
          <a:p>
            <a:r>
              <a:rPr lang="en-US" sz="1400" b="1" dirty="0">
                <a:solidFill>
                  <a:srgbClr val="3C5790"/>
                </a:solidFill>
              </a:rPr>
              <a:t>alias</a:t>
            </a:r>
            <a:r>
              <a:rPr lang="en-US" sz="1400" dirty="0">
                <a:solidFill>
                  <a:srgbClr val="3C5790"/>
                </a:solidFill>
              </a:rPr>
              <a:t>: every key in the </a:t>
            </a:r>
            <a:r>
              <a:rPr lang="en-US" sz="1400" dirty="0" err="1">
                <a:solidFill>
                  <a:srgbClr val="3C5790"/>
                </a:solidFill>
              </a:rPr>
              <a:t>keystore</a:t>
            </a:r>
            <a:r>
              <a:rPr lang="en-US" sz="1400" dirty="0">
                <a:solidFill>
                  <a:srgbClr val="3C5790"/>
                </a:solidFill>
              </a:rPr>
              <a:t> belongs to an entity.</a:t>
            </a:r>
          </a:p>
          <a:p>
            <a:r>
              <a:rPr lang="en-US" sz="1400" b="1" dirty="0">
                <a:solidFill>
                  <a:srgbClr val="3C5790"/>
                </a:solidFill>
              </a:rPr>
              <a:t>DN(distinguished</a:t>
            </a:r>
            <a:r>
              <a:rPr lang="en-US" sz="1400" dirty="0">
                <a:solidFill>
                  <a:srgbClr val="3C5790"/>
                </a:solidFill>
              </a:rPr>
              <a:t> name): subset of X.500 name.</a:t>
            </a:r>
          </a:p>
          <a:p>
            <a:r>
              <a:rPr lang="en-US" sz="1400" b="1" dirty="0">
                <a:solidFill>
                  <a:srgbClr val="3C5790"/>
                </a:solidFill>
              </a:rPr>
              <a:t>key</a:t>
            </a:r>
            <a:r>
              <a:rPr lang="en-US" sz="1400" dirty="0">
                <a:solidFill>
                  <a:srgbClr val="3C5790"/>
                </a:solidFill>
              </a:rPr>
              <a:t> </a:t>
            </a:r>
            <a:r>
              <a:rPr lang="en-US" sz="1400" b="1" dirty="0">
                <a:solidFill>
                  <a:srgbClr val="3C5790"/>
                </a:solidFill>
              </a:rPr>
              <a:t>entry</a:t>
            </a:r>
            <a:r>
              <a:rPr lang="en-US" sz="1400" dirty="0">
                <a:solidFill>
                  <a:srgbClr val="3C5790"/>
                </a:solidFill>
              </a:rPr>
              <a:t>: may hold an asymmetric key pair or a single secret key.</a:t>
            </a:r>
          </a:p>
          <a:p>
            <a:r>
              <a:rPr lang="en-US" sz="1400" b="1" dirty="0">
                <a:solidFill>
                  <a:srgbClr val="3C5790"/>
                </a:solidFill>
              </a:rPr>
              <a:t>certificate</a:t>
            </a:r>
            <a:r>
              <a:rPr lang="en-US" sz="1400" dirty="0">
                <a:solidFill>
                  <a:srgbClr val="3C5790"/>
                </a:solidFill>
              </a:rPr>
              <a:t> </a:t>
            </a:r>
            <a:r>
              <a:rPr lang="en-US" sz="1400" b="1" dirty="0">
                <a:solidFill>
                  <a:srgbClr val="3C5790"/>
                </a:solidFill>
              </a:rPr>
              <a:t>entries</a:t>
            </a:r>
            <a:r>
              <a:rPr lang="en-US" sz="1400" dirty="0">
                <a:solidFill>
                  <a:srgbClr val="3C5790"/>
                </a:solidFill>
              </a:rPr>
              <a:t>: contains only a public key certificate.</a:t>
            </a:r>
          </a:p>
          <a:p>
            <a:r>
              <a:rPr lang="en-US" sz="1400" b="1" dirty="0">
                <a:solidFill>
                  <a:srgbClr val="3C5790"/>
                </a:solidFill>
              </a:rPr>
              <a:t>JKS,JCEJS,PKCS12</a:t>
            </a:r>
            <a:r>
              <a:rPr lang="en-US" sz="1400" dirty="0">
                <a:solidFill>
                  <a:srgbClr val="3C5790"/>
                </a:solidFill>
              </a:rPr>
              <a:t>: different algorithms of </a:t>
            </a:r>
            <a:r>
              <a:rPr lang="en-US" sz="1400" dirty="0" err="1">
                <a:solidFill>
                  <a:srgbClr val="3C5790"/>
                </a:solidFill>
              </a:rPr>
              <a:t>keystores</a:t>
            </a:r>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4237114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Keys and </a:t>
            </a:r>
            <a:r>
              <a:rPr lang="fr-CA" dirty="0" err="1">
                <a:solidFill>
                  <a:schemeClr val="bg1"/>
                </a:solidFill>
              </a:rPr>
              <a:t>Certificates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The </a:t>
            </a:r>
            <a:r>
              <a:rPr lang="en-US" sz="1400" dirty="0" err="1">
                <a:solidFill>
                  <a:srgbClr val="3C5790"/>
                </a:solidFill>
              </a:rPr>
              <a:t>keytool</a:t>
            </a:r>
            <a:r>
              <a:rPr lang="en-US" sz="1400" dirty="0">
                <a:solidFill>
                  <a:srgbClr val="3C5790"/>
                </a:solidFill>
              </a:rPr>
              <a:t> is an utility for CRUD operations in the </a:t>
            </a:r>
            <a:r>
              <a:rPr lang="en-US" sz="1400" dirty="0" err="1">
                <a:solidFill>
                  <a:srgbClr val="3C5790"/>
                </a:solidFill>
              </a:rPr>
              <a:t>keystore</a:t>
            </a:r>
            <a:r>
              <a:rPr lang="en-US" sz="1400" dirty="0">
                <a:solidFill>
                  <a:srgbClr val="3C5790"/>
                </a:solidFill>
              </a:rPr>
              <a:t>.</a:t>
            </a:r>
          </a:p>
          <a:p>
            <a:r>
              <a:rPr lang="en-US" sz="1400" dirty="0">
                <a:solidFill>
                  <a:srgbClr val="3C5790"/>
                </a:solidFill>
              </a:rPr>
              <a:t>We can generate keys using bellow </a:t>
            </a:r>
            <a:r>
              <a:rPr lang="en-US" sz="1400" dirty="0" err="1">
                <a:solidFill>
                  <a:srgbClr val="3C5790"/>
                </a:solidFill>
              </a:rPr>
              <a:t>command:keytool</a:t>
            </a:r>
            <a:r>
              <a:rPr lang="en-US" sz="1400" dirty="0">
                <a:solidFill>
                  <a:srgbClr val="3C5790"/>
                </a:solidFill>
              </a:rPr>
              <a:t> -</a:t>
            </a:r>
            <a:r>
              <a:rPr lang="en-US" sz="1400" dirty="0" err="1">
                <a:solidFill>
                  <a:srgbClr val="3C5790"/>
                </a:solidFill>
              </a:rPr>
              <a:t>genkey</a:t>
            </a:r>
            <a:r>
              <a:rPr lang="en-US" sz="1400" dirty="0">
                <a:solidFill>
                  <a:srgbClr val="3C5790"/>
                </a:solidFill>
              </a:rPr>
              <a:t> -alias test -</a:t>
            </a:r>
            <a:r>
              <a:rPr lang="en-US" sz="1400" dirty="0" err="1">
                <a:solidFill>
                  <a:srgbClr val="3C5790"/>
                </a:solidFill>
              </a:rPr>
              <a:t>keyalg</a:t>
            </a:r>
            <a:r>
              <a:rPr lang="en-US" sz="1400" dirty="0">
                <a:solidFill>
                  <a:srgbClr val="3C5790"/>
                </a:solidFill>
              </a:rPr>
              <a:t> RSA</a:t>
            </a:r>
          </a:p>
          <a:p>
            <a:r>
              <a:rPr lang="en-US" sz="1400" dirty="0">
                <a:solidFill>
                  <a:srgbClr val="3C5790"/>
                </a:solidFill>
              </a:rPr>
              <a:t>We can generate </a:t>
            </a:r>
            <a:r>
              <a:rPr lang="en-US" sz="1400" dirty="0" err="1">
                <a:solidFill>
                  <a:srgbClr val="3C5790"/>
                </a:solidFill>
              </a:rPr>
              <a:t>certicates</a:t>
            </a:r>
            <a:r>
              <a:rPr lang="en-US" sz="1400" dirty="0">
                <a:solidFill>
                  <a:srgbClr val="3C5790"/>
                </a:solidFill>
              </a:rPr>
              <a:t>: </a:t>
            </a:r>
            <a:r>
              <a:rPr lang="en-US" sz="1400" dirty="0" err="1">
                <a:solidFill>
                  <a:srgbClr val="3C5790"/>
                </a:solidFill>
              </a:rPr>
              <a:t>keytool</a:t>
            </a:r>
            <a:r>
              <a:rPr lang="en-US" sz="1400" dirty="0">
                <a:solidFill>
                  <a:srgbClr val="3C5790"/>
                </a:solidFill>
              </a:rPr>
              <a:t> -</a:t>
            </a:r>
            <a:r>
              <a:rPr lang="en-US" sz="1400" dirty="0" err="1">
                <a:solidFill>
                  <a:srgbClr val="3C5790"/>
                </a:solidFill>
              </a:rPr>
              <a:t>certreq</a:t>
            </a:r>
            <a:r>
              <a:rPr lang="en-US" sz="1400" dirty="0">
                <a:solidFill>
                  <a:srgbClr val="3C5790"/>
                </a:solidFill>
              </a:rPr>
              <a:t> -alias test -file </a:t>
            </a:r>
            <a:r>
              <a:rPr lang="en-US" sz="1400" dirty="0" err="1">
                <a:solidFill>
                  <a:srgbClr val="3C5790"/>
                </a:solidFill>
              </a:rPr>
              <a:t>test.cert</a:t>
            </a:r>
            <a:endParaRPr lang="en-US" sz="1400" dirty="0">
              <a:solidFill>
                <a:srgbClr val="3C5790"/>
              </a:solidFill>
            </a:endParaRPr>
          </a:p>
          <a:p>
            <a:r>
              <a:rPr lang="en-US" sz="1400" dirty="0">
                <a:solidFill>
                  <a:srgbClr val="3C5790"/>
                </a:solidFill>
              </a:rPr>
              <a:t>We can import certificates: </a:t>
            </a:r>
            <a:r>
              <a:rPr lang="en-US" sz="1400" dirty="0" err="1">
                <a:solidFill>
                  <a:srgbClr val="3C5790"/>
                </a:solidFill>
              </a:rPr>
              <a:t>keytool</a:t>
            </a:r>
            <a:r>
              <a:rPr lang="en-US" sz="1400" dirty="0">
                <a:solidFill>
                  <a:srgbClr val="3C5790"/>
                </a:solidFill>
              </a:rPr>
              <a:t> -import -file </a:t>
            </a:r>
            <a:r>
              <a:rPr lang="en-US" sz="1400" dirty="0" err="1">
                <a:solidFill>
                  <a:srgbClr val="3C5790"/>
                </a:solidFill>
              </a:rPr>
              <a:t>test.cert</a:t>
            </a:r>
            <a:r>
              <a:rPr lang="en-US" sz="1400" dirty="0">
                <a:solidFill>
                  <a:srgbClr val="3C5790"/>
                </a:solidFill>
              </a:rPr>
              <a:t> -alias test -</a:t>
            </a:r>
            <a:r>
              <a:rPr lang="en-US" sz="1400" dirty="0" err="1">
                <a:solidFill>
                  <a:srgbClr val="3C5790"/>
                </a:solidFill>
              </a:rPr>
              <a:t>trustcacerts</a:t>
            </a:r>
            <a:endParaRPr lang="en-US" sz="1400" dirty="0">
              <a:solidFill>
                <a:srgbClr val="3C5790"/>
              </a:solidFill>
            </a:endParaRPr>
          </a:p>
        </p:txBody>
      </p:sp>
    </p:spTree>
    <p:extLst>
      <p:ext uri="{BB962C8B-B14F-4D97-AF65-F5344CB8AC3E}">
        <p14:creationId xmlns:p14="http://schemas.microsoft.com/office/powerpoint/2010/main" val="4072263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Message Digests</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Message digests are the simplest of the standard engines.</a:t>
            </a:r>
          </a:p>
          <a:p>
            <a:r>
              <a:rPr lang="en-US" sz="1400" dirty="0">
                <a:solidFill>
                  <a:srgbClr val="3C5790"/>
                </a:solidFill>
              </a:rPr>
              <a:t>A secure message digest is called a Message Authentication Code (MAC).</a:t>
            </a:r>
          </a:p>
          <a:p>
            <a:r>
              <a:rPr lang="en-US" sz="1400" dirty="0">
                <a:solidFill>
                  <a:srgbClr val="3C5790"/>
                </a:solidFill>
              </a:rPr>
              <a:t>MAC requires a secret key that is shared by the sender and receiver.</a:t>
            </a:r>
          </a:p>
          <a:p>
            <a:r>
              <a:rPr lang="en-US" sz="1400" dirty="0">
                <a:solidFill>
                  <a:srgbClr val="3C5790"/>
                </a:solidFill>
              </a:rPr>
              <a:t>Sun's implementation of JCE provides 2 algorithms for calculation MAC: HmacSHA1 and HmacMD5.</a:t>
            </a:r>
          </a:p>
          <a:p>
            <a:r>
              <a:rPr lang="en-US" sz="1400" dirty="0">
                <a:solidFill>
                  <a:srgbClr val="3C5790"/>
                </a:solidFill>
              </a:rPr>
              <a:t>We have message </a:t>
            </a:r>
            <a:r>
              <a:rPr lang="en-US" sz="1400" dirty="0" err="1">
                <a:solidFill>
                  <a:srgbClr val="3C5790"/>
                </a:solidFill>
              </a:rPr>
              <a:t>diggest</a:t>
            </a:r>
            <a:r>
              <a:rPr lang="en-US" sz="1400" dirty="0">
                <a:solidFill>
                  <a:srgbClr val="3C5790"/>
                </a:solidFill>
              </a:rPr>
              <a:t> streams classes like: </a:t>
            </a:r>
            <a:r>
              <a:rPr lang="en-US" sz="1400" dirty="0" err="1">
                <a:solidFill>
                  <a:srgbClr val="3C5790"/>
                </a:solidFill>
              </a:rPr>
              <a:t>java.security.DigestOutputStream</a:t>
            </a:r>
            <a:r>
              <a:rPr lang="en-US" sz="1400" dirty="0">
                <a:solidFill>
                  <a:srgbClr val="3C5790"/>
                </a:solidFill>
              </a:rPr>
              <a:t> and </a:t>
            </a:r>
            <a:r>
              <a:rPr lang="en-US" sz="1400" dirty="0" err="1">
                <a:solidFill>
                  <a:srgbClr val="3C5790"/>
                </a:solidFill>
              </a:rPr>
              <a:t>java.security.DigestInputStream</a:t>
            </a:r>
            <a:r>
              <a:rPr lang="en-US" sz="1400" dirty="0">
                <a:solidFill>
                  <a:srgbClr val="3C5790"/>
                </a:solidFill>
              </a:rPr>
              <a:t>.</a:t>
            </a:r>
          </a:p>
        </p:txBody>
      </p:sp>
    </p:spTree>
    <p:extLst>
      <p:ext uri="{BB962C8B-B14F-4D97-AF65-F5344CB8AC3E}">
        <p14:creationId xmlns:p14="http://schemas.microsoft.com/office/powerpoint/2010/main" val="889376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Cipher</a:t>
            </a:r>
            <a:r>
              <a:rPr lang="fr-CA" dirty="0">
                <a:solidFill>
                  <a:schemeClr val="bg1"/>
                </a:solidFill>
              </a:rPr>
              <a:t> </a:t>
            </a:r>
            <a:r>
              <a:rPr lang="fr-CA" dirty="0" err="1">
                <a:solidFill>
                  <a:schemeClr val="bg1"/>
                </a:solidFill>
              </a:rPr>
              <a:t>Encryption</a:t>
            </a:r>
            <a:endParaRPr lang="fr-CA" dirty="0">
              <a:solidFill>
                <a:schemeClr val="bg1"/>
              </a:solidFill>
            </a:endParaRP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Cipher based encryption is part of JCE and contains a cipher engine that performs encryption.</a:t>
            </a:r>
          </a:p>
          <a:p>
            <a:r>
              <a:rPr lang="en-US" sz="1400" dirty="0">
                <a:solidFill>
                  <a:srgbClr val="3C5790"/>
                </a:solidFill>
              </a:rPr>
              <a:t>The engine class is </a:t>
            </a:r>
            <a:r>
              <a:rPr lang="en-US" sz="1400" b="1" dirty="0" err="1">
                <a:solidFill>
                  <a:srgbClr val="3C5790"/>
                </a:solidFill>
              </a:rPr>
              <a:t>javax.crypto.Cipher</a:t>
            </a:r>
            <a:r>
              <a:rPr lang="en-US" sz="1400" dirty="0">
                <a:solidFill>
                  <a:srgbClr val="3C5790"/>
                </a:solidFill>
              </a:rPr>
              <a:t> for encryption and decryption.</a:t>
            </a:r>
          </a:p>
          <a:p>
            <a:r>
              <a:rPr lang="en-US" sz="1400" dirty="0" err="1">
                <a:solidFill>
                  <a:srgbClr val="3C5790"/>
                </a:solidFill>
              </a:rPr>
              <a:t>SunJCE</a:t>
            </a:r>
            <a:r>
              <a:rPr lang="en-US" sz="1400" dirty="0">
                <a:solidFill>
                  <a:srgbClr val="3C5790"/>
                </a:solidFill>
              </a:rPr>
              <a:t> security provider: DES(Data Encryption Standard), </a:t>
            </a:r>
            <a:r>
              <a:rPr lang="en-US" sz="1400" dirty="0" err="1">
                <a:solidFill>
                  <a:srgbClr val="3C5790"/>
                </a:solidFill>
              </a:rPr>
              <a:t>DESede</a:t>
            </a:r>
            <a:r>
              <a:rPr lang="en-US" sz="1400" dirty="0">
                <a:solidFill>
                  <a:srgbClr val="3C5790"/>
                </a:solidFill>
              </a:rPr>
              <a:t>(triple-DES), PBEWithMD5AndDES, Blowfish</a:t>
            </a:r>
          </a:p>
          <a:p>
            <a:r>
              <a:rPr lang="en-US" sz="1400" dirty="0" err="1">
                <a:solidFill>
                  <a:srgbClr val="3C5790"/>
                </a:solidFill>
              </a:rPr>
              <a:t>SunJCE</a:t>
            </a:r>
            <a:r>
              <a:rPr lang="en-US" sz="1400" dirty="0">
                <a:solidFill>
                  <a:srgbClr val="3C5790"/>
                </a:solidFill>
              </a:rPr>
              <a:t> modes: ECB, CBC(cipher block chaining), CFB(cipher-feedback mode), OFB(output-feedback mode), PCBC.</a:t>
            </a:r>
          </a:p>
          <a:p>
            <a:r>
              <a:rPr lang="en-US" sz="1400" dirty="0" err="1">
                <a:solidFill>
                  <a:srgbClr val="3C5790"/>
                </a:solidFill>
              </a:rPr>
              <a:t>SunJCE</a:t>
            </a:r>
            <a:r>
              <a:rPr lang="en-US" sz="1400" dirty="0">
                <a:solidFill>
                  <a:srgbClr val="3C5790"/>
                </a:solidFill>
              </a:rPr>
              <a:t> padding schemes: PKCS5Padding, </a:t>
            </a:r>
            <a:r>
              <a:rPr lang="en-US" sz="1400" dirty="0" err="1">
                <a:solidFill>
                  <a:srgbClr val="3C5790"/>
                </a:solidFill>
              </a:rPr>
              <a:t>NoPadding</a:t>
            </a:r>
            <a:r>
              <a:rPr lang="en-US" sz="1400" dirty="0">
                <a:solidFill>
                  <a:srgbClr val="3C5790"/>
                </a:solidFill>
              </a:rPr>
              <a:t>.</a:t>
            </a:r>
          </a:p>
        </p:txBody>
      </p:sp>
    </p:spTree>
    <p:extLst>
      <p:ext uri="{BB962C8B-B14F-4D97-AF65-F5344CB8AC3E}">
        <p14:creationId xmlns:p14="http://schemas.microsoft.com/office/powerpoint/2010/main" val="4184179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Cipher</a:t>
            </a:r>
            <a:r>
              <a:rPr lang="fr-CA" dirty="0">
                <a:solidFill>
                  <a:schemeClr val="bg1"/>
                </a:solidFill>
              </a:rPr>
              <a:t> </a:t>
            </a:r>
            <a:r>
              <a:rPr lang="fr-CA" dirty="0" err="1">
                <a:solidFill>
                  <a:schemeClr val="bg1"/>
                </a:solidFill>
              </a:rPr>
              <a:t>Encryption</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3" name="Picture 2"/>
          <p:cNvPicPr>
            <a:picLocks noChangeAspect="1"/>
          </p:cNvPicPr>
          <p:nvPr/>
        </p:nvPicPr>
        <p:blipFill>
          <a:blip r:embed="rId3"/>
          <a:stretch>
            <a:fillRect/>
          </a:stretch>
        </p:blipFill>
        <p:spPr>
          <a:xfrm>
            <a:off x="1447800" y="2057400"/>
            <a:ext cx="6019800" cy="4431550"/>
          </a:xfrm>
          <a:prstGeom prst="rect">
            <a:avLst/>
          </a:prstGeom>
        </p:spPr>
      </p:pic>
    </p:spTree>
    <p:extLst>
      <p:ext uri="{BB962C8B-B14F-4D97-AF65-F5344CB8AC3E}">
        <p14:creationId xmlns:p14="http://schemas.microsoft.com/office/powerpoint/2010/main" val="55777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33528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a:p>
            <a:r>
              <a:rPr lang="en-US" sz="1500" dirty="0">
                <a:solidFill>
                  <a:srgbClr val="3C5790"/>
                </a:solidFill>
              </a:rPr>
              <a:t>Java SE 9 – planned for 2016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Cipher</a:t>
            </a:r>
            <a:r>
              <a:rPr lang="fr-CA" dirty="0">
                <a:solidFill>
                  <a:schemeClr val="bg1"/>
                </a:solidFill>
              </a:rPr>
              <a:t> </a:t>
            </a:r>
            <a:r>
              <a:rPr lang="fr-CA" dirty="0" err="1">
                <a:solidFill>
                  <a:schemeClr val="bg1"/>
                </a:solidFill>
              </a:rPr>
              <a:t>Encryption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a:solidFill>
                  <a:srgbClr val="3C5790"/>
                </a:solidFill>
              </a:rPr>
              <a:t>The SPI for </a:t>
            </a:r>
            <a:r>
              <a:rPr lang="en-US" sz="1400" dirty="0" err="1">
                <a:solidFill>
                  <a:srgbClr val="3C5790"/>
                </a:solidFill>
              </a:rPr>
              <a:t>javax.crypto.Cipher</a:t>
            </a:r>
            <a:r>
              <a:rPr lang="en-US" sz="1400" dirty="0">
                <a:solidFill>
                  <a:srgbClr val="3C5790"/>
                </a:solidFill>
              </a:rPr>
              <a:t> class is the </a:t>
            </a:r>
            <a:r>
              <a:rPr lang="en-US" sz="1400" dirty="0" err="1">
                <a:solidFill>
                  <a:srgbClr val="3C5790"/>
                </a:solidFill>
              </a:rPr>
              <a:t>javax.crypto.CipherSpi</a:t>
            </a:r>
            <a:r>
              <a:rPr lang="en-US" sz="1400" dirty="0">
                <a:solidFill>
                  <a:srgbClr val="3C5790"/>
                </a:solidFill>
              </a:rPr>
              <a:t> class. </a:t>
            </a:r>
          </a:p>
          <a:p>
            <a:r>
              <a:rPr lang="en-US" sz="1400" dirty="0">
                <a:solidFill>
                  <a:srgbClr val="3C5790"/>
                </a:solidFill>
              </a:rPr>
              <a:t>The class is </a:t>
            </a:r>
            <a:r>
              <a:rPr lang="en-US" sz="1400" dirty="0" err="1">
                <a:solidFill>
                  <a:srgbClr val="3C5790"/>
                </a:solidFill>
              </a:rPr>
              <a:t>responsable</a:t>
            </a:r>
            <a:r>
              <a:rPr lang="en-US" sz="1400" dirty="0">
                <a:solidFill>
                  <a:srgbClr val="3C5790"/>
                </a:solidFill>
              </a:rPr>
              <a:t> for performing the encryption or decryption according the </a:t>
            </a:r>
            <a:r>
              <a:rPr lang="en-US" sz="1400" dirty="0" err="1">
                <a:solidFill>
                  <a:srgbClr val="3C5790"/>
                </a:solidFill>
              </a:rPr>
              <a:t>the</a:t>
            </a:r>
            <a:r>
              <a:rPr lang="en-US" sz="1400" dirty="0">
                <a:solidFill>
                  <a:srgbClr val="3C5790"/>
                </a:solidFill>
              </a:rPr>
              <a:t> internal algorithm.</a:t>
            </a:r>
          </a:p>
          <a:p>
            <a:r>
              <a:rPr lang="en-US" sz="1400" dirty="0">
                <a:solidFill>
                  <a:srgbClr val="3C5790"/>
                </a:solidFill>
              </a:rPr>
              <a:t>Support for various modes or padding schemes must be handled by this class.</a:t>
            </a:r>
          </a:p>
          <a:p>
            <a:r>
              <a:rPr lang="en-US" sz="1400" dirty="0">
                <a:solidFill>
                  <a:srgbClr val="3C5790"/>
                </a:solidFill>
              </a:rPr>
              <a:t>Classes like </a:t>
            </a:r>
            <a:r>
              <a:rPr lang="en-US" sz="1400" dirty="0" err="1">
                <a:solidFill>
                  <a:srgbClr val="3C5790"/>
                </a:solidFill>
              </a:rPr>
              <a:t>javax.crypto.CipherOutputStream</a:t>
            </a:r>
            <a:r>
              <a:rPr lang="en-US" sz="1400" dirty="0">
                <a:solidFill>
                  <a:srgbClr val="3C5790"/>
                </a:solidFill>
              </a:rPr>
              <a:t> or </a:t>
            </a:r>
            <a:r>
              <a:rPr lang="en-US" sz="1400" dirty="0" err="1">
                <a:solidFill>
                  <a:srgbClr val="3C5790"/>
                </a:solidFill>
              </a:rPr>
              <a:t>javax.crypto.CipherInputStream</a:t>
            </a:r>
            <a:r>
              <a:rPr lang="en-US" sz="1400" dirty="0">
                <a:solidFill>
                  <a:srgbClr val="3C5790"/>
                </a:solidFill>
              </a:rPr>
              <a:t> have the </a:t>
            </a:r>
            <a:r>
              <a:rPr lang="en-US" sz="1400" dirty="0" err="1">
                <a:solidFill>
                  <a:srgbClr val="3C5790"/>
                </a:solidFill>
              </a:rPr>
              <a:t>abbility</a:t>
            </a:r>
            <a:r>
              <a:rPr lang="en-US" sz="1400" dirty="0">
                <a:solidFill>
                  <a:srgbClr val="3C5790"/>
                </a:solidFill>
              </a:rPr>
              <a:t> to associate a cipher object  with and input or output stream.</a:t>
            </a:r>
          </a:p>
        </p:txBody>
      </p:sp>
      <p:pic>
        <p:nvPicPr>
          <p:cNvPr id="2" name="Picture 1"/>
          <p:cNvPicPr>
            <a:picLocks noChangeAspect="1"/>
          </p:cNvPicPr>
          <p:nvPr/>
        </p:nvPicPr>
        <p:blipFill>
          <a:blip r:embed="rId3"/>
          <a:stretch>
            <a:fillRect/>
          </a:stretch>
        </p:blipFill>
        <p:spPr>
          <a:xfrm>
            <a:off x="1266825" y="3429000"/>
            <a:ext cx="6657975" cy="2828925"/>
          </a:xfrm>
          <a:prstGeom prst="rect">
            <a:avLst/>
          </a:prstGeom>
        </p:spPr>
      </p:pic>
    </p:spTree>
    <p:extLst>
      <p:ext uri="{BB962C8B-B14F-4D97-AF65-F5344CB8AC3E}">
        <p14:creationId xmlns:p14="http://schemas.microsoft.com/office/powerpoint/2010/main" val="40702785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Cipher</a:t>
            </a:r>
            <a:r>
              <a:rPr lang="fr-CA" dirty="0">
                <a:solidFill>
                  <a:schemeClr val="bg1"/>
                </a:solidFill>
              </a:rPr>
              <a:t> </a:t>
            </a:r>
            <a:r>
              <a:rPr lang="fr-CA" dirty="0" err="1">
                <a:solidFill>
                  <a:schemeClr val="bg1"/>
                </a:solidFill>
              </a:rPr>
              <a:t>Encryption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Bellow is an example of decryption:</a:t>
            </a:r>
          </a:p>
        </p:txBody>
      </p:sp>
      <p:pic>
        <p:nvPicPr>
          <p:cNvPr id="2" name="Picture 1"/>
          <p:cNvPicPr>
            <a:picLocks noChangeAspect="1"/>
          </p:cNvPicPr>
          <p:nvPr/>
        </p:nvPicPr>
        <p:blipFill>
          <a:blip r:embed="rId3"/>
          <a:stretch>
            <a:fillRect/>
          </a:stretch>
        </p:blipFill>
        <p:spPr>
          <a:xfrm>
            <a:off x="1295400" y="2819400"/>
            <a:ext cx="6197556" cy="3067050"/>
          </a:xfrm>
          <a:prstGeom prst="rect">
            <a:avLst/>
          </a:prstGeom>
        </p:spPr>
      </p:pic>
    </p:spTree>
    <p:extLst>
      <p:ext uri="{BB962C8B-B14F-4D97-AF65-F5344CB8AC3E}">
        <p14:creationId xmlns:p14="http://schemas.microsoft.com/office/powerpoint/2010/main" val="40338994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SSL and HTTPS</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Java Secure Socket Extension (JSSE) is used to perform SSL encryption.</a:t>
            </a:r>
          </a:p>
          <a:p>
            <a:r>
              <a:rPr lang="en-US" sz="1400" dirty="0">
                <a:solidFill>
                  <a:srgbClr val="3C5790"/>
                </a:solidFill>
              </a:rPr>
              <a:t>SSL provides data encryption over TCP sockets and is the basis for HTTPS protocol.</a:t>
            </a:r>
          </a:p>
          <a:p>
            <a:r>
              <a:rPr lang="en-US" sz="1400" dirty="0">
                <a:solidFill>
                  <a:srgbClr val="3C5790"/>
                </a:solidFill>
              </a:rPr>
              <a:t>JSSE </a:t>
            </a:r>
            <a:r>
              <a:rPr lang="en-US" sz="1400" dirty="0" err="1">
                <a:solidFill>
                  <a:srgbClr val="3C5790"/>
                </a:solidFill>
              </a:rPr>
              <a:t>deinfes</a:t>
            </a:r>
            <a:r>
              <a:rPr lang="en-US" sz="1400" dirty="0">
                <a:solidFill>
                  <a:srgbClr val="3C5790"/>
                </a:solidFill>
              </a:rPr>
              <a:t> an API for SSL sockets.</a:t>
            </a:r>
          </a:p>
          <a:p>
            <a:r>
              <a:rPr lang="en-US" sz="1400" dirty="0">
                <a:solidFill>
                  <a:srgbClr val="3C5790"/>
                </a:solidFill>
              </a:rPr>
              <a:t>JSSE supports only SSL 3.0 and TLS 1.0.</a:t>
            </a:r>
          </a:p>
        </p:txBody>
      </p:sp>
    </p:spTree>
    <p:extLst>
      <p:ext uri="{BB962C8B-B14F-4D97-AF65-F5344CB8AC3E}">
        <p14:creationId xmlns:p14="http://schemas.microsoft.com/office/powerpoint/2010/main" val="8902127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SSL and HTTPS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The SSL protocol exchanges information between the client and server, process called SSL handshake.</a:t>
            </a:r>
          </a:p>
        </p:txBody>
      </p:sp>
      <p:pic>
        <p:nvPicPr>
          <p:cNvPr id="2" name="Picture 1"/>
          <p:cNvPicPr>
            <a:picLocks noChangeAspect="1"/>
          </p:cNvPicPr>
          <p:nvPr/>
        </p:nvPicPr>
        <p:blipFill>
          <a:blip r:embed="rId3"/>
          <a:stretch>
            <a:fillRect/>
          </a:stretch>
        </p:blipFill>
        <p:spPr>
          <a:xfrm>
            <a:off x="1447800" y="2667000"/>
            <a:ext cx="5581978" cy="3143250"/>
          </a:xfrm>
          <a:prstGeom prst="rect">
            <a:avLst/>
          </a:prstGeom>
        </p:spPr>
      </p:pic>
    </p:spTree>
    <p:extLst>
      <p:ext uri="{BB962C8B-B14F-4D97-AF65-F5344CB8AC3E}">
        <p14:creationId xmlns:p14="http://schemas.microsoft.com/office/powerpoint/2010/main" val="4542901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SSL and HTTPS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810000"/>
          </a:xfrm>
        </p:spPr>
        <p:txBody>
          <a:bodyPr/>
          <a:lstStyle/>
          <a:p>
            <a:r>
              <a:rPr lang="en-US" sz="1400" dirty="0">
                <a:solidFill>
                  <a:srgbClr val="3C5790"/>
                </a:solidFill>
              </a:rPr>
              <a:t>SSL handshake flow:</a:t>
            </a:r>
          </a:p>
          <a:p>
            <a:r>
              <a:rPr lang="en-US" sz="1400" dirty="0">
                <a:solidFill>
                  <a:srgbClr val="3C5790"/>
                </a:solidFill>
              </a:rPr>
              <a:t>1. Clients initiates the connection to the server and tells the server which SSL </a:t>
            </a:r>
            <a:r>
              <a:rPr lang="en-US" sz="1400" dirty="0" err="1">
                <a:solidFill>
                  <a:srgbClr val="3C5790"/>
                </a:solidFill>
              </a:rPr>
              <a:t>sipher</a:t>
            </a:r>
            <a:r>
              <a:rPr lang="en-US" sz="1400" dirty="0">
                <a:solidFill>
                  <a:srgbClr val="3C5790"/>
                </a:solidFill>
              </a:rPr>
              <a:t> suite the client supports.</a:t>
            </a:r>
          </a:p>
          <a:p>
            <a:r>
              <a:rPr lang="en-US" sz="1400" dirty="0">
                <a:solidFill>
                  <a:srgbClr val="3C5790"/>
                </a:solidFill>
              </a:rPr>
              <a:t>2. The server responds with the cipher suites that it supports.</a:t>
            </a:r>
          </a:p>
          <a:p>
            <a:r>
              <a:rPr lang="en-US" sz="1400" dirty="0">
                <a:solidFill>
                  <a:srgbClr val="3C5790"/>
                </a:solidFill>
              </a:rPr>
              <a:t>3. The server sends the client a certificate that verifies its identity.</a:t>
            </a:r>
          </a:p>
          <a:p>
            <a:r>
              <a:rPr lang="en-US" sz="1400" dirty="0">
                <a:solidFill>
                  <a:srgbClr val="3C5790"/>
                </a:solidFill>
              </a:rPr>
              <a:t>4. The server initiates a key exchange algorithm ands sends the key to the client.</a:t>
            </a:r>
          </a:p>
          <a:p>
            <a:r>
              <a:rPr lang="en-US" sz="1400" dirty="0">
                <a:solidFill>
                  <a:srgbClr val="3C5790"/>
                </a:solidFill>
              </a:rPr>
              <a:t>5. The client completes the key exchange algorithm ands sends the key to the server.</a:t>
            </a:r>
          </a:p>
          <a:p>
            <a:r>
              <a:rPr lang="en-US" sz="1400" dirty="0">
                <a:solidFill>
                  <a:srgbClr val="3C5790"/>
                </a:solidFill>
              </a:rPr>
              <a:t>6. Based on the type of key exchange algorithm the client selects an </a:t>
            </a:r>
            <a:r>
              <a:rPr lang="en-US" sz="1400" dirty="0" err="1">
                <a:solidFill>
                  <a:srgbClr val="3C5790"/>
                </a:solidFill>
              </a:rPr>
              <a:t>appropiate</a:t>
            </a:r>
            <a:r>
              <a:rPr lang="en-US" sz="1400" dirty="0">
                <a:solidFill>
                  <a:srgbClr val="3C5790"/>
                </a:solidFill>
              </a:rPr>
              <a:t> cipher suite and tells the server which suite to use.</a:t>
            </a:r>
          </a:p>
          <a:p>
            <a:r>
              <a:rPr lang="en-US" sz="1400" dirty="0">
                <a:solidFill>
                  <a:srgbClr val="3C5790"/>
                </a:solidFill>
              </a:rPr>
              <a:t>7. The server makes a final decision as to which cipher suite to use.</a:t>
            </a:r>
          </a:p>
        </p:txBody>
      </p:sp>
    </p:spTree>
    <p:extLst>
      <p:ext uri="{BB962C8B-B14F-4D97-AF65-F5344CB8AC3E}">
        <p14:creationId xmlns:p14="http://schemas.microsoft.com/office/powerpoint/2010/main" val="35685421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SSL and HTTPS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600200"/>
          </a:xfrm>
        </p:spPr>
        <p:txBody>
          <a:bodyPr/>
          <a:lstStyle/>
          <a:p>
            <a:r>
              <a:rPr lang="en-US" sz="1400" dirty="0">
                <a:solidFill>
                  <a:srgbClr val="3C5790"/>
                </a:solidFill>
              </a:rPr>
              <a:t>Once the SSL handshake has been done the client and server can communicate normally with encrypted information.</a:t>
            </a:r>
          </a:p>
          <a:p>
            <a:r>
              <a:rPr lang="en-US" sz="1400" dirty="0">
                <a:solidFill>
                  <a:srgbClr val="3C5790"/>
                </a:solidFill>
              </a:rPr>
              <a:t>A </a:t>
            </a:r>
            <a:r>
              <a:rPr lang="en-US" sz="1400" dirty="0" err="1">
                <a:solidFill>
                  <a:srgbClr val="3C5790"/>
                </a:solidFill>
              </a:rPr>
              <a:t>trustore</a:t>
            </a:r>
            <a:r>
              <a:rPr lang="en-US" sz="1400" dirty="0">
                <a:solidFill>
                  <a:srgbClr val="3C5790"/>
                </a:solidFill>
              </a:rPr>
              <a:t> represents a databases that holds certificates.</a:t>
            </a:r>
          </a:p>
          <a:p>
            <a:r>
              <a:rPr lang="en-US" sz="1400" dirty="0">
                <a:solidFill>
                  <a:srgbClr val="3C5790"/>
                </a:solidFill>
              </a:rPr>
              <a:t>In fact, a </a:t>
            </a:r>
            <a:r>
              <a:rPr lang="en-US" sz="1400" dirty="0" err="1">
                <a:solidFill>
                  <a:srgbClr val="3C5790"/>
                </a:solidFill>
              </a:rPr>
              <a:t>trustore</a:t>
            </a:r>
            <a:r>
              <a:rPr lang="en-US" sz="1400" dirty="0">
                <a:solidFill>
                  <a:srgbClr val="3C5790"/>
                </a:solidFill>
              </a:rPr>
              <a:t> has exactly the same format as </a:t>
            </a:r>
            <a:r>
              <a:rPr lang="en-US" sz="1400" dirty="0" err="1">
                <a:solidFill>
                  <a:srgbClr val="3C5790"/>
                </a:solidFill>
              </a:rPr>
              <a:t>keysore</a:t>
            </a:r>
            <a:r>
              <a:rPr lang="en-US" sz="1400" dirty="0">
                <a:solidFill>
                  <a:srgbClr val="3C5790"/>
                </a:solidFill>
              </a:rPr>
              <a:t>.</a:t>
            </a:r>
          </a:p>
          <a:p>
            <a:r>
              <a:rPr lang="en-US" sz="1400" dirty="0">
                <a:solidFill>
                  <a:srgbClr val="3C5790"/>
                </a:solidFill>
              </a:rPr>
              <a:t>Both are administered with </a:t>
            </a:r>
            <a:r>
              <a:rPr lang="en-US" sz="1400" dirty="0" err="1">
                <a:solidFill>
                  <a:srgbClr val="3C5790"/>
                </a:solidFill>
              </a:rPr>
              <a:t>keytool</a:t>
            </a:r>
            <a:r>
              <a:rPr lang="en-US" sz="1400" dirty="0">
                <a:solidFill>
                  <a:srgbClr val="3C5790"/>
                </a:solidFill>
              </a:rPr>
              <a:t> and both are represented programmatically as instances of the </a:t>
            </a:r>
            <a:r>
              <a:rPr lang="en-US" sz="1400" dirty="0" err="1">
                <a:solidFill>
                  <a:srgbClr val="3C5790"/>
                </a:solidFill>
              </a:rPr>
              <a:t>KeyStore</a:t>
            </a:r>
            <a:r>
              <a:rPr lang="en-US" sz="1400" dirty="0">
                <a:solidFill>
                  <a:srgbClr val="3C5790"/>
                </a:solidFill>
              </a:rPr>
              <a:t> class.</a:t>
            </a:r>
          </a:p>
        </p:txBody>
      </p:sp>
    </p:spTree>
    <p:extLst>
      <p:ext uri="{BB962C8B-B14F-4D97-AF65-F5344CB8AC3E}">
        <p14:creationId xmlns:p14="http://schemas.microsoft.com/office/powerpoint/2010/main" val="1330890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SSL and HTTPS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The server in an SSL conversation must have a private key and a certificate that verifies its identity.</a:t>
            </a:r>
          </a:p>
          <a:p>
            <a:r>
              <a:rPr lang="en-US" sz="1400" dirty="0">
                <a:solidFill>
                  <a:srgbClr val="3C5790"/>
                </a:solidFill>
              </a:rPr>
              <a:t>SSL servers can require that the client authenticate itself as well.</a:t>
            </a:r>
          </a:p>
          <a:p>
            <a:r>
              <a:rPr lang="en-US" sz="1400" dirty="0">
                <a:solidFill>
                  <a:srgbClr val="3C5790"/>
                </a:solidFill>
              </a:rPr>
              <a:t>In this case the client must have its own </a:t>
            </a:r>
            <a:r>
              <a:rPr lang="en-US" sz="1400" dirty="0" err="1">
                <a:solidFill>
                  <a:srgbClr val="3C5790"/>
                </a:solidFill>
              </a:rPr>
              <a:t>keystore</a:t>
            </a:r>
            <a:r>
              <a:rPr lang="en-US" sz="1400" dirty="0">
                <a:solidFill>
                  <a:srgbClr val="3C5790"/>
                </a:solidFill>
              </a:rPr>
              <a:t> with a private key and certificate.</a:t>
            </a:r>
          </a:p>
          <a:p>
            <a:r>
              <a:rPr lang="en-US" sz="1400" dirty="0" err="1">
                <a:solidFill>
                  <a:srgbClr val="3C5790"/>
                </a:solidFill>
              </a:rPr>
              <a:t>Keystores</a:t>
            </a:r>
            <a:r>
              <a:rPr lang="en-US" sz="1400" dirty="0">
                <a:solidFill>
                  <a:srgbClr val="3C5790"/>
                </a:solidFill>
              </a:rPr>
              <a:t> are used to provide credentials, while </a:t>
            </a:r>
            <a:r>
              <a:rPr lang="en-US" sz="1400" dirty="0" err="1">
                <a:solidFill>
                  <a:srgbClr val="3C5790"/>
                </a:solidFill>
              </a:rPr>
              <a:t>truststores</a:t>
            </a:r>
            <a:r>
              <a:rPr lang="en-US" sz="1400" dirty="0">
                <a:solidFill>
                  <a:srgbClr val="3C5790"/>
                </a:solidFill>
              </a:rPr>
              <a:t> are used to verify credentials.</a:t>
            </a:r>
          </a:p>
        </p:txBody>
      </p:sp>
    </p:spTree>
    <p:extLst>
      <p:ext uri="{BB962C8B-B14F-4D97-AF65-F5344CB8AC3E}">
        <p14:creationId xmlns:p14="http://schemas.microsoft.com/office/powerpoint/2010/main" val="40811296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SSL and HTTPS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err="1">
                <a:solidFill>
                  <a:srgbClr val="3C5790"/>
                </a:solidFill>
              </a:rPr>
              <a:t>Keystores</a:t>
            </a:r>
            <a:r>
              <a:rPr lang="en-US" sz="1400" dirty="0">
                <a:solidFill>
                  <a:srgbClr val="3C5790"/>
                </a:solidFill>
              </a:rPr>
              <a:t> and </a:t>
            </a:r>
            <a:r>
              <a:rPr lang="en-US" sz="1400" dirty="0" err="1">
                <a:solidFill>
                  <a:srgbClr val="3C5790"/>
                </a:solidFill>
              </a:rPr>
              <a:t>truststores</a:t>
            </a:r>
            <a:r>
              <a:rPr lang="en-US" sz="1400" dirty="0">
                <a:solidFill>
                  <a:srgbClr val="3C5790"/>
                </a:solidFill>
              </a:rPr>
              <a:t> are managed programmatically by classes that implement the </a:t>
            </a:r>
            <a:r>
              <a:rPr lang="en-US" sz="1400" dirty="0" err="1">
                <a:solidFill>
                  <a:srgbClr val="3C5790"/>
                </a:solidFill>
              </a:rPr>
              <a:t>KeyManager</a:t>
            </a:r>
            <a:r>
              <a:rPr lang="en-US" sz="1400" dirty="0">
                <a:solidFill>
                  <a:srgbClr val="3C5790"/>
                </a:solidFill>
              </a:rPr>
              <a:t> and </a:t>
            </a:r>
            <a:r>
              <a:rPr lang="en-US" sz="1400" dirty="0" err="1">
                <a:solidFill>
                  <a:srgbClr val="3C5790"/>
                </a:solidFill>
              </a:rPr>
              <a:t>TrustManager</a:t>
            </a:r>
            <a:r>
              <a:rPr lang="en-US" sz="1400" dirty="0">
                <a:solidFill>
                  <a:srgbClr val="3C5790"/>
                </a:solidFill>
              </a:rPr>
              <a:t> interface.</a:t>
            </a:r>
          </a:p>
          <a:p>
            <a:r>
              <a:rPr lang="en-US" sz="1400" dirty="0">
                <a:solidFill>
                  <a:srgbClr val="3C5790"/>
                </a:solidFill>
              </a:rPr>
              <a:t>The default trust manager is looking for certificates into $JREHOME/lib/</a:t>
            </a:r>
            <a:r>
              <a:rPr lang="en-US" sz="1400" dirty="0" err="1">
                <a:solidFill>
                  <a:srgbClr val="3C5790"/>
                </a:solidFill>
              </a:rPr>
              <a:t>sercurity</a:t>
            </a:r>
            <a:r>
              <a:rPr lang="en-US" sz="1400" dirty="0">
                <a:solidFill>
                  <a:srgbClr val="3C5790"/>
                </a:solidFill>
              </a:rPr>
              <a:t>/</a:t>
            </a:r>
            <a:r>
              <a:rPr lang="en-US" sz="1400" dirty="0" err="1">
                <a:solidFill>
                  <a:srgbClr val="3C5790"/>
                </a:solidFill>
              </a:rPr>
              <a:t>jssecacarts</a:t>
            </a:r>
            <a:r>
              <a:rPr lang="en-US" sz="1400" dirty="0">
                <a:solidFill>
                  <a:srgbClr val="3C5790"/>
                </a:solidFill>
              </a:rPr>
              <a:t>.</a:t>
            </a:r>
          </a:p>
          <a:p>
            <a:r>
              <a:rPr lang="en-US" sz="1400" dirty="0">
                <a:solidFill>
                  <a:srgbClr val="3C5790"/>
                </a:solidFill>
              </a:rPr>
              <a:t>If the file doesn't exists it will look to $JREHOME/lib/security/</a:t>
            </a:r>
            <a:r>
              <a:rPr lang="en-US" sz="1400" dirty="0" err="1">
                <a:solidFill>
                  <a:srgbClr val="3C5790"/>
                </a:solidFill>
              </a:rPr>
              <a:t>cacerts</a:t>
            </a:r>
            <a:r>
              <a:rPr lang="en-US" sz="1400" dirty="0">
                <a:solidFill>
                  <a:srgbClr val="3C5790"/>
                </a:solidFill>
              </a:rPr>
              <a:t>.</a:t>
            </a:r>
          </a:p>
        </p:txBody>
      </p:sp>
    </p:spTree>
    <p:extLst>
      <p:ext uri="{BB962C8B-B14F-4D97-AF65-F5344CB8AC3E}">
        <p14:creationId xmlns:p14="http://schemas.microsoft.com/office/powerpoint/2010/main" val="4843511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SSL and HTTPS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971800"/>
          </a:xfrm>
        </p:spPr>
        <p:txBody>
          <a:bodyPr/>
          <a:lstStyle/>
          <a:p>
            <a:r>
              <a:rPr lang="en-US" sz="1400" dirty="0">
                <a:solidFill>
                  <a:srgbClr val="3C5790"/>
                </a:solidFill>
              </a:rPr>
              <a:t>JSSE API defines a set of factory classes to create sockets, independent of SSL.</a:t>
            </a:r>
          </a:p>
          <a:p>
            <a:r>
              <a:rPr lang="en-US" sz="1400" dirty="0">
                <a:solidFill>
                  <a:srgbClr val="3C5790"/>
                </a:solidFill>
              </a:rPr>
              <a:t>The javax.net package defines 2 types of factories: </a:t>
            </a:r>
            <a:r>
              <a:rPr lang="en-US" sz="1400" dirty="0" err="1">
                <a:solidFill>
                  <a:srgbClr val="3C5790"/>
                </a:solidFill>
              </a:rPr>
              <a:t>javax.net.SocketFactory</a:t>
            </a:r>
            <a:r>
              <a:rPr lang="en-US" sz="1400" dirty="0">
                <a:solidFill>
                  <a:srgbClr val="3C5790"/>
                </a:solidFill>
              </a:rPr>
              <a:t> and </a:t>
            </a:r>
            <a:r>
              <a:rPr lang="en-US" sz="1400" dirty="0" err="1">
                <a:solidFill>
                  <a:srgbClr val="3C5790"/>
                </a:solidFill>
              </a:rPr>
              <a:t>javax.net.ServerSocketFactory</a:t>
            </a:r>
            <a:r>
              <a:rPr lang="en-US" sz="1400" dirty="0">
                <a:solidFill>
                  <a:srgbClr val="3C5790"/>
                </a:solidFill>
              </a:rPr>
              <a:t>.</a:t>
            </a:r>
          </a:p>
          <a:p>
            <a:r>
              <a:rPr lang="en-US" sz="1400" dirty="0">
                <a:solidFill>
                  <a:srgbClr val="3C5790"/>
                </a:solidFill>
              </a:rPr>
              <a:t>SSL server sockets are obtained through the </a:t>
            </a:r>
            <a:r>
              <a:rPr lang="en-US" sz="1400" dirty="0" err="1">
                <a:solidFill>
                  <a:srgbClr val="3C5790"/>
                </a:solidFill>
              </a:rPr>
              <a:t>SSLServerSocketFactory</a:t>
            </a:r>
            <a:r>
              <a:rPr lang="en-US" sz="1400" dirty="0">
                <a:solidFill>
                  <a:srgbClr val="3C5790"/>
                </a:solidFill>
              </a:rPr>
              <a:t>.</a:t>
            </a:r>
          </a:p>
          <a:p>
            <a:r>
              <a:rPr lang="en-US" sz="1400" dirty="0">
                <a:solidFill>
                  <a:srgbClr val="3C5790"/>
                </a:solidFill>
              </a:rPr>
              <a:t>The </a:t>
            </a:r>
            <a:r>
              <a:rPr lang="en-US" sz="1400" dirty="0" err="1">
                <a:solidFill>
                  <a:srgbClr val="3C5790"/>
                </a:solidFill>
              </a:rPr>
              <a:t>getDefault</a:t>
            </a:r>
            <a:r>
              <a:rPr lang="en-US" sz="1400" dirty="0">
                <a:solidFill>
                  <a:srgbClr val="3C5790"/>
                </a:solidFill>
              </a:rPr>
              <a:t>() method returns the default SSL server factory implementation.</a:t>
            </a:r>
          </a:p>
          <a:p>
            <a:r>
              <a:rPr lang="en-US" sz="1400" dirty="0">
                <a:solidFill>
                  <a:srgbClr val="3C5790"/>
                </a:solidFill>
              </a:rPr>
              <a:t>The factory can be used to obtain SSL server sockets.</a:t>
            </a:r>
          </a:p>
          <a:p>
            <a:r>
              <a:rPr lang="en-US" sz="1400" dirty="0">
                <a:solidFill>
                  <a:srgbClr val="3C5790"/>
                </a:solidFill>
              </a:rPr>
              <a:t>The default implementation is defined in the $JREHOME/lib/security/</a:t>
            </a:r>
            <a:r>
              <a:rPr lang="en-US" sz="1400" dirty="0" err="1">
                <a:solidFill>
                  <a:srgbClr val="3C5790"/>
                </a:solidFill>
              </a:rPr>
              <a:t>java.sercurity</a:t>
            </a:r>
            <a:r>
              <a:rPr lang="en-US" sz="1400" dirty="0">
                <a:solidFill>
                  <a:srgbClr val="3C5790"/>
                </a:solidFill>
              </a:rPr>
              <a:t> file by the </a:t>
            </a:r>
            <a:r>
              <a:rPr lang="en-US" sz="1400" dirty="0" err="1">
                <a:solidFill>
                  <a:srgbClr val="3C5790"/>
                </a:solidFill>
              </a:rPr>
              <a:t>ssl.ServerSocketFactory.provider</a:t>
            </a:r>
            <a:r>
              <a:rPr lang="en-US" sz="1400" dirty="0">
                <a:solidFill>
                  <a:srgbClr val="3C5790"/>
                </a:solidFill>
              </a:rPr>
              <a:t> property.</a:t>
            </a:r>
          </a:p>
        </p:txBody>
      </p:sp>
    </p:spTree>
    <p:extLst>
      <p:ext uri="{BB962C8B-B14F-4D97-AF65-F5344CB8AC3E}">
        <p14:creationId xmlns:p14="http://schemas.microsoft.com/office/powerpoint/2010/main" val="15758029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SSL and HTTPS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85825"/>
          </a:xfrm>
        </p:spPr>
        <p:txBody>
          <a:bodyPr/>
          <a:lstStyle/>
          <a:p>
            <a:r>
              <a:rPr lang="en-US" sz="1400" dirty="0">
                <a:solidFill>
                  <a:srgbClr val="3C5790"/>
                </a:solidFill>
              </a:rPr>
              <a:t>When an SSL socket is connected it will join a SSL session.</a:t>
            </a:r>
          </a:p>
          <a:p>
            <a:r>
              <a:rPr lang="en-US" sz="1400" dirty="0">
                <a:solidFill>
                  <a:srgbClr val="3C5790"/>
                </a:solidFill>
              </a:rPr>
              <a:t>When we create a SSL connection we can verify the server information using the session.</a:t>
            </a:r>
          </a:p>
          <a:p>
            <a:r>
              <a:rPr lang="en-US" sz="1400" dirty="0">
                <a:solidFill>
                  <a:srgbClr val="3C5790"/>
                </a:solidFill>
              </a:rPr>
              <a:t>The SSL session is represented by the </a:t>
            </a:r>
            <a:r>
              <a:rPr lang="en-US" sz="1400" dirty="0" err="1">
                <a:solidFill>
                  <a:srgbClr val="3C5790"/>
                </a:solidFill>
              </a:rPr>
              <a:t>javax.net.ssl.SSLSession</a:t>
            </a:r>
            <a:r>
              <a:rPr lang="en-US" sz="1400" dirty="0">
                <a:solidFill>
                  <a:srgbClr val="3C5790"/>
                </a:solidFill>
              </a:rPr>
              <a:t> interface.</a:t>
            </a:r>
          </a:p>
        </p:txBody>
      </p:sp>
      <p:pic>
        <p:nvPicPr>
          <p:cNvPr id="2" name="Picture 1"/>
          <p:cNvPicPr>
            <a:picLocks noChangeAspect="1"/>
          </p:cNvPicPr>
          <p:nvPr/>
        </p:nvPicPr>
        <p:blipFill>
          <a:blip r:embed="rId3"/>
          <a:stretch>
            <a:fillRect/>
          </a:stretch>
        </p:blipFill>
        <p:spPr>
          <a:xfrm>
            <a:off x="1524000" y="2790825"/>
            <a:ext cx="5467350" cy="4067175"/>
          </a:xfrm>
          <a:prstGeom prst="rect">
            <a:avLst/>
          </a:prstGeom>
        </p:spPr>
      </p:pic>
    </p:spTree>
    <p:extLst>
      <p:ext uri="{BB962C8B-B14F-4D97-AF65-F5344CB8AC3E}">
        <p14:creationId xmlns:p14="http://schemas.microsoft.com/office/powerpoint/2010/main" val="8474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Java has the following security extensions: </a:t>
            </a:r>
          </a:p>
          <a:p>
            <a:pPr lvl="1"/>
            <a:r>
              <a:rPr lang="en-US" sz="1400" dirty="0">
                <a:solidFill>
                  <a:srgbClr val="3C5790"/>
                </a:solidFill>
              </a:rPr>
              <a:t>Java Cryptography Extension(JCE) version 1.2.1 </a:t>
            </a:r>
          </a:p>
          <a:p>
            <a:pPr lvl="1"/>
            <a:r>
              <a:rPr lang="en-US" sz="1400" dirty="0">
                <a:solidFill>
                  <a:srgbClr val="3C5790"/>
                </a:solidFill>
              </a:rPr>
              <a:t>Java Secure Sockets Extension (JSSE) version 1.0.2</a:t>
            </a:r>
          </a:p>
          <a:p>
            <a:pPr lvl="1"/>
            <a:r>
              <a:rPr lang="en-US" sz="1400" dirty="0">
                <a:solidFill>
                  <a:srgbClr val="3C5790"/>
                </a:solidFill>
              </a:rPr>
              <a:t>Java Authentication and Authorization Service (JAAS) version 1.0. </a:t>
            </a:r>
          </a:p>
        </p:txBody>
      </p:sp>
    </p:spTree>
    <p:extLst>
      <p:ext uri="{BB962C8B-B14F-4D97-AF65-F5344CB8AC3E}">
        <p14:creationId xmlns:p14="http://schemas.microsoft.com/office/powerpoint/2010/main" val="5733490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SSL and HTTPS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The generic SSL sockets uses default options(like TLS 1.0) and the default key and trust managers.</a:t>
            </a:r>
          </a:p>
          <a:p>
            <a:r>
              <a:rPr lang="en-US" sz="1400" dirty="0">
                <a:solidFill>
                  <a:srgbClr val="3C5790"/>
                </a:solidFill>
              </a:rPr>
              <a:t>If we need to change the default options we need to use the </a:t>
            </a:r>
            <a:r>
              <a:rPr lang="en-US" sz="1400" dirty="0" err="1">
                <a:solidFill>
                  <a:srgbClr val="3C5790"/>
                </a:solidFill>
              </a:rPr>
              <a:t>SSLContext</a:t>
            </a:r>
            <a:r>
              <a:rPr lang="en-US" sz="1400" dirty="0">
                <a:solidFill>
                  <a:srgbClr val="3C5790"/>
                </a:solidFill>
              </a:rPr>
              <a:t> class.</a:t>
            </a:r>
          </a:p>
        </p:txBody>
      </p:sp>
      <p:pic>
        <p:nvPicPr>
          <p:cNvPr id="2" name="Picture 1"/>
          <p:cNvPicPr>
            <a:picLocks noChangeAspect="1"/>
          </p:cNvPicPr>
          <p:nvPr/>
        </p:nvPicPr>
        <p:blipFill>
          <a:blip r:embed="rId3"/>
          <a:stretch>
            <a:fillRect/>
          </a:stretch>
        </p:blipFill>
        <p:spPr>
          <a:xfrm>
            <a:off x="1290926" y="2895600"/>
            <a:ext cx="5948074" cy="3065463"/>
          </a:xfrm>
          <a:prstGeom prst="rect">
            <a:avLst/>
          </a:prstGeom>
        </p:spPr>
      </p:pic>
    </p:spTree>
    <p:extLst>
      <p:ext uri="{BB962C8B-B14F-4D97-AF65-F5344CB8AC3E}">
        <p14:creationId xmlns:p14="http://schemas.microsoft.com/office/powerpoint/2010/main" val="18757286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JAAS</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JAAS(Java Authentication and Authorization Service) provides a framework to check explicit permission when executing certain operations.</a:t>
            </a:r>
          </a:p>
          <a:p>
            <a:r>
              <a:rPr lang="en-US" sz="1400" dirty="0">
                <a:solidFill>
                  <a:srgbClr val="3C5790"/>
                </a:solidFill>
              </a:rPr>
              <a:t>JAAS provides a set of classes </a:t>
            </a:r>
            <a:r>
              <a:rPr lang="en-US" sz="1400" dirty="0" err="1">
                <a:solidFill>
                  <a:srgbClr val="3C5790"/>
                </a:solidFill>
              </a:rPr>
              <a:t>thatn</a:t>
            </a:r>
            <a:r>
              <a:rPr lang="en-US" sz="1400" dirty="0">
                <a:solidFill>
                  <a:srgbClr val="3C5790"/>
                </a:solidFill>
              </a:rPr>
              <a:t> authenticate a user.</a:t>
            </a:r>
          </a:p>
          <a:p>
            <a:r>
              <a:rPr lang="en-US" sz="1400" dirty="0">
                <a:solidFill>
                  <a:srgbClr val="3C5790"/>
                </a:solidFill>
              </a:rPr>
              <a:t>JAAS also provides a set of classes that authorize users to perform operations.</a:t>
            </a:r>
          </a:p>
        </p:txBody>
      </p:sp>
    </p:spTree>
    <p:extLst>
      <p:ext uri="{BB962C8B-B14F-4D97-AF65-F5344CB8AC3E}">
        <p14:creationId xmlns:p14="http://schemas.microsoft.com/office/powerpoint/2010/main" val="2518099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O'Reilly – Java Security Second Edition</a:t>
            </a:r>
            <a:endParaRPr lang="fr-CA" sz="16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b="1" dirty="0">
                <a:solidFill>
                  <a:srgbClr val="3C5790"/>
                </a:solidFill>
              </a:rPr>
              <a:t>JCE</a:t>
            </a:r>
            <a:r>
              <a:rPr lang="en-US" sz="1400" dirty="0">
                <a:solidFill>
                  <a:srgbClr val="3C5790"/>
                </a:solidFill>
              </a:rPr>
              <a:t>:</a:t>
            </a:r>
          </a:p>
          <a:p>
            <a:pPr lvl="1"/>
            <a:r>
              <a:rPr lang="en-US" sz="1400" dirty="0">
                <a:solidFill>
                  <a:srgbClr val="3C5790"/>
                </a:solidFill>
              </a:rPr>
              <a:t>Encryption (Ciphers)</a:t>
            </a:r>
          </a:p>
          <a:p>
            <a:pPr lvl="1"/>
            <a:r>
              <a:rPr lang="en-US" sz="1400" dirty="0">
                <a:solidFill>
                  <a:srgbClr val="3C5790"/>
                </a:solidFill>
              </a:rPr>
              <a:t>Secure Key Exchange</a:t>
            </a:r>
          </a:p>
          <a:p>
            <a:pPr lvl="1"/>
            <a:r>
              <a:rPr lang="en-US" sz="1400" dirty="0">
                <a:solidFill>
                  <a:srgbClr val="3C5790"/>
                </a:solidFill>
              </a:rPr>
              <a:t>Secure Message Digests</a:t>
            </a:r>
          </a:p>
          <a:p>
            <a:pPr lvl="1"/>
            <a:r>
              <a:rPr lang="en-US" sz="1400" dirty="0">
                <a:solidFill>
                  <a:srgbClr val="3C5790"/>
                </a:solidFill>
              </a:rPr>
              <a:t>An alternate key management system</a:t>
            </a:r>
          </a:p>
        </p:txBody>
      </p:sp>
    </p:spTree>
    <p:extLst>
      <p:ext uri="{BB962C8B-B14F-4D97-AF65-F5344CB8AC3E}">
        <p14:creationId xmlns:p14="http://schemas.microsoft.com/office/powerpoint/2010/main" val="5843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dirty="0">
                <a:solidFill>
                  <a:srgbClr val="3C5790"/>
                </a:solidFill>
              </a:rPr>
              <a:t>JCE consists in 4 jar files: </a:t>
            </a:r>
          </a:p>
          <a:p>
            <a:pPr lvl="1"/>
            <a:r>
              <a:rPr lang="en-US" sz="1400" dirty="0">
                <a:solidFill>
                  <a:srgbClr val="3C5790"/>
                </a:solidFill>
              </a:rPr>
              <a:t>US_export_policy.jar (</a:t>
            </a:r>
            <a:r>
              <a:rPr lang="en-US" sz="1400" dirty="0" err="1">
                <a:solidFill>
                  <a:srgbClr val="3C5790"/>
                </a:solidFill>
              </a:rPr>
              <a:t>jre</a:t>
            </a:r>
            <a:r>
              <a:rPr lang="en-US" sz="1400" dirty="0">
                <a:solidFill>
                  <a:srgbClr val="3C5790"/>
                </a:solidFill>
              </a:rPr>
              <a:t>/lib/security)</a:t>
            </a:r>
          </a:p>
          <a:p>
            <a:pPr lvl="1"/>
            <a:r>
              <a:rPr lang="en-US" sz="1400" dirty="0">
                <a:solidFill>
                  <a:srgbClr val="3C5790"/>
                </a:solidFill>
              </a:rPr>
              <a:t>jce1_2_1.jar (</a:t>
            </a:r>
            <a:r>
              <a:rPr lang="en-US" sz="1400" dirty="0" err="1">
                <a:solidFill>
                  <a:srgbClr val="3C5790"/>
                </a:solidFill>
              </a:rPr>
              <a:t>jre</a:t>
            </a:r>
            <a:r>
              <a:rPr lang="en-US" sz="1400" dirty="0">
                <a:solidFill>
                  <a:srgbClr val="3C5790"/>
                </a:solidFill>
              </a:rPr>
              <a:t>/lib)</a:t>
            </a:r>
          </a:p>
          <a:p>
            <a:pPr lvl="1"/>
            <a:r>
              <a:rPr lang="en-US" sz="1400" dirty="0">
                <a:solidFill>
                  <a:srgbClr val="3C5790"/>
                </a:solidFill>
              </a:rPr>
              <a:t>local_policy.jar (</a:t>
            </a:r>
            <a:r>
              <a:rPr lang="en-US" sz="1400" dirty="0" err="1">
                <a:solidFill>
                  <a:srgbClr val="3C5790"/>
                </a:solidFill>
              </a:rPr>
              <a:t>jre</a:t>
            </a:r>
            <a:r>
              <a:rPr lang="en-US" sz="1400" dirty="0">
                <a:solidFill>
                  <a:srgbClr val="3C5790"/>
                </a:solidFill>
              </a:rPr>
              <a:t>/lib/security)</a:t>
            </a:r>
          </a:p>
          <a:p>
            <a:pPr lvl="1"/>
            <a:r>
              <a:rPr lang="en-US" sz="1400" dirty="0">
                <a:solidFill>
                  <a:srgbClr val="3C5790"/>
                </a:solidFill>
              </a:rPr>
              <a:t>sunjce_provider.jar (</a:t>
            </a:r>
            <a:r>
              <a:rPr lang="en-US" sz="1400" dirty="0" err="1">
                <a:solidFill>
                  <a:srgbClr val="3C5790"/>
                </a:solidFill>
              </a:rPr>
              <a:t>jre</a:t>
            </a:r>
            <a:r>
              <a:rPr lang="en-US" sz="1400" dirty="0">
                <a:solidFill>
                  <a:srgbClr val="3C5790"/>
                </a:solidFill>
              </a:rPr>
              <a:t>/lib/ext)</a:t>
            </a:r>
          </a:p>
        </p:txBody>
      </p:sp>
    </p:spTree>
    <p:extLst>
      <p:ext uri="{BB962C8B-B14F-4D97-AF65-F5344CB8AC3E}">
        <p14:creationId xmlns:p14="http://schemas.microsoft.com/office/powerpoint/2010/main" val="3666030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2057400"/>
          </a:xfrm>
        </p:spPr>
        <p:txBody>
          <a:bodyPr/>
          <a:lstStyle/>
          <a:p>
            <a:r>
              <a:rPr lang="en-US" sz="1400" b="1" dirty="0">
                <a:solidFill>
                  <a:srgbClr val="3C5790"/>
                </a:solidFill>
              </a:rPr>
              <a:t>JSSE</a:t>
            </a:r>
            <a:r>
              <a:rPr lang="en-US" sz="1400" dirty="0">
                <a:solidFill>
                  <a:srgbClr val="3C5790"/>
                </a:solidFill>
              </a:rPr>
              <a:t> provides SSL encryption facilities and consists in jsse.jar jar file.</a:t>
            </a:r>
          </a:p>
          <a:p>
            <a:r>
              <a:rPr lang="en-US" sz="1400" b="1" dirty="0">
                <a:solidFill>
                  <a:srgbClr val="3C5790"/>
                </a:solidFill>
              </a:rPr>
              <a:t>JAAS</a:t>
            </a:r>
            <a:r>
              <a:rPr lang="en-US" sz="1400" dirty="0">
                <a:solidFill>
                  <a:srgbClr val="3C5790"/>
                </a:solidFill>
              </a:rPr>
              <a:t> provides authentication and authorization.</a:t>
            </a:r>
          </a:p>
          <a:p>
            <a:r>
              <a:rPr lang="en-US" sz="1400" dirty="0">
                <a:solidFill>
                  <a:srgbClr val="3C5790"/>
                </a:solidFill>
              </a:rPr>
              <a:t>It contains a Java library which defines the interface of the service and platform-specific modules to perform the authorization (the JAAS modules). </a:t>
            </a:r>
          </a:p>
        </p:txBody>
      </p:sp>
    </p:spTree>
    <p:extLst>
      <p:ext uri="{BB962C8B-B14F-4D97-AF65-F5344CB8AC3E}">
        <p14:creationId xmlns:p14="http://schemas.microsoft.com/office/powerpoint/2010/main" val="316865869"/>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6535</TotalTime>
  <Words>4010</Words>
  <Application>Microsoft Office PowerPoint</Application>
  <PresentationFormat>On-screen Show (4:3)</PresentationFormat>
  <Paragraphs>346</Paragraphs>
  <Slides>62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62</vt:i4>
      </vt:variant>
    </vt:vector>
  </HeadingPairs>
  <TitlesOfParts>
    <vt:vector size="65" baseType="lpstr">
      <vt:lpstr>Arial</vt:lpstr>
      <vt:lpstr>Calibri</vt:lpstr>
      <vt:lpstr>143</vt:lpstr>
      <vt:lpstr>Java Security</vt:lpstr>
      <vt:lpstr>Contents</vt:lpstr>
      <vt:lpstr>What is Java?</vt:lpstr>
      <vt:lpstr>What is Java? (cont.)</vt:lpstr>
      <vt:lpstr>History</vt:lpstr>
      <vt:lpstr>Java Security</vt:lpstr>
      <vt:lpstr>Java Security (cont.)</vt:lpstr>
      <vt:lpstr>Java Security (cont.)</vt:lpstr>
      <vt:lpstr>Java Security (cont.)</vt:lpstr>
      <vt:lpstr>Java Security (cont.)</vt:lpstr>
      <vt:lpstr>Java Security (cont.)</vt:lpstr>
      <vt:lpstr>Java Security (cont.)</vt:lpstr>
      <vt:lpstr>Java Security (cont.)</vt:lpstr>
      <vt:lpstr>Java Security (cont.)</vt:lpstr>
      <vt:lpstr>Java Security (cont.)</vt:lpstr>
      <vt:lpstr>Java Security (cont.)</vt:lpstr>
      <vt:lpstr>Java Security (cont.)</vt:lpstr>
      <vt:lpstr>Java Security (cont.)</vt:lpstr>
      <vt:lpstr>Java Security (cont.)</vt:lpstr>
      <vt:lpstr>Security Manager</vt:lpstr>
      <vt:lpstr>Security Manager (cont.)</vt:lpstr>
      <vt:lpstr>Access Controller </vt:lpstr>
      <vt:lpstr>Access Controller (cont.)</vt:lpstr>
      <vt:lpstr>Access Controller (cont.)</vt:lpstr>
      <vt:lpstr>Access Controller (cont.)</vt:lpstr>
      <vt:lpstr>Access Controller (cont.)</vt:lpstr>
      <vt:lpstr>Class Loader</vt:lpstr>
      <vt:lpstr>Class Loader (cont.)</vt:lpstr>
      <vt:lpstr>Class Loader (cont.)</vt:lpstr>
      <vt:lpstr>Cryptography</vt:lpstr>
      <vt:lpstr>Cryptography (cont.)</vt:lpstr>
      <vt:lpstr>Cryptography (cont.)</vt:lpstr>
      <vt:lpstr>Cryptography (cont.)</vt:lpstr>
      <vt:lpstr>Cryptography (cont.)</vt:lpstr>
      <vt:lpstr>Cryptography (cont.)</vt:lpstr>
      <vt:lpstr>Cryptography (cont.)</vt:lpstr>
      <vt:lpstr>Cryptography (cont.)</vt:lpstr>
      <vt:lpstr>Keys and Certificates</vt:lpstr>
      <vt:lpstr>Keys and Certificates (cont.)</vt:lpstr>
      <vt:lpstr>Keys and Certificates (cont.)</vt:lpstr>
      <vt:lpstr>Keys and Certificates (cont.)</vt:lpstr>
      <vt:lpstr>Keys and Certificates (cont.)</vt:lpstr>
      <vt:lpstr>Keys and Certificates (cont.)</vt:lpstr>
      <vt:lpstr>Keys and Certificates (cont.)</vt:lpstr>
      <vt:lpstr>Keys and Certificates (cont.)</vt:lpstr>
      <vt:lpstr>Keys and Certificates (cont.)</vt:lpstr>
      <vt:lpstr>Message Digests</vt:lpstr>
      <vt:lpstr>Cipher Encryption</vt:lpstr>
      <vt:lpstr>Cipher Encryption (cont.)</vt:lpstr>
      <vt:lpstr>Cipher Encryption (cont.)</vt:lpstr>
      <vt:lpstr>Cipher Encryption (cont.)</vt:lpstr>
      <vt:lpstr>SSL and HTTPS</vt:lpstr>
      <vt:lpstr>SSL and HTTPS (cont.)</vt:lpstr>
      <vt:lpstr>SSL and HTTPS (cont.)</vt:lpstr>
      <vt:lpstr>SSL and HTTPS (cont.)</vt:lpstr>
      <vt:lpstr>SSL and HTTPS (cont.)</vt:lpstr>
      <vt:lpstr>SSL and HTTPS (cont.)</vt:lpstr>
      <vt:lpstr>SSL and HTTPS (cont.)</vt:lpstr>
      <vt:lpstr>SSL and HTTPS (cont.)</vt:lpstr>
      <vt:lpstr>SSL and HTTPS (cont.)</vt:lpstr>
      <vt:lpstr>JAAS</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804</cp:revision>
  <dcterms:created xsi:type="dcterms:W3CDTF">2012-04-12T06:19:17Z</dcterms:created>
  <dcterms:modified xsi:type="dcterms:W3CDTF">2016-08-28T16:15:12Z</dcterms:modified>
</cp:coreProperties>
</file>