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92" r:id="rId5"/>
    <p:sldId id="372" r:id="rId6"/>
    <p:sldId id="393" r:id="rId7"/>
    <p:sldId id="394" r:id="rId8"/>
    <p:sldId id="397" r:id="rId9"/>
    <p:sldId id="398" r:id="rId10"/>
    <p:sldId id="399" r:id="rId11"/>
    <p:sldId id="395" r:id="rId12"/>
    <p:sldId id="427" r:id="rId13"/>
    <p:sldId id="391" r:id="rId14"/>
    <p:sldId id="400" r:id="rId15"/>
    <p:sldId id="401" r:id="rId16"/>
    <p:sldId id="403" r:id="rId17"/>
    <p:sldId id="404" r:id="rId18"/>
    <p:sldId id="402" r:id="rId19"/>
    <p:sldId id="406" r:id="rId20"/>
    <p:sldId id="405" r:id="rId21"/>
    <p:sldId id="426" r:id="rId22"/>
    <p:sldId id="409" r:id="rId23"/>
    <p:sldId id="410" r:id="rId24"/>
    <p:sldId id="407" r:id="rId25"/>
    <p:sldId id="408" r:id="rId26"/>
    <p:sldId id="411" r:id="rId27"/>
    <p:sldId id="412" r:id="rId28"/>
    <p:sldId id="414" r:id="rId29"/>
    <p:sldId id="415" r:id="rId30"/>
    <p:sldId id="416" r:id="rId31"/>
    <p:sldId id="413" r:id="rId32"/>
    <p:sldId id="417" r:id="rId33"/>
    <p:sldId id="418" r:id="rId34"/>
    <p:sldId id="419" r:id="rId35"/>
    <p:sldId id="420" r:id="rId36"/>
    <p:sldId id="421" r:id="rId37"/>
    <p:sldId id="422" r:id="rId38"/>
    <p:sldId id="423" r:id="rId39"/>
    <p:sldId id="424" r:id="rId40"/>
    <p:sldId id="425" r:id="rId41"/>
    <p:sldId id="259" r:id="rId42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4660"/>
  </p:normalViewPr>
  <p:slideViewPr>
    <p:cSldViewPr>
      <p:cViewPr varScale="1">
        <p:scale>
          <a:sx n="85" d="100"/>
          <a:sy n="85" d="100"/>
        </p:scale>
        <p:origin x="154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26/08/2016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26/08/2016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26/08/2016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26/08/2016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26/08/2016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26/08/2016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26/08/2016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26/08/2016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26/08/2016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26/08/2016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fr-CA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26/08/2016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26/08/2016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 err="1">
                <a:solidFill>
                  <a:schemeClr val="bg1"/>
                </a:solidFill>
              </a:rPr>
              <a:t>RabbitMQ</a:t>
            </a:r>
            <a:endParaRPr lang="fr-CA" sz="3800" dirty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AMQP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2819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Java Message Service (JMS)</a:t>
            </a:r>
            <a:r>
              <a:rPr lang="en-US" sz="1400" dirty="0">
                <a:solidFill>
                  <a:srgbClr val="3C5790"/>
                </a:solidFill>
              </a:rPr>
              <a:t> is not interoperable and only works when compatible clients and brokers are used.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 JMS, message producers target a particular destination (queue or topic), meaning the clients need to know about the target topology.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 AMQP, the routing logic is encapsulated in exchanges, sparing the publishers from this knowledge.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586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AMQP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38100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MQ Telemetry Transport (MQTT)</a:t>
            </a:r>
            <a:r>
              <a:rPr lang="en-US" sz="1400" dirty="0">
                <a:solidFill>
                  <a:srgbClr val="3C5790"/>
                </a:solidFill>
              </a:rPr>
              <a:t> is an extremely lightweight message-queuing protocol.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MQTT focuses only on the publish-subscribe model.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Like AMQP, it is interoperable and is very well suited for massive deployments in embedded systems.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 relies on a broker for subscription management and message routing.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729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AMQP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1371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Message is the main entity of messaging system.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 is the atomic unit of processing of the middleware routing and queueing system and consists in: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content that is a binary data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header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properties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3124200"/>
            <a:ext cx="2408051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164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RabbitMQ</a:t>
            </a:r>
            <a:r>
              <a:rPr lang="en-US" sz="1400" dirty="0">
                <a:solidFill>
                  <a:srgbClr val="3C5790"/>
                </a:solidFill>
              </a:rPr>
              <a:t> is an </a:t>
            </a:r>
            <a:r>
              <a:rPr lang="en-US" sz="1400" dirty="0" err="1">
                <a:solidFill>
                  <a:srgbClr val="3C5790"/>
                </a:solidFill>
              </a:rPr>
              <a:t>Erlang</a:t>
            </a:r>
            <a:r>
              <a:rPr lang="en-US" sz="1400" dirty="0">
                <a:solidFill>
                  <a:srgbClr val="3C5790"/>
                </a:solidFill>
              </a:rPr>
              <a:t> implementation of an AMQP broker.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Erlang</a:t>
            </a:r>
            <a:r>
              <a:rPr lang="en-US" sz="1400" dirty="0">
                <a:solidFill>
                  <a:srgbClr val="3C5790"/>
                </a:solidFill>
              </a:rPr>
              <a:t> has been chosen to build it because of its intrinsic support for building highly-reliable and distributed applications.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RabbitMQ</a:t>
            </a:r>
            <a:r>
              <a:rPr lang="en-US" sz="1400" dirty="0">
                <a:solidFill>
                  <a:srgbClr val="3C5790"/>
                </a:solidFill>
              </a:rPr>
              <a:t> implements Version 0-9-1 of AMQP with custom extensions (as allowed by the protocol).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For data persistence, it relies on </a:t>
            </a:r>
            <a:r>
              <a:rPr lang="en-US" sz="1400" dirty="0" err="1">
                <a:solidFill>
                  <a:srgbClr val="3C5790"/>
                </a:solidFill>
              </a:rPr>
              <a:t>Mnesia</a:t>
            </a:r>
            <a:r>
              <a:rPr lang="en-US" sz="1400" dirty="0">
                <a:solidFill>
                  <a:srgbClr val="3C5790"/>
                </a:solidFill>
              </a:rPr>
              <a:t>, the in-memory/file-persisted embedded database of </a:t>
            </a:r>
            <a:r>
              <a:rPr lang="en-US" sz="1400" dirty="0" err="1">
                <a:solidFill>
                  <a:srgbClr val="3C5790"/>
                </a:solidFill>
              </a:rPr>
              <a:t>Erlang</a:t>
            </a:r>
            <a:r>
              <a:rPr lang="en-US" sz="1400" dirty="0">
                <a:solidFill>
                  <a:srgbClr val="3C5790"/>
                </a:solidFill>
              </a:rPr>
              <a:t>, and specific message storage and index files. 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267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219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can install the web management console using the command:   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rabbitmq</a:t>
            </a:r>
            <a:r>
              <a:rPr lang="en-US" sz="1400" b="1" dirty="0">
                <a:solidFill>
                  <a:srgbClr val="3C5790"/>
                </a:solidFill>
              </a:rPr>
              <a:t>-plugins enable </a:t>
            </a:r>
            <a:r>
              <a:rPr lang="en-US" sz="1400" b="1" dirty="0" err="1">
                <a:solidFill>
                  <a:srgbClr val="3C5790"/>
                </a:solidFill>
              </a:rPr>
              <a:t>rabbitmq_management</a:t>
            </a:r>
            <a:endParaRPr lang="en-US" sz="1400" b="1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We can access after the web management console from </a:t>
            </a:r>
            <a:r>
              <a:rPr lang="en-US" sz="1400" b="1" dirty="0">
                <a:solidFill>
                  <a:srgbClr val="3C5790"/>
                </a:solidFill>
              </a:rPr>
              <a:t>http://localhost:15672/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endParaRPr lang="en-US" sz="1200" dirty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3352800"/>
            <a:ext cx="35623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22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286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can create web users using bellow command: </a:t>
            </a:r>
            <a:r>
              <a:rPr lang="en-US" sz="1400" b="1" dirty="0" err="1">
                <a:solidFill>
                  <a:srgbClr val="3C5790"/>
                </a:solidFill>
              </a:rPr>
              <a:t>rabbitmqctl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 err="1">
                <a:solidFill>
                  <a:srgbClr val="3C5790"/>
                </a:solidFill>
              </a:rPr>
              <a:t>add_user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 err="1">
                <a:solidFill>
                  <a:srgbClr val="3C5790"/>
                </a:solidFill>
              </a:rPr>
              <a:t>ccm</a:t>
            </a:r>
            <a:r>
              <a:rPr lang="en-US" sz="1400" dirty="0">
                <a:solidFill>
                  <a:srgbClr val="3C5790"/>
                </a:solidFill>
              </a:rPr>
              <a:t>-admin hare123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After the user is create we gave administrator rights to it using: </a:t>
            </a:r>
            <a:r>
              <a:rPr lang="en-US" sz="1400" b="1" dirty="0" err="1">
                <a:solidFill>
                  <a:srgbClr val="3C5790"/>
                </a:solidFill>
              </a:rPr>
              <a:t>rabbitmqctl</a:t>
            </a:r>
            <a:r>
              <a:rPr lang="en-US" sz="1400" b="1" dirty="0">
                <a:solidFill>
                  <a:srgbClr val="3C5790"/>
                </a:solidFill>
              </a:rPr>
              <a:t> </a:t>
            </a:r>
            <a:r>
              <a:rPr lang="en-US" sz="1400" b="1" dirty="0" err="1">
                <a:solidFill>
                  <a:srgbClr val="3C5790"/>
                </a:solidFill>
              </a:rPr>
              <a:t>set_user_tags</a:t>
            </a:r>
            <a:r>
              <a:rPr lang="en-US" sz="1400" b="1" dirty="0">
                <a:solidFill>
                  <a:srgbClr val="3C5790"/>
                </a:solidFill>
              </a:rPr>
              <a:t> </a:t>
            </a:r>
            <a:r>
              <a:rPr lang="en-US" sz="1400" dirty="0" err="1">
                <a:solidFill>
                  <a:srgbClr val="3C5790"/>
                </a:solidFill>
              </a:rPr>
              <a:t>ccm</a:t>
            </a:r>
            <a:r>
              <a:rPr lang="en-US" sz="1400" dirty="0">
                <a:solidFill>
                  <a:srgbClr val="3C5790"/>
                </a:solidFill>
              </a:rPr>
              <a:t>-admin administrator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We can change password for a certain user using: </a:t>
            </a:r>
            <a:r>
              <a:rPr lang="en-US" sz="1400" b="1" dirty="0" err="1">
                <a:solidFill>
                  <a:srgbClr val="3C5790"/>
                </a:solidFill>
              </a:rPr>
              <a:t>rabbitmqctl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 err="1">
                <a:solidFill>
                  <a:srgbClr val="3C5790"/>
                </a:solidFill>
              </a:rPr>
              <a:t>change_password</a:t>
            </a:r>
            <a:r>
              <a:rPr lang="en-US" sz="1400" dirty="0">
                <a:solidFill>
                  <a:srgbClr val="3C5790"/>
                </a:solidFill>
              </a:rPr>
              <a:t> guest guest123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RabbitMQ</a:t>
            </a:r>
            <a:r>
              <a:rPr lang="en-US" sz="1400" dirty="0">
                <a:solidFill>
                  <a:srgbClr val="3C5790"/>
                </a:solidFill>
              </a:rPr>
              <a:t> supports the notion of virtual hosts, which are logical subdivisions of its execution space.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 order to create a virtual host we use the command:  </a:t>
            </a:r>
            <a:r>
              <a:rPr lang="en-US" sz="1400" b="1" dirty="0" err="1">
                <a:solidFill>
                  <a:srgbClr val="3C5790"/>
                </a:solidFill>
              </a:rPr>
              <a:t>rabbitmqctl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 err="1">
                <a:solidFill>
                  <a:srgbClr val="3C5790"/>
                </a:solidFill>
              </a:rPr>
              <a:t>add_vhost</a:t>
            </a:r>
            <a:r>
              <a:rPr lang="en-US" sz="1400" dirty="0">
                <a:solidFill>
                  <a:srgbClr val="3C5790"/>
                </a:solidFill>
              </a:rPr>
              <a:t> dev-</a:t>
            </a:r>
            <a:r>
              <a:rPr lang="en-US" sz="1400" dirty="0" err="1">
                <a:solidFill>
                  <a:srgbClr val="3C5790"/>
                </a:solidFill>
              </a:rPr>
              <a:t>vhost</a:t>
            </a:r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We set permission to the host using: </a:t>
            </a:r>
            <a:r>
              <a:rPr lang="en-US" sz="1400" b="1" dirty="0" err="1">
                <a:solidFill>
                  <a:srgbClr val="3C5790"/>
                </a:solidFill>
              </a:rPr>
              <a:t>rabbitmqctl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 err="1">
                <a:solidFill>
                  <a:srgbClr val="3C5790"/>
                </a:solidFill>
              </a:rPr>
              <a:t>set_permissions</a:t>
            </a:r>
            <a:r>
              <a:rPr lang="en-US" sz="1400" dirty="0">
                <a:solidFill>
                  <a:srgbClr val="3C5790"/>
                </a:solidFill>
              </a:rPr>
              <a:t> -p dev-</a:t>
            </a:r>
            <a:r>
              <a:rPr lang="en-US" sz="1400" dirty="0" err="1">
                <a:solidFill>
                  <a:srgbClr val="3C5790"/>
                </a:solidFill>
              </a:rPr>
              <a:t>vhost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 err="1">
                <a:solidFill>
                  <a:srgbClr val="3C5790"/>
                </a:solidFill>
              </a:rPr>
              <a:t>ccm</a:t>
            </a:r>
            <a:r>
              <a:rPr lang="en-US" sz="1400" dirty="0">
                <a:solidFill>
                  <a:srgbClr val="3C5790"/>
                </a:solidFill>
              </a:rPr>
              <a:t>-admin ".*" ".*"</a:t>
            </a:r>
          </a:p>
        </p:txBody>
      </p:sp>
    </p:spTree>
    <p:extLst>
      <p:ext uri="{BB962C8B-B14F-4D97-AF65-F5344CB8AC3E}">
        <p14:creationId xmlns:p14="http://schemas.microsoft.com/office/powerpoint/2010/main" val="1349326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57400"/>
            <a:ext cx="8920190" cy="441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349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76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In order to establish a connection with the </a:t>
            </a:r>
            <a:r>
              <a:rPr lang="en-US" sz="1400" dirty="0" err="1">
                <a:solidFill>
                  <a:srgbClr val="3C5790"/>
                </a:solidFill>
              </a:rPr>
              <a:t>RabbitMQ</a:t>
            </a:r>
            <a:r>
              <a:rPr lang="en-US" sz="1400" dirty="0">
                <a:solidFill>
                  <a:srgbClr val="3C5790"/>
                </a:solidFill>
              </a:rPr>
              <a:t> we need to create </a:t>
            </a:r>
            <a:r>
              <a:rPr lang="en-US" sz="1400" b="1" dirty="0" err="1">
                <a:solidFill>
                  <a:srgbClr val="3C5790"/>
                </a:solidFill>
              </a:rPr>
              <a:t>ConnectionFactory</a:t>
            </a:r>
            <a:r>
              <a:rPr lang="en-US" sz="1400" b="1" dirty="0">
                <a:solidFill>
                  <a:srgbClr val="3C5790"/>
                </a:solidFill>
              </a:rPr>
              <a:t>/Connection</a:t>
            </a:r>
            <a:r>
              <a:rPr lang="en-US" sz="1400" dirty="0">
                <a:solidFill>
                  <a:srgbClr val="3C5790"/>
                </a:solidFill>
              </a:rPr>
              <a:t> objects:</a:t>
            </a:r>
          </a:p>
          <a:p>
            <a:r>
              <a:rPr lang="en-US" sz="1200" dirty="0" err="1">
                <a:solidFill>
                  <a:srgbClr val="3C5790"/>
                </a:solidFill>
              </a:rPr>
              <a:t>ConnectionFactory</a:t>
            </a:r>
            <a:r>
              <a:rPr lang="en-US" sz="1200" dirty="0">
                <a:solidFill>
                  <a:srgbClr val="3C5790"/>
                </a:solidFill>
              </a:rPr>
              <a:t> factory = new </a:t>
            </a:r>
            <a:r>
              <a:rPr lang="en-US" sz="1200" dirty="0" err="1">
                <a:solidFill>
                  <a:srgbClr val="3C5790"/>
                </a:solidFill>
              </a:rPr>
              <a:t>ConnectionFactory</a:t>
            </a:r>
            <a:r>
              <a:rPr lang="en-US" sz="1200" dirty="0">
                <a:solidFill>
                  <a:srgbClr val="3C5790"/>
                </a:solidFill>
              </a:rPr>
              <a:t>();</a:t>
            </a:r>
          </a:p>
          <a:p>
            <a:r>
              <a:rPr lang="en-US" sz="1200" dirty="0" err="1">
                <a:solidFill>
                  <a:srgbClr val="3C5790"/>
                </a:solidFill>
              </a:rPr>
              <a:t>factory.setUsername</a:t>
            </a:r>
            <a:r>
              <a:rPr lang="en-US" sz="1200" dirty="0">
                <a:solidFill>
                  <a:srgbClr val="3C5790"/>
                </a:solidFill>
              </a:rPr>
              <a:t>(</a:t>
            </a:r>
            <a:r>
              <a:rPr lang="en-US" sz="1200" dirty="0" err="1">
                <a:solidFill>
                  <a:srgbClr val="3C5790"/>
                </a:solidFill>
              </a:rPr>
              <a:t>userName</a:t>
            </a:r>
            <a:r>
              <a:rPr lang="en-US" sz="1200" dirty="0">
                <a:solidFill>
                  <a:srgbClr val="3C5790"/>
                </a:solidFill>
              </a:rPr>
              <a:t>);</a:t>
            </a:r>
          </a:p>
          <a:p>
            <a:r>
              <a:rPr lang="en-US" sz="1200" dirty="0" err="1">
                <a:solidFill>
                  <a:srgbClr val="3C5790"/>
                </a:solidFill>
              </a:rPr>
              <a:t>factory.setPassword</a:t>
            </a:r>
            <a:r>
              <a:rPr lang="en-US" sz="1200" dirty="0">
                <a:solidFill>
                  <a:srgbClr val="3C5790"/>
                </a:solidFill>
              </a:rPr>
              <a:t>(password);</a:t>
            </a:r>
          </a:p>
          <a:p>
            <a:r>
              <a:rPr lang="en-US" sz="1200" dirty="0" err="1">
                <a:solidFill>
                  <a:srgbClr val="3C5790"/>
                </a:solidFill>
              </a:rPr>
              <a:t>factory.setVirtualHost</a:t>
            </a:r>
            <a:r>
              <a:rPr lang="en-US" sz="1200" dirty="0">
                <a:solidFill>
                  <a:srgbClr val="3C5790"/>
                </a:solidFill>
              </a:rPr>
              <a:t>(</a:t>
            </a:r>
            <a:r>
              <a:rPr lang="en-US" sz="1200" dirty="0" err="1">
                <a:solidFill>
                  <a:srgbClr val="3C5790"/>
                </a:solidFill>
              </a:rPr>
              <a:t>virtualHost</a:t>
            </a:r>
            <a:r>
              <a:rPr lang="en-US" sz="1200" dirty="0">
                <a:solidFill>
                  <a:srgbClr val="3C5790"/>
                </a:solidFill>
              </a:rPr>
              <a:t>);</a:t>
            </a:r>
          </a:p>
          <a:p>
            <a:r>
              <a:rPr lang="en-US" sz="1200" dirty="0" err="1">
                <a:solidFill>
                  <a:srgbClr val="3C5790"/>
                </a:solidFill>
              </a:rPr>
              <a:t>factory.setHost</a:t>
            </a:r>
            <a:r>
              <a:rPr lang="en-US" sz="1200" dirty="0">
                <a:solidFill>
                  <a:srgbClr val="3C5790"/>
                </a:solidFill>
              </a:rPr>
              <a:t>(</a:t>
            </a:r>
            <a:r>
              <a:rPr lang="en-US" sz="1200" dirty="0" err="1">
                <a:solidFill>
                  <a:srgbClr val="3C5790"/>
                </a:solidFill>
              </a:rPr>
              <a:t>hostName</a:t>
            </a:r>
            <a:r>
              <a:rPr lang="en-US" sz="1200" dirty="0">
                <a:solidFill>
                  <a:srgbClr val="3C5790"/>
                </a:solidFill>
              </a:rPr>
              <a:t>);</a:t>
            </a:r>
          </a:p>
          <a:p>
            <a:r>
              <a:rPr lang="en-US" sz="1200" dirty="0" err="1">
                <a:solidFill>
                  <a:srgbClr val="3C5790"/>
                </a:solidFill>
              </a:rPr>
              <a:t>factory.setPort</a:t>
            </a:r>
            <a:r>
              <a:rPr lang="en-US" sz="1200" dirty="0">
                <a:solidFill>
                  <a:srgbClr val="3C5790"/>
                </a:solidFill>
              </a:rPr>
              <a:t>(</a:t>
            </a:r>
            <a:r>
              <a:rPr lang="en-US" sz="1200" dirty="0" err="1">
                <a:solidFill>
                  <a:srgbClr val="3C5790"/>
                </a:solidFill>
              </a:rPr>
              <a:t>portNumber</a:t>
            </a:r>
            <a:r>
              <a:rPr lang="en-US" sz="1200" dirty="0">
                <a:solidFill>
                  <a:srgbClr val="3C5790"/>
                </a:solidFill>
              </a:rPr>
              <a:t>);</a:t>
            </a:r>
          </a:p>
          <a:p>
            <a:r>
              <a:rPr lang="en-US" sz="1200" dirty="0">
                <a:solidFill>
                  <a:srgbClr val="3C5790"/>
                </a:solidFill>
              </a:rPr>
              <a:t>Connection </a:t>
            </a:r>
            <a:r>
              <a:rPr lang="en-US" sz="1200" dirty="0" err="1">
                <a:solidFill>
                  <a:srgbClr val="3C5790"/>
                </a:solidFill>
              </a:rPr>
              <a:t>connection</a:t>
            </a:r>
            <a:r>
              <a:rPr lang="en-US" sz="1200" dirty="0">
                <a:solidFill>
                  <a:srgbClr val="3C5790"/>
                </a:solidFill>
              </a:rPr>
              <a:t> = </a:t>
            </a:r>
            <a:r>
              <a:rPr lang="en-US" sz="1200" dirty="0" err="1">
                <a:solidFill>
                  <a:srgbClr val="3C5790"/>
                </a:solidFill>
              </a:rPr>
              <a:t>factory.newConnection</a:t>
            </a:r>
            <a:r>
              <a:rPr lang="en-US" sz="1200" dirty="0">
                <a:solidFill>
                  <a:srgbClr val="3C5790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003534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066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 routing strategy determines which queue (or queues) the message will be routed to.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routing strategy bases its decision on a routing key (a free-form string) and potentially on message meta-information.</a:t>
            </a:r>
            <a:endParaRPr lang="en-US" sz="1200" dirty="0">
              <a:solidFill>
                <a:srgbClr val="3C579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895600"/>
            <a:ext cx="691515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774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971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AMQP is a programmatic protocol that allows its clients to create and delete exchanges, queues and bindings.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RabbitMQ</a:t>
            </a:r>
            <a:r>
              <a:rPr lang="en-US" sz="1400" dirty="0">
                <a:solidFill>
                  <a:srgbClr val="3C5790"/>
                </a:solidFill>
              </a:rPr>
              <a:t> provides several exchange types: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direct exchange</a:t>
            </a:r>
            <a:r>
              <a:rPr lang="en-US" sz="1400" dirty="0">
                <a:solidFill>
                  <a:srgbClr val="3C5790"/>
                </a:solidFill>
              </a:rPr>
              <a:t>: 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delivers a message based on a routing key that is provided in the message header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there is a pre-created direct exchange with the name </a:t>
            </a:r>
            <a:r>
              <a:rPr lang="en-US" sz="1400" b="1" dirty="0">
                <a:solidFill>
                  <a:srgbClr val="3C5790"/>
                </a:solidFill>
              </a:rPr>
              <a:t>.</a:t>
            </a:r>
            <a:r>
              <a:rPr lang="en-US" sz="1400" b="1" dirty="0" err="1">
                <a:solidFill>
                  <a:srgbClr val="3C5790"/>
                </a:solidFill>
              </a:rPr>
              <a:t>amq.direct</a:t>
            </a:r>
            <a:r>
              <a:rPr lang="en-US" sz="1400" b="1" dirty="0">
                <a:solidFill>
                  <a:srgbClr val="3C5790"/>
                </a:solidFill>
              </a:rPr>
              <a:t>.</a:t>
            </a:r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b="1" dirty="0" err="1">
                <a:solidFill>
                  <a:srgbClr val="3C5790"/>
                </a:solidFill>
              </a:rPr>
              <a:t>fanout</a:t>
            </a:r>
            <a:r>
              <a:rPr lang="en-US" sz="1400" b="1" dirty="0">
                <a:solidFill>
                  <a:srgbClr val="3C5790"/>
                </a:solidFill>
              </a:rPr>
              <a:t> exchange: 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delivers a message to all queues that are bound to the exchange.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It can be used to establish a broadcast mechanism for the delivery of messages to the queues.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There is a pre-created </a:t>
            </a:r>
            <a:r>
              <a:rPr lang="en-US" sz="1400" dirty="0" err="1">
                <a:solidFill>
                  <a:srgbClr val="3C5790"/>
                </a:solidFill>
              </a:rPr>
              <a:t>fanout</a:t>
            </a:r>
            <a:r>
              <a:rPr lang="en-US" sz="1400" dirty="0">
                <a:solidFill>
                  <a:srgbClr val="3C5790"/>
                </a:solidFill>
              </a:rPr>
              <a:t> exchange with the name </a:t>
            </a:r>
            <a:r>
              <a:rPr lang="en-US" sz="1400" b="1" dirty="0">
                <a:solidFill>
                  <a:srgbClr val="3C5790"/>
                </a:solidFill>
              </a:rPr>
              <a:t>.</a:t>
            </a:r>
            <a:r>
              <a:rPr lang="en-US" sz="1400" b="1" dirty="0" err="1">
                <a:solidFill>
                  <a:srgbClr val="3C5790"/>
                </a:solidFill>
              </a:rPr>
              <a:t>amq.fanout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endParaRPr lang="en-US" sz="1400" b="1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362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600200"/>
            <a:ext cx="6615112" cy="5029200"/>
          </a:xfrm>
        </p:spPr>
        <p:txBody>
          <a:bodyPr/>
          <a:lstStyle/>
          <a:p>
            <a:r>
              <a:rPr lang="fr-CA" sz="1600" dirty="0" err="1">
                <a:solidFill>
                  <a:srgbClr val="3C5790"/>
                </a:solidFill>
              </a:rPr>
              <a:t>What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is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RabbitMQ</a:t>
            </a:r>
            <a:r>
              <a:rPr lang="fr-CA" sz="1600" dirty="0">
                <a:solidFill>
                  <a:srgbClr val="3C5790"/>
                </a:solidFill>
              </a:rPr>
              <a:t>?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Features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>
                <a:solidFill>
                  <a:srgbClr val="3C5790"/>
                </a:solidFill>
              </a:rPr>
              <a:t>AMQP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Core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>
                <a:solidFill>
                  <a:srgbClr val="3C5790"/>
                </a:solidFill>
              </a:rPr>
              <a:t>Administration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Clustering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Spring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Bibliography</a:t>
            </a:r>
            <a:br>
              <a:rPr lang="fr-CA" sz="1600" dirty="0">
                <a:solidFill>
                  <a:srgbClr val="3C5790"/>
                </a:solidFill>
              </a:rPr>
            </a:br>
            <a:endParaRPr lang="fr-CA" sz="16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9050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topic exchange</a:t>
            </a:r>
            <a:r>
              <a:rPr lang="en-US" sz="1400" dirty="0">
                <a:solidFill>
                  <a:srgbClr val="3C5790"/>
                </a:solidFill>
              </a:rPr>
              <a:t>: 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delivers the message to queues based on a routing filter specified between the topic exchange and queues.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There is a pre-created topic exchange with the name </a:t>
            </a:r>
            <a:r>
              <a:rPr lang="en-US" sz="1400" b="1" dirty="0">
                <a:solidFill>
                  <a:srgbClr val="3C5790"/>
                </a:solidFill>
              </a:rPr>
              <a:t>.</a:t>
            </a:r>
            <a:r>
              <a:rPr lang="en-US" sz="1400" b="1" dirty="0" err="1">
                <a:solidFill>
                  <a:srgbClr val="3C5790"/>
                </a:solidFill>
              </a:rPr>
              <a:t>amq.topic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headers exchange</a:t>
            </a:r>
            <a:r>
              <a:rPr lang="en-US" sz="1400" dirty="0">
                <a:solidFill>
                  <a:srgbClr val="3C5790"/>
                </a:solidFill>
              </a:rPr>
              <a:t>: 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can be used to deliver messages to queues based on other message header attributes.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There are 2 pre-created headers exchange with names </a:t>
            </a:r>
            <a:r>
              <a:rPr lang="en-US" sz="1400" b="1" dirty="0">
                <a:solidFill>
                  <a:srgbClr val="3C5790"/>
                </a:solidFill>
              </a:rPr>
              <a:t>.</a:t>
            </a:r>
            <a:r>
              <a:rPr lang="en-US" sz="1400" b="1" dirty="0" err="1">
                <a:solidFill>
                  <a:srgbClr val="3C5790"/>
                </a:solidFill>
              </a:rPr>
              <a:t>amq.headers</a:t>
            </a:r>
            <a:r>
              <a:rPr lang="en-US" sz="1400" dirty="0">
                <a:solidFill>
                  <a:srgbClr val="3C5790"/>
                </a:solidFill>
              </a:rPr>
              <a:t> and </a:t>
            </a:r>
            <a:r>
              <a:rPr lang="en-US" sz="1400" b="1" dirty="0">
                <a:solidFill>
                  <a:srgbClr val="3C5790"/>
                </a:solidFill>
              </a:rPr>
              <a:t>.</a:t>
            </a:r>
            <a:r>
              <a:rPr lang="en-US" sz="1400" b="1" dirty="0" err="1">
                <a:solidFill>
                  <a:srgbClr val="3C5790"/>
                </a:solidFill>
              </a:rPr>
              <a:t>amq.match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7143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676400"/>
            <a:ext cx="370141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03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667000"/>
            <a:ext cx="7179733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902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88" y="2209800"/>
            <a:ext cx="8318912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329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762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For point-to-point communication the sender can use either the default exchange or a direct exchange.</a:t>
            </a:r>
            <a:endParaRPr lang="en-US" sz="1200" dirty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733800"/>
            <a:ext cx="7696200" cy="173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289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83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For publish-subscribers we need to use a </a:t>
            </a:r>
            <a:r>
              <a:rPr lang="en-US" sz="1400" b="1" dirty="0" err="1">
                <a:solidFill>
                  <a:srgbClr val="3C5790"/>
                </a:solidFill>
              </a:rPr>
              <a:t>fanout</a:t>
            </a:r>
            <a:r>
              <a:rPr lang="en-US" sz="1400" dirty="0">
                <a:solidFill>
                  <a:srgbClr val="3C5790"/>
                </a:solidFill>
              </a:rPr>
              <a:t> exchange and bind any number of queues to that exchange regardless of the binding key.</a:t>
            </a:r>
            <a:endParaRPr lang="en-US" sz="1200" dirty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041845"/>
            <a:ext cx="8320087" cy="252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3865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371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sender sends a message to the default exchange with a routing key that matches the name of the designated request queue.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request receiver is a subscriber to the request queue.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request receives retrieves the value of the </a:t>
            </a:r>
            <a:r>
              <a:rPr lang="en-US" sz="1400" b="1" dirty="0" err="1">
                <a:solidFill>
                  <a:srgbClr val="3C5790"/>
                </a:solidFill>
              </a:rPr>
              <a:t>replyTo</a:t>
            </a:r>
            <a:r>
              <a:rPr lang="en-US" sz="1400" dirty="0">
                <a:solidFill>
                  <a:srgbClr val="3C5790"/>
                </a:solidFill>
              </a:rPr>
              <a:t> property from message header and creates a response message and sends it to the default exchange with a routing key that matches the </a:t>
            </a:r>
            <a:r>
              <a:rPr lang="en-US" sz="1400" dirty="0" err="1">
                <a:solidFill>
                  <a:srgbClr val="3C5790"/>
                </a:solidFill>
              </a:rPr>
              <a:t>replyTo</a:t>
            </a:r>
            <a:r>
              <a:rPr lang="en-US" sz="1400" dirty="0">
                <a:solidFill>
                  <a:srgbClr val="3C5790"/>
                </a:solidFill>
              </a:rPr>
              <a:t> property.</a:t>
            </a:r>
            <a:endParaRPr lang="en-US" sz="1200" dirty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657600"/>
            <a:ext cx="6248400" cy="250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557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057400"/>
            <a:ext cx="7862887" cy="476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1068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057400"/>
            <a:ext cx="79343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7736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85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Message routing example bellow based on routing key.</a:t>
            </a:r>
            <a:endParaRPr lang="en-US" sz="1200" dirty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590800"/>
            <a:ext cx="8382000" cy="26179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5553075"/>
            <a:ext cx="567690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29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What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is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RabbitMQ</a:t>
            </a:r>
            <a:r>
              <a:rPr lang="fr-CA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2819400"/>
          </a:xfrm>
        </p:spPr>
        <p:txBody>
          <a:bodyPr/>
          <a:lstStyle/>
          <a:p>
            <a:r>
              <a:rPr lang="en-US" sz="1500" dirty="0" err="1">
                <a:solidFill>
                  <a:srgbClr val="3C5790"/>
                </a:solidFill>
              </a:rPr>
              <a:t>RabbitMQ</a:t>
            </a:r>
            <a:r>
              <a:rPr lang="en-US" sz="1500" dirty="0">
                <a:solidFill>
                  <a:srgbClr val="3C5790"/>
                </a:solidFill>
              </a:rPr>
              <a:t> is open source message broker software (sometimes called message-oriented middleware) that implements the Advanced Message Queuing Protocol (AMQP).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The </a:t>
            </a:r>
            <a:r>
              <a:rPr lang="en-US" sz="1500" dirty="0" err="1">
                <a:solidFill>
                  <a:srgbClr val="3C5790"/>
                </a:solidFill>
              </a:rPr>
              <a:t>RabbitMQ</a:t>
            </a:r>
            <a:r>
              <a:rPr lang="en-US" sz="1500" dirty="0">
                <a:solidFill>
                  <a:srgbClr val="3C5790"/>
                </a:solidFill>
              </a:rPr>
              <a:t> server is written in the </a:t>
            </a:r>
            <a:r>
              <a:rPr lang="en-US" sz="1500" dirty="0" err="1">
                <a:solidFill>
                  <a:srgbClr val="3C5790"/>
                </a:solidFill>
              </a:rPr>
              <a:t>Erlang</a:t>
            </a:r>
            <a:r>
              <a:rPr lang="en-US" sz="1500" dirty="0">
                <a:solidFill>
                  <a:srgbClr val="3C5790"/>
                </a:solidFill>
              </a:rPr>
              <a:t> programming language and is built on the Open Telecom Platform framework for clustering and failover.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Client libraries to interface with the broker are available for all major programming languages.</a:t>
            </a:r>
            <a:endParaRPr lang="fr-CA" sz="14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Administration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219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can pre-create in the broker queues, </a:t>
            </a:r>
            <a:r>
              <a:rPr lang="en-US" sz="1400" dirty="0" err="1">
                <a:solidFill>
                  <a:srgbClr val="3C5790"/>
                </a:solidFill>
              </a:rPr>
              <a:t>exchangeg</a:t>
            </a:r>
            <a:r>
              <a:rPr lang="en-US" sz="1400" dirty="0">
                <a:solidFill>
                  <a:srgbClr val="3C5790"/>
                </a:solidFill>
              </a:rPr>
              <a:t> so that the overhead of managing them from source code on the producer/consumer side is minimized.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We can also create users, </a:t>
            </a:r>
            <a:r>
              <a:rPr lang="en-US" sz="1400" dirty="0" err="1">
                <a:solidFill>
                  <a:srgbClr val="3C5790"/>
                </a:solidFill>
              </a:rPr>
              <a:t>vhosts</a:t>
            </a:r>
            <a:r>
              <a:rPr lang="en-US" sz="1400" dirty="0">
                <a:solidFill>
                  <a:srgbClr val="3C5790"/>
                </a:solidFill>
              </a:rPr>
              <a:t>, and policies using the management plugin or the </a:t>
            </a:r>
            <a:r>
              <a:rPr lang="en-US" sz="1400" dirty="0" err="1">
                <a:solidFill>
                  <a:srgbClr val="3C5790"/>
                </a:solidFill>
              </a:rPr>
              <a:t>rabbitmqctl</a:t>
            </a:r>
            <a:r>
              <a:rPr lang="en-US" sz="1400" dirty="0">
                <a:solidFill>
                  <a:srgbClr val="3C5790"/>
                </a:solidFill>
              </a:rPr>
              <a:t> utility.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For some administrative tasks, you can use a command line utility (</a:t>
            </a:r>
            <a:r>
              <a:rPr lang="en-US" sz="1400" b="1" dirty="0" err="1">
                <a:solidFill>
                  <a:srgbClr val="3C5790"/>
                </a:solidFill>
              </a:rPr>
              <a:t>rabbitmqadmin</a:t>
            </a:r>
            <a:r>
              <a:rPr lang="en-US" sz="1400" dirty="0">
                <a:solidFill>
                  <a:srgbClr val="3C5790"/>
                </a:solidFill>
              </a:rPr>
              <a:t>) that comes with the </a:t>
            </a:r>
            <a:r>
              <a:rPr lang="en-US" sz="1400" dirty="0" err="1">
                <a:solidFill>
                  <a:srgbClr val="3C5790"/>
                </a:solidFill>
              </a:rPr>
              <a:t>RabbitMQ</a:t>
            </a:r>
            <a:r>
              <a:rPr lang="en-US" sz="1400" dirty="0">
                <a:solidFill>
                  <a:srgbClr val="3C5790"/>
                </a:solidFill>
              </a:rPr>
              <a:t> management plugin. 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1937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Administration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828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In order to download it, navigate to http://localhost:15672/cli/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Make sure we save it with a .</a:t>
            </a:r>
            <a:r>
              <a:rPr lang="en-US" sz="1400" dirty="0" err="1">
                <a:solidFill>
                  <a:srgbClr val="3C5790"/>
                </a:solidFill>
              </a:rPr>
              <a:t>py</a:t>
            </a:r>
            <a:r>
              <a:rPr lang="en-US" sz="1400" dirty="0">
                <a:solidFill>
                  <a:srgbClr val="3C5790"/>
                </a:solidFill>
              </a:rPr>
              <a:t> extension since it is a Python script.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All available commands for the rabbitmqadmin.py script, you can issue the following from the command line:</a:t>
            </a:r>
          </a:p>
          <a:p>
            <a:r>
              <a:rPr lang="en-US" sz="1400" dirty="0">
                <a:solidFill>
                  <a:srgbClr val="3C5790"/>
                </a:solidFill>
              </a:rPr>
              <a:t>rabbitmqadmin.py help</a:t>
            </a:r>
          </a:p>
          <a:p>
            <a:r>
              <a:rPr lang="en-US" sz="1400" dirty="0">
                <a:solidFill>
                  <a:srgbClr val="3C5790"/>
                </a:solidFill>
              </a:rPr>
              <a:t>rabbitmqadmin.py help subcommands</a:t>
            </a:r>
          </a:p>
        </p:txBody>
      </p:sp>
    </p:spTree>
    <p:extLst>
      <p:ext uri="{BB962C8B-B14F-4D97-AF65-F5344CB8AC3E}">
        <p14:creationId xmlns:p14="http://schemas.microsoft.com/office/powerpoint/2010/main" val="37372213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Administration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524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Users can be created using: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rabbitmqctl</a:t>
            </a:r>
            <a:r>
              <a:rPr lang="en-US" sz="1400" b="1" dirty="0">
                <a:solidFill>
                  <a:srgbClr val="3C5790"/>
                </a:solidFill>
              </a:rPr>
              <a:t> </a:t>
            </a:r>
            <a:r>
              <a:rPr lang="en-US" sz="1400" b="1" dirty="0" err="1">
                <a:solidFill>
                  <a:srgbClr val="3C5790"/>
                </a:solidFill>
              </a:rPr>
              <a:t>add_user</a:t>
            </a:r>
            <a:r>
              <a:rPr lang="en-US" sz="1400" b="1" dirty="0">
                <a:solidFill>
                  <a:srgbClr val="3C5790"/>
                </a:solidFill>
              </a:rPr>
              <a:t> user password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users have non-administrative rights and are not assigned to any </a:t>
            </a:r>
            <a:r>
              <a:rPr lang="en-US" sz="1400" dirty="0" err="1">
                <a:solidFill>
                  <a:srgbClr val="3C5790"/>
                </a:solidFill>
              </a:rPr>
              <a:t>vhost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 order to make the user an admin user we need to execute bellow command: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rabbitmqctl</a:t>
            </a:r>
            <a:r>
              <a:rPr lang="en-US" sz="1400" b="1" dirty="0">
                <a:solidFill>
                  <a:srgbClr val="3C5790"/>
                </a:solidFill>
              </a:rPr>
              <a:t> </a:t>
            </a:r>
            <a:r>
              <a:rPr lang="en-US" sz="1400" b="1" dirty="0" err="1">
                <a:solidFill>
                  <a:srgbClr val="3C5790"/>
                </a:solidFill>
              </a:rPr>
              <a:t>set_user</a:t>
            </a:r>
            <a:r>
              <a:rPr lang="en-US" sz="1400" b="1" dirty="0">
                <a:solidFill>
                  <a:srgbClr val="3C5790"/>
                </a:solidFill>
              </a:rPr>
              <a:t> tags user administrator</a:t>
            </a:r>
            <a:endParaRPr lang="en-US" sz="1200" b="1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1352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Administration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905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can list the users using: </a:t>
            </a:r>
            <a:r>
              <a:rPr lang="en-US" sz="1400" dirty="0" err="1">
                <a:solidFill>
                  <a:srgbClr val="3C5790"/>
                </a:solidFill>
              </a:rPr>
              <a:t>rabbitmqctl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 err="1">
                <a:solidFill>
                  <a:srgbClr val="3C5790"/>
                </a:solidFill>
              </a:rPr>
              <a:t>list_users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For changing password: </a:t>
            </a:r>
            <a:r>
              <a:rPr lang="en-US" sz="1400" dirty="0" err="1">
                <a:solidFill>
                  <a:srgbClr val="3C5790"/>
                </a:solidFill>
              </a:rPr>
              <a:t>rabbitmqctl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 err="1">
                <a:solidFill>
                  <a:srgbClr val="3C5790"/>
                </a:solidFill>
              </a:rPr>
              <a:t>change_password</a:t>
            </a:r>
            <a:r>
              <a:rPr lang="en-US" sz="1400" dirty="0">
                <a:solidFill>
                  <a:srgbClr val="3C5790"/>
                </a:solidFill>
              </a:rPr>
              <a:t> user </a:t>
            </a:r>
            <a:r>
              <a:rPr lang="en-US" sz="1400" dirty="0" err="1">
                <a:solidFill>
                  <a:srgbClr val="3C5790"/>
                </a:solidFill>
              </a:rPr>
              <a:t>new_password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To delete an user: </a:t>
            </a:r>
            <a:r>
              <a:rPr lang="en-US" sz="1400" dirty="0" err="1">
                <a:solidFill>
                  <a:srgbClr val="3C5790"/>
                </a:solidFill>
              </a:rPr>
              <a:t>rabbitmqctl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 err="1">
                <a:solidFill>
                  <a:srgbClr val="3C5790"/>
                </a:solidFill>
              </a:rPr>
              <a:t>delete_user</a:t>
            </a:r>
            <a:r>
              <a:rPr lang="en-US" sz="1400" dirty="0">
                <a:solidFill>
                  <a:srgbClr val="3C5790"/>
                </a:solidFill>
              </a:rPr>
              <a:t> user.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To add a new </a:t>
            </a:r>
            <a:r>
              <a:rPr lang="en-US" sz="1400" dirty="0" err="1">
                <a:solidFill>
                  <a:srgbClr val="3C5790"/>
                </a:solidFill>
              </a:rPr>
              <a:t>vhost</a:t>
            </a:r>
            <a:r>
              <a:rPr lang="en-US" sz="1400" dirty="0">
                <a:solidFill>
                  <a:srgbClr val="3C5790"/>
                </a:solidFill>
              </a:rPr>
              <a:t>: </a:t>
            </a:r>
            <a:r>
              <a:rPr lang="en-US" sz="1400" dirty="0" err="1">
                <a:solidFill>
                  <a:srgbClr val="3C5790"/>
                </a:solidFill>
              </a:rPr>
              <a:t>rabbitmqctl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 err="1">
                <a:solidFill>
                  <a:srgbClr val="3C5790"/>
                </a:solidFill>
              </a:rPr>
              <a:t>add_vhost</a:t>
            </a:r>
            <a:r>
              <a:rPr lang="en-US" sz="1400" dirty="0">
                <a:solidFill>
                  <a:srgbClr val="3C5790"/>
                </a:solidFill>
              </a:rPr>
              <a:t> chat.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List </a:t>
            </a:r>
            <a:r>
              <a:rPr lang="en-US" sz="1400" dirty="0" err="1">
                <a:solidFill>
                  <a:srgbClr val="3C5790"/>
                </a:solidFill>
              </a:rPr>
              <a:t>vhosts</a:t>
            </a:r>
            <a:r>
              <a:rPr lang="en-US" sz="1400" dirty="0">
                <a:solidFill>
                  <a:srgbClr val="3C5790"/>
                </a:solidFill>
              </a:rPr>
              <a:t>: </a:t>
            </a:r>
            <a:r>
              <a:rPr lang="en-US" sz="1400" dirty="0" err="1">
                <a:solidFill>
                  <a:srgbClr val="3C5790"/>
                </a:solidFill>
              </a:rPr>
              <a:t>rabbitmqctl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 err="1">
                <a:solidFill>
                  <a:srgbClr val="3C5790"/>
                </a:solidFill>
              </a:rPr>
              <a:t>list_vhosts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Delete a </a:t>
            </a:r>
            <a:r>
              <a:rPr lang="en-US" sz="1400" dirty="0" err="1">
                <a:solidFill>
                  <a:srgbClr val="3C5790"/>
                </a:solidFill>
              </a:rPr>
              <a:t>vhost</a:t>
            </a:r>
            <a:r>
              <a:rPr lang="en-US" sz="1400" dirty="0">
                <a:solidFill>
                  <a:srgbClr val="3C5790"/>
                </a:solidFill>
              </a:rPr>
              <a:t>: </a:t>
            </a:r>
            <a:r>
              <a:rPr lang="en-US" sz="1400" dirty="0" err="1">
                <a:solidFill>
                  <a:srgbClr val="3C5790"/>
                </a:solidFill>
              </a:rPr>
              <a:t>rabbitmqctl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 err="1">
                <a:solidFill>
                  <a:srgbClr val="3C5790"/>
                </a:solidFill>
              </a:rPr>
              <a:t>delete_vhost</a:t>
            </a:r>
            <a:r>
              <a:rPr lang="en-US" sz="1400" dirty="0">
                <a:solidFill>
                  <a:srgbClr val="3C5790"/>
                </a:solidFill>
              </a:rPr>
              <a:t> events.</a:t>
            </a:r>
          </a:p>
        </p:txBody>
      </p:sp>
    </p:spTree>
    <p:extLst>
      <p:ext uri="{BB962C8B-B14F-4D97-AF65-F5344CB8AC3E}">
        <p14:creationId xmlns:p14="http://schemas.microsoft.com/office/powerpoint/2010/main" val="29357014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Administration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219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management plugin provides an interface of REST.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http://localhost:15672/api/ should display a short description with basic examples and a reference guide for the various services.</a:t>
            </a:r>
          </a:p>
        </p:txBody>
      </p:sp>
    </p:spTree>
    <p:extLst>
      <p:ext uri="{BB962C8B-B14F-4D97-AF65-F5344CB8AC3E}">
        <p14:creationId xmlns:p14="http://schemas.microsoft.com/office/powerpoint/2010/main" val="16417584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Clustering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2192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RabbitMQ</a:t>
            </a:r>
            <a:r>
              <a:rPr lang="en-US" sz="1400" dirty="0">
                <a:solidFill>
                  <a:srgbClr val="3C5790"/>
                </a:solidFill>
              </a:rPr>
              <a:t> clustering is based on the </a:t>
            </a:r>
            <a:r>
              <a:rPr lang="en-US" sz="1400" dirty="0" err="1">
                <a:solidFill>
                  <a:srgbClr val="3C5790"/>
                </a:solidFill>
              </a:rPr>
              <a:t>Erlang</a:t>
            </a:r>
            <a:r>
              <a:rPr lang="en-US" sz="1400" dirty="0">
                <a:solidFill>
                  <a:srgbClr val="3C5790"/>
                </a:solidFill>
              </a:rPr>
              <a:t> message-passing interface.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Communication between the nodes is established by the magic cookie(</a:t>
            </a:r>
            <a:r>
              <a:rPr lang="en-US" sz="1400" dirty="0" err="1">
                <a:solidFill>
                  <a:srgbClr val="3C5790"/>
                </a:solidFill>
              </a:rPr>
              <a:t>Erlang</a:t>
            </a:r>
            <a:r>
              <a:rPr lang="en-US" sz="1400" dirty="0">
                <a:solidFill>
                  <a:srgbClr val="3C5790"/>
                </a:solidFill>
              </a:rPr>
              <a:t> cookie) which provides a mechanism to authenticate nodes in a cluster with each other.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Once a new node is started the cookie (</a:t>
            </a:r>
            <a:r>
              <a:rPr lang="en-US" sz="1400" b="1" dirty="0">
                <a:solidFill>
                  <a:srgbClr val="3C5790"/>
                </a:solidFill>
              </a:rPr>
              <a:t>.</a:t>
            </a:r>
            <a:r>
              <a:rPr lang="en-US" sz="1400" b="1" dirty="0" err="1">
                <a:solidFill>
                  <a:srgbClr val="3C5790"/>
                </a:solidFill>
              </a:rPr>
              <a:t>erlang.cookie</a:t>
            </a:r>
            <a:r>
              <a:rPr lang="en-US" sz="1400" dirty="0">
                <a:solidFill>
                  <a:srgbClr val="3C5790"/>
                </a:solidFill>
              </a:rPr>
              <a:t> file) is read from home directory of the user.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9167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Clustering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048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Before starting the cluster it is recommended to disable the management plugin not to have conflict with the management port.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rabbitmq-plugins.bat disable </a:t>
            </a:r>
            <a:r>
              <a:rPr lang="en-US" sz="1400" dirty="0" err="1">
                <a:solidFill>
                  <a:srgbClr val="3C5790"/>
                </a:solidFill>
              </a:rPr>
              <a:t>rabbitmq_management</a:t>
            </a:r>
            <a:endParaRPr lang="en-US" sz="1400" dirty="0">
              <a:solidFill>
                <a:srgbClr val="3C5790"/>
              </a:solidFill>
            </a:endParaRPr>
          </a:p>
          <a:p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set RABBITMQ_NODENAME=instance1 &amp;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set RABBITMQ_NODE_PORT=5701 &amp;</a:t>
            </a:r>
          </a:p>
          <a:p>
            <a:r>
              <a:rPr lang="en-US" sz="1400" dirty="0">
                <a:solidFill>
                  <a:srgbClr val="3C5790"/>
                </a:solidFill>
              </a:rPr>
              <a:t>rabbitmq-server.bat –detached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set RABBITMQ_NODENAME=instance2 &amp;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set RABBITMQ_NODE_PORT=5702 &amp;</a:t>
            </a:r>
          </a:p>
          <a:p>
            <a:r>
              <a:rPr lang="en-US" sz="1400" dirty="0">
                <a:solidFill>
                  <a:srgbClr val="3C5790"/>
                </a:solidFill>
              </a:rPr>
              <a:t>rabbitmq-server.bat –detached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The status of the cluster can be displayed using: </a:t>
            </a:r>
            <a:r>
              <a:rPr lang="en-US" sz="1400" dirty="0" err="1">
                <a:solidFill>
                  <a:srgbClr val="3C5790"/>
                </a:solidFill>
              </a:rPr>
              <a:t>rabbitmqctl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 err="1">
                <a:solidFill>
                  <a:srgbClr val="3C5790"/>
                </a:solidFill>
              </a:rPr>
              <a:t>cluster_status</a:t>
            </a:r>
            <a:r>
              <a:rPr lang="en-US" sz="1400" b="1" dirty="0">
                <a:solidFill>
                  <a:srgbClr val="3C579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82018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Spring</a:t>
            </a:r>
            <a:r>
              <a:rPr lang="fr-CA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048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Spring Frameworks for </a:t>
            </a:r>
            <a:r>
              <a:rPr lang="en-US" sz="1400" dirty="0" err="1">
                <a:solidFill>
                  <a:srgbClr val="3C5790"/>
                </a:solidFill>
              </a:rPr>
              <a:t>RabbitMQ</a:t>
            </a:r>
            <a:r>
              <a:rPr lang="en-US" sz="1400" dirty="0">
                <a:solidFill>
                  <a:srgbClr val="3C5790"/>
                </a:solidFill>
              </a:rPr>
              <a:t>: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Spring AMQP</a:t>
            </a:r>
            <a:r>
              <a:rPr lang="en-US" sz="1400" dirty="0">
                <a:solidFill>
                  <a:srgbClr val="3C5790"/>
                </a:solidFill>
              </a:rPr>
              <a:t>: abstract layer and core library on top of the AMQP protocol.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Spring Integration</a:t>
            </a:r>
            <a:r>
              <a:rPr lang="en-US" sz="1400" dirty="0">
                <a:solidFill>
                  <a:srgbClr val="3C5790"/>
                </a:solidFill>
              </a:rPr>
              <a:t>: provides implementation of the enterprise integration patterns.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Spring XD(extreme data)</a:t>
            </a:r>
            <a:r>
              <a:rPr lang="en-US" sz="1400" dirty="0">
                <a:solidFill>
                  <a:srgbClr val="3C5790"/>
                </a:solidFill>
              </a:rPr>
              <a:t>: easy handling and analytics on big data from various sources.</a:t>
            </a:r>
            <a:endParaRPr lang="en-US" sz="1400" b="1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602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Spring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048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Spring AMQP has 3 main utilities: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RabbitTemplate</a:t>
            </a:r>
            <a:r>
              <a:rPr lang="en-US" sz="1400" dirty="0">
                <a:solidFill>
                  <a:srgbClr val="3C5790"/>
                </a:solidFill>
              </a:rPr>
              <a:t> provides an utility to publish messages or subscribe to a </a:t>
            </a:r>
            <a:r>
              <a:rPr lang="en-US" sz="1400" dirty="0" err="1">
                <a:solidFill>
                  <a:srgbClr val="3C5790"/>
                </a:solidFill>
              </a:rPr>
              <a:t>RabbitMQ</a:t>
            </a:r>
            <a:r>
              <a:rPr lang="en-US" sz="1400" dirty="0">
                <a:solidFill>
                  <a:srgbClr val="3C5790"/>
                </a:solidFill>
              </a:rPr>
              <a:t> broker.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RabbitAdmin</a:t>
            </a:r>
            <a:r>
              <a:rPr lang="en-US" sz="1400" dirty="0">
                <a:solidFill>
                  <a:srgbClr val="3C5790"/>
                </a:solidFill>
              </a:rPr>
              <a:t> provides an utility to create/remove exchange, queues and bindings.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Message listener </a:t>
            </a:r>
            <a:r>
              <a:rPr lang="en-US" sz="1400" dirty="0">
                <a:solidFill>
                  <a:srgbClr val="3C5790"/>
                </a:solidFill>
              </a:rPr>
              <a:t>container that provide a convenient mechanism to create asynchronous listener that binds to a queue.</a:t>
            </a:r>
          </a:p>
          <a:p>
            <a:endParaRPr lang="en-US" sz="1400" b="1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4657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Spring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57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Bellow code shows how to create a queue and bind it to an exchange using the binding key.</a:t>
            </a:r>
            <a:endParaRPr lang="en-US" sz="1400" b="1" dirty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895600"/>
            <a:ext cx="8229600" cy="244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454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What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is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RabbitMQ</a:t>
            </a:r>
            <a:r>
              <a:rPr lang="fr-CA" dirty="0">
                <a:solidFill>
                  <a:schemeClr val="bg1"/>
                </a:solidFill>
              </a:rPr>
              <a:t>?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5240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Messaging or message queuing is a style of communication between applications or components that enables a loosely coupled architecture. </a:t>
            </a:r>
          </a:p>
          <a:p>
            <a:r>
              <a:rPr lang="en-US" sz="1500" dirty="0">
                <a:solidFill>
                  <a:srgbClr val="3C5790"/>
                </a:solidFill>
              </a:rPr>
              <a:t>Advanced Message Queuing Protocol (AMQP) is a specification that defines the semantics of an interoperable messaging protocol. </a:t>
            </a:r>
          </a:p>
          <a:p>
            <a:r>
              <a:rPr lang="en-US" sz="1500" dirty="0" err="1">
                <a:solidFill>
                  <a:srgbClr val="3C5790"/>
                </a:solidFill>
              </a:rPr>
              <a:t>RabbitMQ</a:t>
            </a:r>
            <a:r>
              <a:rPr lang="en-US" sz="1500" dirty="0">
                <a:solidFill>
                  <a:srgbClr val="3C5790"/>
                </a:solidFill>
              </a:rPr>
              <a:t> is an </a:t>
            </a:r>
            <a:r>
              <a:rPr lang="en-US" sz="1500" dirty="0" err="1">
                <a:solidFill>
                  <a:srgbClr val="3C5790"/>
                </a:solidFill>
              </a:rPr>
              <a:t>Erlang</a:t>
            </a:r>
            <a:r>
              <a:rPr lang="en-US" sz="1500" dirty="0">
                <a:solidFill>
                  <a:srgbClr val="3C5790"/>
                </a:solidFill>
              </a:rPr>
              <a:t>-based implementation of AMQP, which supports advanced features such as clustering.</a:t>
            </a:r>
            <a:endParaRPr lang="fr-CA" sz="1400" dirty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4038600"/>
            <a:ext cx="48577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2544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Spring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57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Bellow is an example how to receive messages from a certain queue.</a:t>
            </a:r>
            <a:endParaRPr lang="en-US" sz="1400" b="1" dirty="0">
              <a:solidFill>
                <a:srgbClr val="3C579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677733"/>
            <a:ext cx="8310563" cy="311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1799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https://en.wikipedia.org/wiki/RabbitMQ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Packt</a:t>
            </a:r>
            <a:r>
              <a:rPr lang="en-US" sz="1600" dirty="0">
                <a:solidFill>
                  <a:schemeClr val="bg1"/>
                </a:solidFill>
              </a:rPr>
              <a:t> Publishing – </a:t>
            </a:r>
            <a:r>
              <a:rPr lang="en-US" sz="1600" dirty="0" err="1">
                <a:solidFill>
                  <a:schemeClr val="bg1"/>
                </a:solidFill>
              </a:rPr>
              <a:t>RabbitMQ</a:t>
            </a:r>
            <a:r>
              <a:rPr lang="en-US" sz="1600" dirty="0">
                <a:solidFill>
                  <a:schemeClr val="bg1"/>
                </a:solidFill>
              </a:rPr>
              <a:t> Essentials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Packt</a:t>
            </a:r>
            <a:r>
              <a:rPr lang="en-US" sz="1600" dirty="0">
                <a:solidFill>
                  <a:schemeClr val="bg1"/>
                </a:solidFill>
              </a:rPr>
              <a:t> Publishing – Learning </a:t>
            </a:r>
            <a:r>
              <a:rPr lang="en-US" sz="1600" dirty="0" err="1">
                <a:solidFill>
                  <a:schemeClr val="bg1"/>
                </a:solidFill>
              </a:rPr>
              <a:t>RabbitMQ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err="1">
                <a:solidFill>
                  <a:schemeClr val="bg1"/>
                </a:solidFill>
              </a:rPr>
              <a:t>Packt</a:t>
            </a:r>
            <a:r>
              <a:rPr lang="en-US" sz="1600" dirty="0">
                <a:solidFill>
                  <a:schemeClr val="bg1"/>
                </a:solidFill>
              </a:rPr>
              <a:t> Publishing </a:t>
            </a:r>
            <a:r>
              <a:rPr lang="en-US" sz="1600">
                <a:solidFill>
                  <a:schemeClr val="bg1"/>
                </a:solidFill>
              </a:rPr>
              <a:t>– Mastering </a:t>
            </a:r>
            <a:r>
              <a:rPr lang="en-US" sz="1600" dirty="0" err="1">
                <a:solidFill>
                  <a:schemeClr val="bg1"/>
                </a:solidFill>
              </a:rPr>
              <a:t>RabbitMQ</a:t>
            </a:r>
            <a:endParaRPr lang="fr-CA" sz="1600" dirty="0">
              <a:solidFill>
                <a:schemeClr val="bg1"/>
              </a:solidFill>
            </a:endParaRPr>
          </a:p>
          <a:p>
            <a:endParaRPr lang="fr-CA" sz="1600" dirty="0">
              <a:solidFill>
                <a:schemeClr val="bg1"/>
              </a:solidFill>
            </a:endParaRPr>
          </a:p>
          <a:p>
            <a:endParaRPr lang="fr-CA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Features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Reliability</a:t>
            </a:r>
          </a:p>
          <a:p>
            <a:pPr lvl="1"/>
            <a:r>
              <a:rPr lang="en-US" sz="1400" dirty="0" err="1">
                <a:solidFill>
                  <a:srgbClr val="3C5790"/>
                </a:solidFill>
              </a:rPr>
              <a:t>RabbitMQ</a:t>
            </a:r>
            <a:r>
              <a:rPr lang="en-US" sz="1400" dirty="0">
                <a:solidFill>
                  <a:srgbClr val="3C5790"/>
                </a:solidFill>
              </a:rPr>
              <a:t> offers a variety of features to let you trade off performance with reliability, including persistence, delivery acknowledgements, publisher confirms, and high availability.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Flexible Routing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Messages are routed through exchanges before arriving at queues.  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Clustering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Several </a:t>
            </a:r>
            <a:r>
              <a:rPr lang="en-US" sz="1400" dirty="0" err="1">
                <a:solidFill>
                  <a:srgbClr val="3C5790"/>
                </a:solidFill>
              </a:rPr>
              <a:t>RabbitMQ</a:t>
            </a:r>
            <a:r>
              <a:rPr lang="en-US" sz="1400" dirty="0">
                <a:solidFill>
                  <a:srgbClr val="3C5790"/>
                </a:solidFill>
              </a:rPr>
              <a:t> servers on a local network can be clustered together, forming a single logical broker.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Multi-protocol</a:t>
            </a:r>
          </a:p>
          <a:p>
            <a:pPr lvl="1"/>
            <a:r>
              <a:rPr lang="en-US" sz="1400" dirty="0" err="1">
                <a:solidFill>
                  <a:srgbClr val="3C5790"/>
                </a:solidFill>
              </a:rPr>
              <a:t>RabbitMQ</a:t>
            </a:r>
            <a:r>
              <a:rPr lang="en-US" sz="1400" dirty="0">
                <a:solidFill>
                  <a:srgbClr val="3C5790"/>
                </a:solidFill>
              </a:rPr>
              <a:t> supports messaging over a variety of messaging protocols. 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 Many Clients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There are </a:t>
            </a:r>
            <a:r>
              <a:rPr lang="en-US" sz="1400" dirty="0" err="1">
                <a:solidFill>
                  <a:srgbClr val="3C5790"/>
                </a:solidFill>
              </a:rPr>
              <a:t>RabbitMQ</a:t>
            </a:r>
            <a:r>
              <a:rPr lang="en-US" sz="1400" dirty="0">
                <a:solidFill>
                  <a:srgbClr val="3C5790"/>
                </a:solidFill>
              </a:rPr>
              <a:t> clients for almost any language you can think of.  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 Management UI</a:t>
            </a:r>
          </a:p>
          <a:p>
            <a:pPr lvl="1"/>
            <a:r>
              <a:rPr lang="en-US" sz="1400" dirty="0" err="1">
                <a:solidFill>
                  <a:srgbClr val="3C5790"/>
                </a:solidFill>
              </a:rPr>
              <a:t>RabbitMQ</a:t>
            </a:r>
            <a:r>
              <a:rPr lang="en-US" sz="1400" dirty="0">
                <a:solidFill>
                  <a:srgbClr val="3C5790"/>
                </a:solidFill>
              </a:rPr>
              <a:t> ships with an easy-to use management UI that allows you to monitor and control every aspect of your message broker.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AMQP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3810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Advanced Message Queuing Protocol (</a:t>
            </a:r>
            <a:r>
              <a:rPr lang="en-US" sz="1400" b="1" dirty="0">
                <a:solidFill>
                  <a:srgbClr val="3C5790"/>
                </a:solidFill>
              </a:rPr>
              <a:t>AMQP</a:t>
            </a:r>
            <a:r>
              <a:rPr lang="en-US" sz="1400" dirty="0">
                <a:solidFill>
                  <a:srgbClr val="3C5790"/>
                </a:solidFill>
              </a:rPr>
              <a:t>) is an open standard that defines a protocol for systems to exchange messages.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AMQP defines not only the interaction that happens between a consumer/producer and a broker, but also the over-the-wire representation of the messages and commands that are being exchanged.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Since it specifies the wire format for messages, AMQP is truly interoperable; nothing is left to the interpretation of a particular vendor or hosting platform. 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379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AMQP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2819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Broker</a:t>
            </a:r>
            <a:r>
              <a:rPr lang="en-US" sz="1400" dirty="0">
                <a:solidFill>
                  <a:srgbClr val="3C5790"/>
                </a:solidFill>
              </a:rPr>
              <a:t>: This is a middleware application that can receive messages produced by publishers and deliver them to consumers or to another broker.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Virtual host</a:t>
            </a:r>
            <a:r>
              <a:rPr lang="en-US" sz="1400" dirty="0">
                <a:solidFill>
                  <a:srgbClr val="3C5790"/>
                </a:solidFill>
              </a:rPr>
              <a:t>: This is a virtual division in a broker that allows the segregation of publishers, consumers, and all the AMQP constructs they depend upon, usually for security reasons (such as multitenancy).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Connection</a:t>
            </a:r>
            <a:r>
              <a:rPr lang="en-US" sz="1400" dirty="0">
                <a:solidFill>
                  <a:srgbClr val="3C5790"/>
                </a:solidFill>
              </a:rPr>
              <a:t>: This is a physical network (TCP) connection between a publisher/consumer and a broker. The connection only closes on client disconnection or in the case of a network or broker failure.</a:t>
            </a:r>
          </a:p>
        </p:txBody>
      </p:sp>
    </p:spTree>
    <p:extLst>
      <p:ext uri="{BB962C8B-B14F-4D97-AF65-F5344CB8AC3E}">
        <p14:creationId xmlns:p14="http://schemas.microsoft.com/office/powerpoint/2010/main" val="3587224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AMQP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2819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Channel</a:t>
            </a:r>
            <a:r>
              <a:rPr lang="en-US" sz="1400" dirty="0">
                <a:solidFill>
                  <a:srgbClr val="3C5790"/>
                </a:solidFill>
              </a:rPr>
              <a:t>: 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This is a logical connection between a publisher/consumer and a broker. 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Multiple channels can be established within a single connection.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Channels allow the isolation of the interaction between a particular client and broker so that they don't interfere with each other. This happens without opening costly individual TCP connections. 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A channel can close when a protocol error occurs.</a:t>
            </a:r>
          </a:p>
        </p:txBody>
      </p:sp>
    </p:spTree>
    <p:extLst>
      <p:ext uri="{BB962C8B-B14F-4D97-AF65-F5344CB8AC3E}">
        <p14:creationId xmlns:p14="http://schemas.microsoft.com/office/powerpoint/2010/main" val="571765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AMQP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18288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Exchange</a:t>
            </a:r>
            <a:r>
              <a:rPr lang="en-US" sz="1400" dirty="0">
                <a:solidFill>
                  <a:srgbClr val="3C5790"/>
                </a:solidFill>
              </a:rPr>
              <a:t>: This is the initial destination for all published messages and the entity in charge of applying routing rules for these messages to reach their destinations. Routing rules include the following: direct (point-to-point), topic (publish-subscribe) and </a:t>
            </a:r>
            <a:r>
              <a:rPr lang="en-US" sz="1400" dirty="0" err="1">
                <a:solidFill>
                  <a:srgbClr val="3C5790"/>
                </a:solidFill>
              </a:rPr>
              <a:t>fanout</a:t>
            </a:r>
            <a:r>
              <a:rPr lang="en-US" sz="1400" dirty="0">
                <a:solidFill>
                  <a:srgbClr val="3C5790"/>
                </a:solidFill>
              </a:rPr>
              <a:t> (multicast).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Queue</a:t>
            </a:r>
            <a:r>
              <a:rPr lang="en-US" sz="1400" dirty="0">
                <a:solidFill>
                  <a:srgbClr val="3C5790"/>
                </a:solidFill>
              </a:rPr>
              <a:t>: This is the final destination for messages ready to be consumed. A single message can be copied and can reach multiple queues if the exchange's routing rule says so.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Binding</a:t>
            </a:r>
            <a:r>
              <a:rPr lang="en-US" sz="1400" dirty="0">
                <a:solidFill>
                  <a:srgbClr val="3C5790"/>
                </a:solidFill>
              </a:rPr>
              <a:t>: This is a virtual connection between an exchange and a queue that enables messages to flow from the former to the latter. A routing key can be associated with a binding in relation to the exchange routing rule.</a:t>
            </a:r>
            <a:endParaRPr lang="en-US" sz="1200" dirty="0">
              <a:solidFill>
                <a:srgbClr val="3C579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962400"/>
            <a:ext cx="7772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486312"/>
      </p:ext>
    </p:extLst>
  </p:cSld>
  <p:clrMapOvr>
    <a:masterClrMapping/>
  </p:clrMapOvr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9712</TotalTime>
  <Words>1950</Words>
  <Application>Microsoft Office PowerPoint</Application>
  <PresentationFormat>On-screen Show (4:3)</PresentationFormat>
  <Paragraphs>187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Arial</vt:lpstr>
      <vt:lpstr>Calibri</vt:lpstr>
      <vt:lpstr>143</vt:lpstr>
      <vt:lpstr>RabbitMQ</vt:lpstr>
      <vt:lpstr>Contents</vt:lpstr>
      <vt:lpstr>What is RabbitMQ?</vt:lpstr>
      <vt:lpstr>What is RabbitMQ? (cont.)</vt:lpstr>
      <vt:lpstr>Features</vt:lpstr>
      <vt:lpstr>AMQP</vt:lpstr>
      <vt:lpstr>AMQP (cont.)</vt:lpstr>
      <vt:lpstr>AMQP (cont.)</vt:lpstr>
      <vt:lpstr>AMQP (cont.)</vt:lpstr>
      <vt:lpstr>AMQP (cont.)</vt:lpstr>
      <vt:lpstr>AMQP (cont.)</vt:lpstr>
      <vt:lpstr>AMQP (cont.)</vt:lpstr>
      <vt:lpstr>Core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Administration</vt:lpstr>
      <vt:lpstr>Administration (cont.)</vt:lpstr>
      <vt:lpstr>Administration (cont.)</vt:lpstr>
      <vt:lpstr>Administration (cont.)</vt:lpstr>
      <vt:lpstr>Administration (cont.)</vt:lpstr>
      <vt:lpstr>Clustering</vt:lpstr>
      <vt:lpstr>Clustering (cont.)</vt:lpstr>
      <vt:lpstr>Spring </vt:lpstr>
      <vt:lpstr>Spring (cont.)</vt:lpstr>
      <vt:lpstr>Spring (cont.)</vt:lpstr>
      <vt:lpstr>Spring (cont.)</vt:lpstr>
      <vt:lpstr>Bibliography</vt:lpstr>
    </vt:vector>
  </TitlesOfParts>
  <Company>Computaris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772</cp:revision>
  <dcterms:created xsi:type="dcterms:W3CDTF">2012-04-12T06:19:17Z</dcterms:created>
  <dcterms:modified xsi:type="dcterms:W3CDTF">2016-08-26T17:35:46Z</dcterms:modified>
</cp:coreProperties>
</file>