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75" r:id="rId7"/>
    <p:sldId id="374" r:id="rId8"/>
    <p:sldId id="377" r:id="rId9"/>
    <p:sldId id="378" r:id="rId10"/>
    <p:sldId id="379" r:id="rId11"/>
    <p:sldId id="380" r:id="rId12"/>
    <p:sldId id="381" r:id="rId13"/>
    <p:sldId id="376" r:id="rId14"/>
    <p:sldId id="300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18/04/2016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Ajax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core Ajax object is </a:t>
            </a:r>
            <a:r>
              <a:rPr lang="en-US" sz="1400" dirty="0" err="1" smtClean="0">
                <a:solidFill>
                  <a:srgbClr val="3C5790"/>
                </a:solidFill>
              </a:rPr>
              <a:t>XMLHttpRequest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modern browsers have a built-in </a:t>
            </a:r>
            <a:r>
              <a:rPr lang="en-US" sz="1400" dirty="0" err="1" smtClean="0">
                <a:solidFill>
                  <a:srgbClr val="3C5790"/>
                </a:solidFill>
              </a:rPr>
              <a:t>XMLHttpRequet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open(method, </a:t>
            </a:r>
            <a:r>
              <a:rPr lang="en-US" sz="1400" b="1" dirty="0" err="1" smtClean="0">
                <a:solidFill>
                  <a:srgbClr val="3C5790"/>
                </a:solidFill>
              </a:rPr>
              <a:t>url</a:t>
            </a:r>
            <a:r>
              <a:rPr lang="en-US" sz="1400" b="1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async</a:t>
            </a:r>
            <a:r>
              <a:rPr lang="en-US" sz="1400" b="1" dirty="0" smtClean="0">
                <a:solidFill>
                  <a:srgbClr val="3C5790"/>
                </a:solidFill>
              </a:rPr>
              <a:t>)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Method can be GET or POST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URL represents the server resource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Async</a:t>
            </a:r>
            <a:r>
              <a:rPr lang="en-US" sz="1400" dirty="0" smtClean="0">
                <a:solidFill>
                  <a:srgbClr val="3C5790"/>
                </a:solidFill>
              </a:rPr>
              <a:t> indicates if the request is asynchronously or not.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</a:t>
            </a:r>
            <a:r>
              <a:rPr lang="en-US" sz="1400" b="1" dirty="0" smtClean="0">
                <a:solidFill>
                  <a:srgbClr val="3C5790"/>
                </a:solidFill>
              </a:rPr>
              <a:t>end()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Sends the request to the server for GET.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s</a:t>
            </a:r>
            <a:r>
              <a:rPr lang="en-US" sz="1400" b="1" dirty="0" smtClean="0">
                <a:solidFill>
                  <a:srgbClr val="3C5790"/>
                </a:solidFill>
              </a:rPr>
              <a:t>end(string)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Sends the request to the server for POST.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obtain the response from the server, we are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responseText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responseXML</a:t>
            </a:r>
            <a:r>
              <a:rPr lang="en-US" sz="1400" dirty="0" smtClean="0">
                <a:solidFill>
                  <a:srgbClr val="3C5790"/>
                </a:solidFill>
              </a:rPr>
              <a:t> properties.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request to a server is sent we want to trigger some actions based on the response.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onreadystatechange</a:t>
            </a:r>
            <a:r>
              <a:rPr lang="en-US" sz="1400" dirty="0" smtClean="0">
                <a:solidFill>
                  <a:srgbClr val="3C5790"/>
                </a:solidFill>
              </a:rPr>
              <a:t> event is triggered every time the </a:t>
            </a:r>
            <a:r>
              <a:rPr lang="en-US" sz="1400" b="1" dirty="0" err="1" smtClean="0">
                <a:solidFill>
                  <a:srgbClr val="3C5790"/>
                </a:solidFill>
              </a:rPr>
              <a:t>readyState</a:t>
            </a:r>
            <a:r>
              <a:rPr lang="en-US" sz="1400" dirty="0" smtClean="0">
                <a:solidFill>
                  <a:srgbClr val="3C5790"/>
                </a:solidFill>
              </a:rPr>
              <a:t> changes.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readyStatus</a:t>
            </a:r>
            <a:r>
              <a:rPr lang="en-US" sz="1400" dirty="0" smtClean="0">
                <a:solidFill>
                  <a:srgbClr val="3C5790"/>
                </a:solidFill>
              </a:rPr>
              <a:t> property can have bellow values from 0 to 4: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0</a:t>
            </a:r>
            <a:r>
              <a:rPr lang="en-US" sz="1400" dirty="0">
                <a:solidFill>
                  <a:srgbClr val="3C5790"/>
                </a:solidFill>
              </a:rPr>
              <a:t>: request not initialized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1: server connection established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2: request received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3: processing request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4: request finished and response is ready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status</a:t>
            </a:r>
            <a:r>
              <a:rPr lang="en-US" sz="1400" dirty="0" smtClean="0">
                <a:solidFill>
                  <a:srgbClr val="3C5790"/>
                </a:solidFill>
              </a:rPr>
              <a:t> property contains the HTTP status: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200: “OK”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404: Page not found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Steps of AJAX Operation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>
                <a:solidFill>
                  <a:srgbClr val="3C5790"/>
                </a:solidFill>
              </a:rPr>
              <a:t>client event occurs.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object is created.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object is configured.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object makes an asynchronous request to the Webserver.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Webserver returns the result containing XML document.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object calls the callback() function and processes the result.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HTML DOM is updated.</a:t>
            </a:r>
          </a:p>
        </p:txBody>
      </p:sp>
    </p:spTree>
    <p:extLst>
      <p:ext uri="{BB962C8B-B14F-4D97-AF65-F5344CB8AC3E}">
        <p14:creationId xmlns:p14="http://schemas.microsoft.com/office/powerpoint/2010/main" val="508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Ajax </a:t>
            </a:r>
            <a:r>
              <a:rPr lang="fr-CA" dirty="0" err="1" smtClean="0">
                <a:solidFill>
                  <a:schemeClr val="bg1"/>
                </a:solidFill>
              </a:rPr>
              <a:t>frameworks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Ajax frameworks: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Prototype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DWR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GWT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Vaadin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ZK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ExtJS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Echo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JavaServer</a:t>
            </a:r>
            <a:r>
              <a:rPr lang="en-US" sz="1400" dirty="0" err="1" smtClean="0">
                <a:solidFill>
                  <a:srgbClr val="3C5790"/>
                </a:solidFill>
              </a:rPr>
              <a:t>Faces</a:t>
            </a:r>
            <a:r>
              <a:rPr lang="en-US" sz="1400" dirty="0" smtClean="0">
                <a:solidFill>
                  <a:srgbClr val="3C5790"/>
                </a:solidFill>
              </a:rPr>
              <a:t> frameworks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8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Better interactivity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Easier navigation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Easy to use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8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back and refresh button are rendered </a:t>
            </a:r>
            <a:r>
              <a:rPr lang="en-US" sz="1400" dirty="0" smtClean="0">
                <a:solidFill>
                  <a:srgbClr val="3C5790"/>
                </a:solidFill>
              </a:rPr>
              <a:t>useless.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is built on </a:t>
            </a:r>
            <a:r>
              <a:rPr lang="en-US" sz="1400" dirty="0" err="1" smtClean="0">
                <a:solidFill>
                  <a:srgbClr val="3C5790"/>
                </a:solidFill>
              </a:rPr>
              <a:t>javascript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https://en.wikipedia.org/wiki/Ajax_%</a:t>
            </a:r>
            <a:r>
              <a:rPr lang="en-US" sz="1600" dirty="0" smtClean="0">
                <a:solidFill>
                  <a:schemeClr val="bg1"/>
                </a:solidFill>
              </a:rPr>
              <a:t>28programming%29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www.w3schools.com/ajax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The Complete Reference Ajax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Manning – Ajax in Action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Ajax?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Ajax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Architecure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Ajax </a:t>
            </a:r>
            <a:r>
              <a:rPr lang="fr-CA" sz="1600" dirty="0" err="1" smtClean="0">
                <a:solidFill>
                  <a:srgbClr val="3C5790"/>
                </a:solidFill>
              </a:rPr>
              <a:t>Frameworks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Ajax?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Ajax (Asynchronous JavaScript and XML) is a set of web development techniques using web technologies on the client-side to create asynchronous web applications.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With Ajax web applications can send/retrieve data asynchronously.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Ajax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Making Asynchronous Calls</a:t>
            </a:r>
            <a:r>
              <a:rPr lang="en-US" sz="1400" dirty="0">
                <a:solidFill>
                  <a:srgbClr val="3C5790"/>
                </a:solidFill>
              </a:rPr>
              <a:t>: allows you to make asynchronous calls to a web server. This allows the client browser to avoid waiting for all data to arrive before allowing the user to act once more.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User-Friendly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smtClean="0">
                <a:solidFill>
                  <a:srgbClr val="3C5790"/>
                </a:solidFill>
              </a:rPr>
              <a:t>Ajax </a:t>
            </a:r>
            <a:r>
              <a:rPr lang="en-US" sz="1400" dirty="0">
                <a:solidFill>
                  <a:srgbClr val="3C5790"/>
                </a:solidFill>
              </a:rPr>
              <a:t>enabled applications will always be more responsive, faster and more user-friendly.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Increased Speed</a:t>
            </a:r>
            <a:r>
              <a:rPr lang="en-US" sz="1400" dirty="0">
                <a:solidFill>
                  <a:srgbClr val="3C5790"/>
                </a:solidFill>
              </a:rPr>
              <a:t>: The main purpose of Ajax is to improve the speed, performance and usability of a web application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Callbacks</a:t>
            </a:r>
            <a:r>
              <a:rPr lang="en-US" sz="1400" dirty="0">
                <a:solidFill>
                  <a:srgbClr val="3C5790"/>
                </a:solidFill>
              </a:rPr>
              <a:t>: Ajax is used to perform a callback, making a quick round trip to and from the server to retrieve and/or save data without posting the entire page back to the server. 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Traditional Web Applications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339248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Ajax web flow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2209800"/>
            <a:ext cx="6915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</a:t>
            </a:r>
            <a:r>
              <a:rPr lang="en-US" sz="1400" dirty="0">
                <a:solidFill>
                  <a:srgbClr val="3C5790"/>
                </a:solidFill>
              </a:rPr>
              <a:t>press a button and trigger an asynchronous communication request </a:t>
            </a:r>
            <a:r>
              <a:rPr lang="en-US" sz="1400" dirty="0" smtClean="0">
                <a:solidFill>
                  <a:srgbClr val="3C5790"/>
                </a:solidFill>
              </a:rPr>
              <a:t>using an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(XHR) </a:t>
            </a:r>
            <a:r>
              <a:rPr lang="en-US" sz="1400" dirty="0" smtClean="0">
                <a:solidFill>
                  <a:srgbClr val="3C5790"/>
                </a:solidFill>
              </a:rPr>
              <a:t>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Web server will issue an XML response </a:t>
            </a:r>
            <a:r>
              <a:rPr lang="en-US" sz="1400" dirty="0" smtClean="0">
                <a:solidFill>
                  <a:srgbClr val="3C5790"/>
                </a:solidFill>
              </a:rPr>
              <a:t>which will </a:t>
            </a:r>
            <a:r>
              <a:rPr lang="en-US" sz="1400" dirty="0">
                <a:solidFill>
                  <a:srgbClr val="3C5790"/>
                </a:solidFill>
              </a:rPr>
              <a:t>be parsed and displayed in the page.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71800"/>
            <a:ext cx="7277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47155"/>
            <a:ext cx="6343650" cy="18457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044585"/>
            <a:ext cx="5943600" cy="1975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6257925"/>
            <a:ext cx="5543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the browser receives data from the network, it will signal such a change </a:t>
            </a:r>
            <a:r>
              <a:rPr lang="en-US" sz="1400" dirty="0" smtClean="0">
                <a:solidFill>
                  <a:srgbClr val="3C5790"/>
                </a:solidFill>
              </a:rPr>
              <a:t>by modifying </a:t>
            </a:r>
            <a:r>
              <a:rPr lang="en-US" sz="1400" dirty="0">
                <a:solidFill>
                  <a:srgbClr val="3C5790"/>
                </a:solidFill>
              </a:rPr>
              <a:t>the value of the </a:t>
            </a:r>
            <a:r>
              <a:rPr lang="en-US" sz="1400" dirty="0" err="1">
                <a:solidFill>
                  <a:srgbClr val="3C5790"/>
                </a:solidFill>
              </a:rPr>
              <a:t>readyState</a:t>
            </a:r>
            <a:r>
              <a:rPr lang="en-US" sz="1400" dirty="0">
                <a:solidFill>
                  <a:srgbClr val="3C5790"/>
                </a:solidFill>
              </a:rPr>
              <a:t> property of the XHR object.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event handler for </a:t>
            </a:r>
            <a:r>
              <a:rPr lang="en-US" sz="1400" dirty="0" err="1">
                <a:solidFill>
                  <a:srgbClr val="3C5790"/>
                </a:solidFill>
              </a:rPr>
              <a:t>onreadystatechange</a:t>
            </a:r>
            <a:r>
              <a:rPr lang="en-US" sz="1400" dirty="0">
                <a:solidFill>
                  <a:srgbClr val="3C5790"/>
                </a:solidFill>
              </a:rPr>
              <a:t> should invoke the function </a:t>
            </a:r>
            <a:r>
              <a:rPr lang="en-US" sz="1400" dirty="0" err="1">
                <a:solidFill>
                  <a:srgbClr val="3C5790"/>
                </a:solidFill>
              </a:rPr>
              <a:t>handleResponse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0138"/>
            <a:ext cx="76771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6122</TotalTime>
  <Words>563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143</vt:lpstr>
      <vt:lpstr>Ajax</vt:lpstr>
      <vt:lpstr>Contents</vt:lpstr>
      <vt:lpstr>What is Ajax?</vt:lpstr>
      <vt:lpstr>Ajax features</vt:lpstr>
      <vt:lpstr>Architecture</vt:lpstr>
      <vt:lpstr>Architecture (cont.)</vt:lpstr>
      <vt:lpstr>Core</vt:lpstr>
      <vt:lpstr>Core (cont.)</vt:lpstr>
      <vt:lpstr>Core (cont.)</vt:lpstr>
      <vt:lpstr>Core (cont.)</vt:lpstr>
      <vt:lpstr>Core (cont.)</vt:lpstr>
      <vt:lpstr>Core (cont.)</vt:lpstr>
      <vt:lpstr>Ajax frameworks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655</cp:revision>
  <dcterms:created xsi:type="dcterms:W3CDTF">2012-04-12T06:19:17Z</dcterms:created>
  <dcterms:modified xsi:type="dcterms:W3CDTF">2016-04-18T09:38:59Z</dcterms:modified>
</cp:coreProperties>
</file>