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383" r:id="rId5"/>
    <p:sldId id="372" r:id="rId6"/>
    <p:sldId id="384" r:id="rId7"/>
    <p:sldId id="391" r:id="rId8"/>
    <p:sldId id="390" r:id="rId9"/>
    <p:sldId id="370" r:id="rId10"/>
    <p:sldId id="386" r:id="rId11"/>
    <p:sldId id="387" r:id="rId12"/>
    <p:sldId id="385" r:id="rId13"/>
    <p:sldId id="388" r:id="rId14"/>
    <p:sldId id="396" r:id="rId15"/>
    <p:sldId id="397" r:id="rId16"/>
    <p:sldId id="398" r:id="rId17"/>
    <p:sldId id="389" r:id="rId18"/>
    <p:sldId id="392" r:id="rId19"/>
    <p:sldId id="393" r:id="rId20"/>
    <p:sldId id="394" r:id="rId21"/>
    <p:sldId id="300" r:id="rId22"/>
    <p:sldId id="259" r:id="rId23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>
      <p:cViewPr varScale="1">
        <p:scale>
          <a:sx n="87" d="100"/>
          <a:sy n="87" d="100"/>
        </p:scale>
        <p:origin x="148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55305-E636-4FEF-BEFA-54F8C2F3D056}" type="datetimeFigureOut">
              <a:rPr lang="ro-RO" smtClean="0"/>
              <a:t>24.04.2016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606DE-D943-4075-9C08-41916DDBBAAD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72678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606DE-D943-4075-9C08-41916DDBBAAD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9116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24/04/2016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24/04/2016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24/04/2016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24/04/2016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24/04/2016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24/04/2016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24/04/2016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24/04/2016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24/04/2016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24/04/2016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24/04/2016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24/04/2016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smtClean="0">
                <a:solidFill>
                  <a:schemeClr val="bg1"/>
                </a:solidFill>
              </a:rPr>
              <a:t>Apache </a:t>
            </a:r>
            <a:r>
              <a:rPr lang="fr-CA" sz="4000" dirty="0" err="1" smtClean="0">
                <a:solidFill>
                  <a:schemeClr val="bg1"/>
                </a:solidFill>
              </a:rPr>
              <a:t>ServiceMix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JBI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Java Business Integration (JBI) is defined under JSR-208.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Pluggable architecture for integration systems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Components interoperate through mediated message exchange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is based on the WSDL message exchange 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962" y="2971800"/>
            <a:ext cx="3424238" cy="384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Apache </a:t>
            </a:r>
            <a:r>
              <a:rPr lang="fr-CA" dirty="0" err="1" smtClean="0">
                <a:solidFill>
                  <a:schemeClr val="bg1"/>
                </a:solidFill>
              </a:rPr>
              <a:t>Karaf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Apache </a:t>
            </a:r>
            <a:r>
              <a:rPr lang="en-US" sz="1400" dirty="0" err="1">
                <a:solidFill>
                  <a:srgbClr val="3C5790"/>
                </a:solidFill>
              </a:rPr>
              <a:t>Karaf</a:t>
            </a:r>
            <a:r>
              <a:rPr lang="en-US" sz="1400" dirty="0">
                <a:solidFill>
                  <a:srgbClr val="3C5790"/>
                </a:solidFill>
              </a:rPr>
              <a:t> is an </a:t>
            </a:r>
            <a:r>
              <a:rPr lang="en-US" sz="1400" dirty="0" err="1">
                <a:solidFill>
                  <a:srgbClr val="3C5790"/>
                </a:solidFill>
              </a:rPr>
              <a:t>opensource</a:t>
            </a:r>
            <a:r>
              <a:rPr lang="en-US" sz="1400" dirty="0">
                <a:solidFill>
                  <a:srgbClr val="3C5790"/>
                </a:solidFill>
              </a:rPr>
              <a:t> subproject of Apache Felix.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Apache </a:t>
            </a:r>
            <a:r>
              <a:rPr lang="en-US" sz="1400" dirty="0" err="1">
                <a:solidFill>
                  <a:srgbClr val="3C5790"/>
                </a:solidFill>
              </a:rPr>
              <a:t>Karaf</a:t>
            </a:r>
            <a:r>
              <a:rPr lang="en-US" sz="1400" dirty="0">
                <a:solidFill>
                  <a:srgbClr val="3C5790"/>
                </a:solidFill>
              </a:rPr>
              <a:t>, as an OSGI runtime container handles OSGI bundle lifecycle.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2683042"/>
            <a:ext cx="4876800" cy="39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411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Apache </a:t>
            </a:r>
            <a:r>
              <a:rPr lang="fr-CA" dirty="0" err="1" smtClean="0">
                <a:solidFill>
                  <a:schemeClr val="bg1"/>
                </a:solidFill>
              </a:rPr>
              <a:t>ActiveMQ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7620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ActiveMQ</a:t>
            </a:r>
            <a:r>
              <a:rPr lang="en-US" sz="1400" dirty="0">
                <a:solidFill>
                  <a:srgbClr val="3C5790"/>
                </a:solidFill>
              </a:rPr>
              <a:t> is an open source message broker written in Java.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ActiveMQ</a:t>
            </a:r>
            <a:r>
              <a:rPr lang="en-US" sz="1400" dirty="0">
                <a:solidFill>
                  <a:srgbClr val="3C5790"/>
                </a:solidFill>
              </a:rPr>
              <a:t> contains a full JMS(Java message Service) client.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667000"/>
            <a:ext cx="612439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679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Apache </a:t>
            </a:r>
            <a:r>
              <a:rPr lang="fr-CA" dirty="0" err="1" smtClean="0">
                <a:solidFill>
                  <a:schemeClr val="bg1"/>
                </a:solidFill>
              </a:rPr>
              <a:t>Cxf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95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CXF is an open-source services framework that you can use to suit your WS-* standards integration needs.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use programming APIs like JAX-RS or JAX-WS for building services and to expose them.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use CXF from within your Camel routes with the Camel CXF component.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3000375"/>
            <a:ext cx="68103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5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Apache </a:t>
            </a:r>
            <a:r>
              <a:rPr lang="fr-CA" dirty="0" err="1" smtClean="0">
                <a:solidFill>
                  <a:schemeClr val="bg1"/>
                </a:solidFill>
              </a:rPr>
              <a:t>Aries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733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Aries project consists of a set of pluggable Java components enabling an enterprise </a:t>
            </a:r>
            <a:r>
              <a:rPr lang="en-US" sz="1400" dirty="0" err="1">
                <a:solidFill>
                  <a:srgbClr val="3C5790"/>
                </a:solidFill>
              </a:rPr>
              <a:t>OSGi</a:t>
            </a:r>
            <a:r>
              <a:rPr lang="en-US" sz="1400" dirty="0">
                <a:solidFill>
                  <a:srgbClr val="3C5790"/>
                </a:solidFill>
              </a:rPr>
              <a:t> application programming model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It implements enterprise extensions  </a:t>
            </a:r>
            <a:r>
              <a:rPr lang="en-US" sz="1400" dirty="0" err="1" smtClean="0">
                <a:solidFill>
                  <a:srgbClr val="3C5790"/>
                </a:solidFill>
              </a:rPr>
              <a:t>OSGi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specifications: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Asynchronous Services and Promises Specification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Blueprint Specification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JTA Transaction Services Specification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JMX Management Model Specification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JNDI Services Specification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JPA Service Specification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Service Loader Mediator Specification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Subsystem Service Specification</a:t>
            </a:r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Activiti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Activiti is a BPMN 2.0 process-engine framework that implements the BPMN 2.0 specification.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Activiti Engine is a state machine.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91" y="3048000"/>
            <a:ext cx="8314509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97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SOA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143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SOA is an underlying computer systems structure that supports the connection between various applications and the sharing of data.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Service-oriented </a:t>
            </a:r>
            <a:r>
              <a:rPr lang="en-US" sz="1400" dirty="0">
                <a:solidFill>
                  <a:srgbClr val="3C5790"/>
                </a:solidFill>
              </a:rPr>
              <a:t>architecture (SOA) helps the business processes be better, easier to change and cheaper to create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2840783"/>
            <a:ext cx="5314950" cy="394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0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After service mix is started we can use the console to run commands: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" y="2312974"/>
            <a:ext cx="6891337" cy="445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5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133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For every bundle, you </a:t>
            </a:r>
            <a:r>
              <a:rPr lang="en-US" sz="1400" dirty="0" smtClean="0">
                <a:solidFill>
                  <a:srgbClr val="3C5790"/>
                </a:solidFill>
              </a:rPr>
              <a:t>have bellow information: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bundle id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bundle state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>
                <a:solidFill>
                  <a:srgbClr val="3C5790"/>
                </a:solidFill>
              </a:rPr>
              <a:t>bundle start level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bundle name and version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6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90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To verify the features installed we can use the </a:t>
            </a:r>
            <a:r>
              <a:rPr lang="en-US" sz="1400" b="1" dirty="0" err="1" smtClean="0">
                <a:solidFill>
                  <a:srgbClr val="3C5790"/>
                </a:solidFill>
              </a:rPr>
              <a:t>feature:list</a:t>
            </a:r>
            <a:r>
              <a:rPr lang="en-US" sz="1400" dirty="0" smtClean="0">
                <a:solidFill>
                  <a:srgbClr val="3C5790"/>
                </a:solidFill>
              </a:rPr>
              <a:t> command.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can install new features using </a:t>
            </a:r>
            <a:r>
              <a:rPr lang="en-US" sz="1400" b="1" dirty="0" err="1" smtClean="0">
                <a:solidFill>
                  <a:srgbClr val="3C5790"/>
                </a:solidFill>
              </a:rPr>
              <a:t>feature:install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2895600"/>
            <a:ext cx="9029700" cy="267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98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smtClean="0">
                <a:solidFill>
                  <a:srgbClr val="3C5790"/>
                </a:solidFill>
              </a:rPr>
              <a:t>Apache </a:t>
            </a:r>
            <a:r>
              <a:rPr lang="fr-CA" sz="1600" dirty="0" err="1" smtClean="0">
                <a:solidFill>
                  <a:srgbClr val="3C5790"/>
                </a:solidFill>
              </a:rPr>
              <a:t>ServiceMix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Architecture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ESB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Features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Apache Camel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JBI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Apache </a:t>
            </a:r>
            <a:r>
              <a:rPr lang="fr-CA" sz="1600" dirty="0" err="1" smtClean="0">
                <a:solidFill>
                  <a:srgbClr val="3C5790"/>
                </a:solidFill>
              </a:rPr>
              <a:t>Karaf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Apache </a:t>
            </a:r>
            <a:r>
              <a:rPr lang="fr-CA" sz="1600" dirty="0" err="1" smtClean="0">
                <a:solidFill>
                  <a:srgbClr val="3C5790"/>
                </a:solidFill>
              </a:rPr>
              <a:t>ActiveMQ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Apache </a:t>
            </a:r>
            <a:r>
              <a:rPr lang="fr-CA" sz="1600" dirty="0" err="1" smtClean="0">
                <a:solidFill>
                  <a:srgbClr val="3C5790"/>
                </a:solidFill>
              </a:rPr>
              <a:t>Cxf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Apache </a:t>
            </a:r>
            <a:r>
              <a:rPr lang="fr-CA" sz="1600" dirty="0" err="1" smtClean="0">
                <a:solidFill>
                  <a:srgbClr val="3C5790"/>
                </a:solidFill>
              </a:rPr>
              <a:t>Aries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Activiti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SOA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Core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Conclusions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 marL="0" indent="0"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14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webConsole</a:t>
            </a:r>
            <a:r>
              <a:rPr lang="en-US" sz="1400" dirty="0" smtClean="0">
                <a:solidFill>
                  <a:srgbClr val="3C5790"/>
                </a:solidFill>
              </a:rPr>
              <a:t> is a </a:t>
            </a:r>
            <a:r>
              <a:rPr lang="en-US" sz="1400" dirty="0" err="1" smtClean="0">
                <a:solidFill>
                  <a:srgbClr val="3C5790"/>
                </a:solidFill>
              </a:rPr>
              <a:t>usefull</a:t>
            </a:r>
            <a:r>
              <a:rPr lang="en-US" sz="1400" dirty="0" smtClean="0">
                <a:solidFill>
                  <a:srgbClr val="3C5790"/>
                </a:solidFill>
              </a:rPr>
              <a:t> tool to check the OSGI bundles.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need to use the </a:t>
            </a:r>
            <a:r>
              <a:rPr lang="en-US" sz="1400" dirty="0" err="1" smtClean="0">
                <a:solidFill>
                  <a:srgbClr val="3C5790"/>
                </a:solidFill>
              </a:rPr>
              <a:t>smx</a:t>
            </a:r>
            <a:r>
              <a:rPr lang="en-US" sz="1400" dirty="0" smtClean="0">
                <a:solidFill>
                  <a:srgbClr val="3C5790"/>
                </a:solidFill>
              </a:rPr>
              <a:t>/</a:t>
            </a:r>
            <a:r>
              <a:rPr lang="en-US" sz="1400" dirty="0" err="1" smtClean="0">
                <a:solidFill>
                  <a:srgbClr val="3C5790"/>
                </a:solidFill>
              </a:rPr>
              <a:t>smx</a:t>
            </a:r>
            <a:r>
              <a:rPr lang="en-US" sz="1400" dirty="0" smtClean="0">
                <a:solidFill>
                  <a:srgbClr val="3C5790"/>
                </a:solidFill>
              </a:rPr>
              <a:t> as user/password for log in.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" y="2819400"/>
            <a:ext cx="9039225" cy="281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0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Conclusions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Can be used as EAI(Enterprise Application Integration)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Provides a large set of features and services.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https://</a:t>
            </a:r>
            <a:r>
              <a:rPr lang="en-US" sz="1600" dirty="0" smtClean="0">
                <a:solidFill>
                  <a:schemeClr val="bg1"/>
                </a:solidFill>
              </a:rPr>
              <a:t>en.wikipedia.org/wiki/Apache_ServiceMix</a:t>
            </a:r>
          </a:p>
          <a:p>
            <a:pPr marL="0" indent="0">
              <a:buNone/>
            </a:pPr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smtClean="0">
                <a:solidFill>
                  <a:schemeClr val="bg1"/>
                </a:solidFill>
              </a:rPr>
              <a:t>Apache </a:t>
            </a:r>
            <a:r>
              <a:rPr lang="fr-CA" dirty="0" err="1" smtClean="0">
                <a:solidFill>
                  <a:schemeClr val="bg1"/>
                </a:solidFill>
              </a:rPr>
              <a:t>ServiceMix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057400"/>
          </a:xfrm>
        </p:spPr>
        <p:txBody>
          <a:bodyPr/>
          <a:lstStyle/>
          <a:p>
            <a:r>
              <a:rPr lang="en-US" sz="1500" dirty="0" err="1">
                <a:solidFill>
                  <a:srgbClr val="3C5790"/>
                </a:solidFill>
              </a:rPr>
              <a:t>ServiceMix</a:t>
            </a:r>
            <a:r>
              <a:rPr lang="en-US" sz="1500" dirty="0">
                <a:solidFill>
                  <a:srgbClr val="3C5790"/>
                </a:solidFill>
              </a:rPr>
              <a:t> is an open-source distributed enterprise service bus (ESB) based on the service-oriented architecture (SOA) model. </a:t>
            </a:r>
          </a:p>
          <a:p>
            <a:r>
              <a:rPr lang="en-US" sz="1500" dirty="0">
                <a:solidFill>
                  <a:srgbClr val="3C5790"/>
                </a:solidFill>
              </a:rPr>
              <a:t>It is a project of the Apache Software Foundation and was built on the semantics and application programming interfaces of the Java Business Integration (JBI) specification JSR 208.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software is distributed under the Apache License.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smtClean="0">
                <a:solidFill>
                  <a:schemeClr val="bg1"/>
                </a:solidFill>
              </a:rPr>
              <a:t>Apache </a:t>
            </a:r>
            <a:r>
              <a:rPr lang="fr-CA" dirty="0" err="1" smtClean="0">
                <a:solidFill>
                  <a:schemeClr val="bg1"/>
                </a:solidFill>
              </a:rPr>
              <a:t>ServiceMix</a:t>
            </a:r>
            <a:r>
              <a:rPr lang="fr-CA" dirty="0" smtClean="0">
                <a:solidFill>
                  <a:schemeClr val="bg1"/>
                </a:solidFill>
              </a:rPr>
              <a:t>?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0574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The productized and supported release of </a:t>
            </a:r>
            <a:r>
              <a:rPr lang="en-US" sz="1500" dirty="0" err="1">
                <a:solidFill>
                  <a:srgbClr val="3C5790"/>
                </a:solidFill>
              </a:rPr>
              <a:t>ServiceMix</a:t>
            </a:r>
            <a:r>
              <a:rPr lang="en-US" sz="1500" dirty="0">
                <a:solidFill>
                  <a:srgbClr val="3C5790"/>
                </a:solidFill>
              </a:rPr>
              <a:t> 4 is from </a:t>
            </a:r>
            <a:r>
              <a:rPr lang="en-US" sz="1500" dirty="0" err="1">
                <a:solidFill>
                  <a:srgbClr val="3C5790"/>
                </a:solidFill>
              </a:rPr>
              <a:t>JBoss</a:t>
            </a:r>
            <a:r>
              <a:rPr lang="en-US" sz="1500" dirty="0">
                <a:solidFill>
                  <a:srgbClr val="3C5790"/>
                </a:solidFill>
              </a:rPr>
              <a:t> and called Fuse ESB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current version of </a:t>
            </a:r>
            <a:r>
              <a:rPr lang="en-US" sz="1400" dirty="0" err="1">
                <a:solidFill>
                  <a:srgbClr val="3C5790"/>
                </a:solidFill>
              </a:rPr>
              <a:t>ServiceMix</a:t>
            </a:r>
            <a:r>
              <a:rPr lang="en-US" sz="1400" dirty="0">
                <a:solidFill>
                  <a:srgbClr val="3C5790"/>
                </a:solidFill>
              </a:rPr>
              <a:t> fully supports the </a:t>
            </a:r>
            <a:r>
              <a:rPr lang="en-US" sz="1400" dirty="0" err="1">
                <a:solidFill>
                  <a:srgbClr val="3C5790"/>
                </a:solidFill>
              </a:rPr>
              <a:t>OSGi</a:t>
            </a:r>
            <a:r>
              <a:rPr lang="en-US" sz="1400" dirty="0">
                <a:solidFill>
                  <a:srgbClr val="3C5790"/>
                </a:solidFill>
              </a:rPr>
              <a:t> framework.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ServiceMix</a:t>
            </a:r>
            <a:r>
              <a:rPr lang="en-US" sz="1400" dirty="0">
                <a:solidFill>
                  <a:srgbClr val="3C5790"/>
                </a:solidFill>
              </a:rPr>
              <a:t> is lightweight and easily embeddable with integrated Spring Framework support.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is composed the latest versions of Apache </a:t>
            </a:r>
            <a:r>
              <a:rPr lang="en-US" sz="1400" dirty="0" err="1">
                <a:solidFill>
                  <a:srgbClr val="3C5790"/>
                </a:solidFill>
              </a:rPr>
              <a:t>ActiveMQ</a:t>
            </a:r>
            <a:r>
              <a:rPr lang="en-US" sz="1400" dirty="0">
                <a:solidFill>
                  <a:srgbClr val="3C5790"/>
                </a:solidFill>
              </a:rPr>
              <a:t>, Apache Camel, Apache CXF, and Apache </a:t>
            </a:r>
            <a:r>
              <a:rPr lang="en-US" sz="1400" dirty="0" err="1">
                <a:solidFill>
                  <a:srgbClr val="3C5790"/>
                </a:solidFill>
              </a:rPr>
              <a:t>Karaf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endParaRPr lang="fr-CA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87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Architecture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078806"/>
            <a:ext cx="5815013" cy="40171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ESB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371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An enterprise service bus (ESB) is a centralized, logical, architectural component that operates in a distributed, heterogeneous environment to facilitate the requirements of a highly scalable, fault-tolerant, service-messaging framework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An </a:t>
            </a:r>
            <a:r>
              <a:rPr lang="en-US" sz="1400" dirty="0">
                <a:solidFill>
                  <a:srgbClr val="3C5790"/>
                </a:solidFill>
              </a:rPr>
              <a:t>ESB acts as an open and implementation-independent service messaging and interfacing model that isolates application code from the specifics of routing services and transport protocols.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154680"/>
            <a:ext cx="5181600" cy="362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Features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Apache </a:t>
            </a:r>
            <a:r>
              <a:rPr lang="en-US" sz="1400" dirty="0">
                <a:solidFill>
                  <a:srgbClr val="3C5790"/>
                </a:solidFill>
              </a:rPr>
              <a:t>Felix </a:t>
            </a:r>
            <a:r>
              <a:rPr lang="en-US" sz="1400" dirty="0" err="1">
                <a:solidFill>
                  <a:srgbClr val="3C5790"/>
                </a:solidFill>
              </a:rPr>
              <a:t>Karaf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Apache </a:t>
            </a:r>
            <a:r>
              <a:rPr lang="en-US" sz="1400" dirty="0">
                <a:solidFill>
                  <a:srgbClr val="3C5790"/>
                </a:solidFill>
              </a:rPr>
              <a:t>Camel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Apache </a:t>
            </a:r>
            <a:r>
              <a:rPr lang="en-US" sz="1400" dirty="0" err="1">
                <a:solidFill>
                  <a:srgbClr val="3C5790"/>
                </a:solidFill>
              </a:rPr>
              <a:t>ActiveMQ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NMR </a:t>
            </a:r>
            <a:r>
              <a:rPr lang="en-US" sz="1400" dirty="0">
                <a:solidFill>
                  <a:srgbClr val="3C5790"/>
                </a:solidFill>
              </a:rPr>
              <a:t>implementation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Compliance with the JBI specification JSR 208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BPM </a:t>
            </a:r>
            <a:r>
              <a:rPr lang="en-US" sz="1400" dirty="0">
                <a:solidFill>
                  <a:srgbClr val="3C5790"/>
                </a:solidFill>
              </a:rPr>
              <a:t>engine via Activiti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JPA support via Apache </a:t>
            </a:r>
            <a:r>
              <a:rPr lang="en-US" sz="1400" dirty="0" err="1">
                <a:solidFill>
                  <a:srgbClr val="3C5790"/>
                </a:solidFill>
              </a:rPr>
              <a:t>OpenJPA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XA transaction management via JTA via Apache Aries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48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Features</a:t>
            </a:r>
            <a:r>
              <a:rPr lang="fr-CA" dirty="0" smtClean="0">
                <a:solidFill>
                  <a:schemeClr val="bg1"/>
                </a:solidFill>
              </a:rPr>
              <a:t>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200" dirty="0">
                <a:solidFill>
                  <a:srgbClr val="3C5790"/>
                </a:solidFill>
              </a:rPr>
              <a:t>Clustering and container provided failover</a:t>
            </a:r>
          </a:p>
          <a:p>
            <a:r>
              <a:rPr lang="en-US" sz="1200" dirty="0">
                <a:solidFill>
                  <a:srgbClr val="3C5790"/>
                </a:solidFill>
              </a:rPr>
              <a:t>Hot deployment and lifecycle management of business objects</a:t>
            </a:r>
          </a:p>
          <a:p>
            <a:r>
              <a:rPr lang="en-US" sz="1200" dirty="0">
                <a:solidFill>
                  <a:srgbClr val="3C5790"/>
                </a:solidFill>
              </a:rPr>
              <a:t>Vendor independence from vendor-licensed products</a:t>
            </a:r>
          </a:p>
          <a:p>
            <a:r>
              <a:rPr lang="en-US" sz="1200" dirty="0">
                <a:solidFill>
                  <a:srgbClr val="3C5790"/>
                </a:solidFill>
              </a:rPr>
              <a:t>Compliance with the </a:t>
            </a:r>
            <a:r>
              <a:rPr lang="en-US" sz="1200" dirty="0" err="1">
                <a:solidFill>
                  <a:srgbClr val="3C5790"/>
                </a:solidFill>
              </a:rPr>
              <a:t>OSGi</a:t>
            </a:r>
            <a:r>
              <a:rPr lang="en-US" sz="1200" dirty="0">
                <a:solidFill>
                  <a:srgbClr val="3C5790"/>
                </a:solidFill>
              </a:rPr>
              <a:t> 4.2 specification through Apache Felix.</a:t>
            </a:r>
          </a:p>
          <a:p>
            <a:r>
              <a:rPr lang="en-US" sz="1200" dirty="0">
                <a:solidFill>
                  <a:srgbClr val="3C5790"/>
                </a:solidFill>
              </a:rPr>
              <a:t>Support for </a:t>
            </a:r>
            <a:r>
              <a:rPr lang="en-US" sz="1200" dirty="0" err="1">
                <a:solidFill>
                  <a:srgbClr val="3C5790"/>
                </a:solidFill>
              </a:rPr>
              <a:t>OSGi</a:t>
            </a:r>
            <a:r>
              <a:rPr lang="en-US" sz="1200" dirty="0">
                <a:solidFill>
                  <a:srgbClr val="3C5790"/>
                </a:solidFill>
              </a:rPr>
              <a:t> Enterprise through Apache Aries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34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Apache Camel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Open-source </a:t>
            </a:r>
            <a:r>
              <a:rPr lang="en-US" sz="1400" dirty="0">
                <a:solidFill>
                  <a:srgbClr val="3C5790"/>
                </a:solidFill>
              </a:rPr>
              <a:t>mediation and routing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Based </a:t>
            </a:r>
            <a:r>
              <a:rPr lang="en-US" sz="1400" dirty="0">
                <a:solidFill>
                  <a:srgbClr val="3C5790"/>
                </a:solidFill>
              </a:rPr>
              <a:t>on Enterprise Integration Patterns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Routes </a:t>
            </a:r>
            <a:r>
              <a:rPr lang="en-US" sz="1400" dirty="0">
                <a:solidFill>
                  <a:srgbClr val="3C5790"/>
                </a:solidFill>
              </a:rPr>
              <a:t>are defined </a:t>
            </a:r>
            <a:r>
              <a:rPr lang="en-US" sz="1400" dirty="0" smtClean="0">
                <a:solidFill>
                  <a:srgbClr val="3C5790"/>
                </a:solidFill>
              </a:rPr>
              <a:t>in: Java DSL, Spring </a:t>
            </a:r>
            <a:r>
              <a:rPr lang="en-US" sz="1400" dirty="0">
                <a:solidFill>
                  <a:srgbClr val="3C5790"/>
                </a:solidFill>
              </a:rPr>
              <a:t>XML </a:t>
            </a:r>
            <a:r>
              <a:rPr lang="en-US" sz="1400" dirty="0" smtClean="0">
                <a:solidFill>
                  <a:srgbClr val="3C5790"/>
                </a:solidFill>
              </a:rPr>
              <a:t>DSL, Scala </a:t>
            </a:r>
            <a:r>
              <a:rPr lang="en-US" sz="1400" dirty="0">
                <a:solidFill>
                  <a:srgbClr val="3C5790"/>
                </a:solidFill>
              </a:rPr>
              <a:t>DSL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971800"/>
            <a:ext cx="7239000" cy="341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6057</TotalTime>
  <Words>697</Words>
  <Application>Microsoft Office PowerPoint</Application>
  <PresentationFormat>On-screen Show (4:3)</PresentationFormat>
  <Paragraphs>103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143</vt:lpstr>
      <vt:lpstr>Apache ServiceMix</vt:lpstr>
      <vt:lpstr>Contents</vt:lpstr>
      <vt:lpstr>What is Apache ServiceMix?</vt:lpstr>
      <vt:lpstr>What is Apache ServiceMix? (cont.)</vt:lpstr>
      <vt:lpstr>Architecture</vt:lpstr>
      <vt:lpstr>ESB</vt:lpstr>
      <vt:lpstr>Features</vt:lpstr>
      <vt:lpstr>Features (cont.)</vt:lpstr>
      <vt:lpstr>Apache Camel</vt:lpstr>
      <vt:lpstr>JBI</vt:lpstr>
      <vt:lpstr>Apache Karaf</vt:lpstr>
      <vt:lpstr>Apache ActiveMQ</vt:lpstr>
      <vt:lpstr>Apache Cxf</vt:lpstr>
      <vt:lpstr>Apache Aries</vt:lpstr>
      <vt:lpstr>Activiti</vt:lpstr>
      <vt:lpstr>SOA</vt:lpstr>
      <vt:lpstr>Core</vt:lpstr>
      <vt:lpstr>Core (cont.)</vt:lpstr>
      <vt:lpstr>Core (cont.)</vt:lpstr>
      <vt:lpstr>Core (cont.)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683</cp:revision>
  <dcterms:created xsi:type="dcterms:W3CDTF">2012-04-12T06:19:17Z</dcterms:created>
  <dcterms:modified xsi:type="dcterms:W3CDTF">2016-04-24T19:30:55Z</dcterms:modified>
</cp:coreProperties>
</file>