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91" r:id="rId5"/>
    <p:sldId id="382" r:id="rId6"/>
    <p:sldId id="372" r:id="rId7"/>
    <p:sldId id="373" r:id="rId8"/>
    <p:sldId id="374" r:id="rId9"/>
    <p:sldId id="395" r:id="rId10"/>
    <p:sldId id="393" r:id="rId11"/>
    <p:sldId id="408" r:id="rId12"/>
    <p:sldId id="410" r:id="rId13"/>
    <p:sldId id="411" r:id="rId14"/>
    <p:sldId id="407" r:id="rId15"/>
    <p:sldId id="392" r:id="rId16"/>
    <p:sldId id="383" r:id="rId17"/>
    <p:sldId id="397" r:id="rId18"/>
    <p:sldId id="398" r:id="rId19"/>
    <p:sldId id="399" r:id="rId20"/>
    <p:sldId id="400" r:id="rId21"/>
    <p:sldId id="409" r:id="rId22"/>
    <p:sldId id="401" r:id="rId23"/>
    <p:sldId id="413" r:id="rId24"/>
    <p:sldId id="402" r:id="rId25"/>
    <p:sldId id="403" r:id="rId26"/>
    <p:sldId id="404" r:id="rId27"/>
    <p:sldId id="384" r:id="rId28"/>
    <p:sldId id="396" r:id="rId29"/>
    <p:sldId id="385" r:id="rId30"/>
    <p:sldId id="387" r:id="rId31"/>
    <p:sldId id="386" r:id="rId32"/>
    <p:sldId id="389" r:id="rId33"/>
    <p:sldId id="388" r:id="rId34"/>
    <p:sldId id="405" r:id="rId35"/>
    <p:sldId id="414" r:id="rId36"/>
    <p:sldId id="390" r:id="rId37"/>
    <p:sldId id="415" r:id="rId38"/>
    <p:sldId id="412" r:id="rId39"/>
    <p:sldId id="416" r:id="rId40"/>
    <p:sldId id="394" r:id="rId41"/>
    <p:sldId id="417" r:id="rId42"/>
    <p:sldId id="418" r:id="rId43"/>
    <p:sldId id="406" r:id="rId44"/>
    <p:sldId id="300" r:id="rId45"/>
    <p:sldId id="259" r:id="rId46"/>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87" d="100"/>
          <a:sy n="87" d="100"/>
        </p:scale>
        <p:origin x="148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20/04/2016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20/04/2016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20/04/2016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20/04/2016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20/04/2016</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20/04/2016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20/04/2016</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20/04/2016</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20/04/2016</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20/04/2016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20/04/2016</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20/04/2016</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tools.ietf.org/html/rfc7541"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smtClean="0">
                <a:solidFill>
                  <a:schemeClr val="bg1"/>
                </a:solidFill>
              </a:rPr>
              <a:t>HTTP 2</a:t>
            </a:r>
            <a:endParaRPr lang="fr-CA" sz="3800" dirty="0" smtClean="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Streams</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1143000"/>
          </a:xfrm>
        </p:spPr>
        <p:txBody>
          <a:bodyPr/>
          <a:lstStyle/>
          <a:p>
            <a:r>
              <a:rPr lang="en-US" sz="1600" dirty="0">
                <a:solidFill>
                  <a:srgbClr val="3C5790"/>
                </a:solidFill>
              </a:rPr>
              <a:t>Stream is a set of frames exchanged</a:t>
            </a:r>
            <a:r>
              <a:rPr lang="en-US" sz="1600" dirty="0" smtClean="0">
                <a:solidFill>
                  <a:srgbClr val="3C5790"/>
                </a:solidFill>
              </a:rPr>
              <a:t>.</a:t>
            </a:r>
          </a:p>
          <a:p>
            <a:r>
              <a:rPr lang="en-US" sz="1600" dirty="0" smtClean="0">
                <a:solidFill>
                  <a:srgbClr val="3C5790"/>
                </a:solidFill>
              </a:rPr>
              <a:t>Multiple streams can be used in parallel.</a:t>
            </a:r>
            <a:endParaRPr lang="en-US" sz="1600" dirty="0">
              <a:solidFill>
                <a:srgbClr val="3C5790"/>
              </a:solidFill>
            </a:endParaRPr>
          </a:p>
        </p:txBody>
      </p:sp>
      <p:pic>
        <p:nvPicPr>
          <p:cNvPr id="3" name="Picture 2"/>
          <p:cNvPicPr>
            <a:picLocks noChangeAspect="1"/>
          </p:cNvPicPr>
          <p:nvPr/>
        </p:nvPicPr>
        <p:blipFill>
          <a:blip r:embed="rId3"/>
          <a:stretch>
            <a:fillRect/>
          </a:stretch>
        </p:blipFill>
        <p:spPr>
          <a:xfrm>
            <a:off x="609600" y="2895600"/>
            <a:ext cx="7768740" cy="2819400"/>
          </a:xfrm>
          <a:prstGeom prst="rect">
            <a:avLst/>
          </a:prstGeom>
        </p:spPr>
      </p:pic>
    </p:spTree>
    <p:extLst>
      <p:ext uri="{BB962C8B-B14F-4D97-AF65-F5344CB8AC3E}">
        <p14:creationId xmlns:p14="http://schemas.microsoft.com/office/powerpoint/2010/main" val="1124250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Streams</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6019800" y="2285546"/>
            <a:ext cx="2667000" cy="609600"/>
          </a:xfrm>
        </p:spPr>
        <p:txBody>
          <a:bodyPr/>
          <a:lstStyle/>
          <a:p>
            <a:r>
              <a:rPr lang="en-US" sz="1600" dirty="0" smtClean="0">
                <a:solidFill>
                  <a:srgbClr val="3C5790"/>
                </a:solidFill>
              </a:rPr>
              <a:t>Streams </a:t>
            </a:r>
            <a:r>
              <a:rPr lang="en-US" sz="1600" dirty="0" smtClean="0">
                <a:solidFill>
                  <a:srgbClr val="3C5790"/>
                </a:solidFill>
              </a:rPr>
              <a:t>have state.</a:t>
            </a:r>
            <a:endParaRPr lang="en-US" sz="1600" dirty="0">
              <a:solidFill>
                <a:srgbClr val="3C5790"/>
              </a:solidFill>
            </a:endParaRPr>
          </a:p>
        </p:txBody>
      </p:sp>
      <p:pic>
        <p:nvPicPr>
          <p:cNvPr id="2" name="Picture 1"/>
          <p:cNvPicPr>
            <a:picLocks noChangeAspect="1"/>
          </p:cNvPicPr>
          <p:nvPr/>
        </p:nvPicPr>
        <p:blipFill>
          <a:blip r:embed="rId3"/>
          <a:stretch>
            <a:fillRect/>
          </a:stretch>
        </p:blipFill>
        <p:spPr>
          <a:xfrm>
            <a:off x="381000" y="2056946"/>
            <a:ext cx="5638800" cy="4648654"/>
          </a:xfrm>
          <a:prstGeom prst="rect">
            <a:avLst/>
          </a:prstGeom>
        </p:spPr>
      </p:pic>
      <p:pic>
        <p:nvPicPr>
          <p:cNvPr id="4" name="Picture 3"/>
          <p:cNvPicPr>
            <a:picLocks noChangeAspect="1"/>
          </p:cNvPicPr>
          <p:nvPr/>
        </p:nvPicPr>
        <p:blipFill>
          <a:blip r:embed="rId4"/>
          <a:stretch>
            <a:fillRect/>
          </a:stretch>
        </p:blipFill>
        <p:spPr>
          <a:xfrm>
            <a:off x="6248400" y="3533775"/>
            <a:ext cx="2466975" cy="1543508"/>
          </a:xfrm>
          <a:prstGeom prst="rect">
            <a:avLst/>
          </a:prstGeom>
        </p:spPr>
      </p:pic>
    </p:spTree>
    <p:extLst>
      <p:ext uri="{BB962C8B-B14F-4D97-AF65-F5344CB8AC3E}">
        <p14:creationId xmlns:p14="http://schemas.microsoft.com/office/powerpoint/2010/main" val="29289108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Streams</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1143000"/>
          </a:xfrm>
        </p:spPr>
        <p:txBody>
          <a:bodyPr/>
          <a:lstStyle/>
          <a:p>
            <a:r>
              <a:rPr lang="en-US" sz="1400" dirty="0">
                <a:solidFill>
                  <a:srgbClr val="3C5790"/>
                </a:solidFill>
              </a:rPr>
              <a:t>Stream </a:t>
            </a:r>
            <a:r>
              <a:rPr lang="en-US" sz="1400" dirty="0" smtClean="0">
                <a:solidFill>
                  <a:srgbClr val="3C5790"/>
                </a:solidFill>
              </a:rPr>
              <a:t>can be prioritized:</a:t>
            </a:r>
          </a:p>
          <a:p>
            <a:pPr lvl="1"/>
            <a:r>
              <a:rPr lang="en-US" sz="1400" dirty="0" smtClean="0">
                <a:solidFill>
                  <a:srgbClr val="3C5790"/>
                </a:solidFill>
              </a:rPr>
              <a:t>Start of exchange using HEADERS frame</a:t>
            </a:r>
          </a:p>
          <a:p>
            <a:pPr lvl="1"/>
            <a:r>
              <a:rPr lang="en-US" sz="1400" dirty="0" smtClean="0">
                <a:solidFill>
                  <a:srgbClr val="3C5790"/>
                </a:solidFill>
              </a:rPr>
              <a:t>Using PRIORITY frame during exchange</a:t>
            </a:r>
          </a:p>
          <a:p>
            <a:endParaRPr lang="en-US" sz="1600" dirty="0" smtClean="0">
              <a:solidFill>
                <a:srgbClr val="3C5790"/>
              </a:solidFill>
            </a:endParaRPr>
          </a:p>
        </p:txBody>
      </p:sp>
      <p:pic>
        <p:nvPicPr>
          <p:cNvPr id="2" name="Picture 1"/>
          <p:cNvPicPr>
            <a:picLocks noChangeAspect="1"/>
          </p:cNvPicPr>
          <p:nvPr/>
        </p:nvPicPr>
        <p:blipFill>
          <a:blip r:embed="rId3"/>
          <a:stretch>
            <a:fillRect/>
          </a:stretch>
        </p:blipFill>
        <p:spPr>
          <a:xfrm>
            <a:off x="1447800" y="2886075"/>
            <a:ext cx="6096000" cy="3514725"/>
          </a:xfrm>
          <a:prstGeom prst="rect">
            <a:avLst/>
          </a:prstGeom>
        </p:spPr>
      </p:pic>
    </p:spTree>
    <p:extLst>
      <p:ext uri="{BB962C8B-B14F-4D97-AF65-F5344CB8AC3E}">
        <p14:creationId xmlns:p14="http://schemas.microsoft.com/office/powerpoint/2010/main" val="13883947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Streams</a:t>
            </a:r>
            <a:r>
              <a:rPr lang="fr-CA" dirty="0" smtClean="0">
                <a:solidFill>
                  <a:schemeClr val="bg1"/>
                </a:solidFill>
              </a:rPr>
              <a:t>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pic>
        <p:nvPicPr>
          <p:cNvPr id="3" name="Picture 2"/>
          <p:cNvPicPr>
            <a:picLocks noChangeAspect="1"/>
          </p:cNvPicPr>
          <p:nvPr/>
        </p:nvPicPr>
        <p:blipFill>
          <a:blip r:embed="rId3"/>
          <a:stretch>
            <a:fillRect/>
          </a:stretch>
        </p:blipFill>
        <p:spPr>
          <a:xfrm>
            <a:off x="552450" y="2057400"/>
            <a:ext cx="7981950" cy="4591050"/>
          </a:xfrm>
          <a:prstGeom prst="rect">
            <a:avLst/>
          </a:prstGeom>
        </p:spPr>
      </p:pic>
    </p:spTree>
    <p:extLst>
      <p:ext uri="{BB962C8B-B14F-4D97-AF65-F5344CB8AC3E}">
        <p14:creationId xmlns:p14="http://schemas.microsoft.com/office/powerpoint/2010/main" val="40790037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Multiplexing</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838200"/>
          </a:xfrm>
        </p:spPr>
        <p:txBody>
          <a:bodyPr/>
          <a:lstStyle/>
          <a:p>
            <a:r>
              <a:rPr lang="en-US" sz="1600" dirty="0">
                <a:solidFill>
                  <a:srgbClr val="3C5790"/>
                </a:solidFill>
              </a:rPr>
              <a:t>Multiplexing is a method in HTTP/2 by which multiple HTTP requests can be sent and responses can be received asynchronously via a single TCP connection. </a:t>
            </a:r>
          </a:p>
          <a:p>
            <a:r>
              <a:rPr lang="en-US" sz="1600" dirty="0">
                <a:solidFill>
                  <a:srgbClr val="3C5790"/>
                </a:solidFill>
              </a:rPr>
              <a:t>Multiplexing is the heart of HTTP/2 protocol.</a:t>
            </a:r>
          </a:p>
        </p:txBody>
      </p:sp>
      <p:pic>
        <p:nvPicPr>
          <p:cNvPr id="2" name="Picture 1"/>
          <p:cNvPicPr>
            <a:picLocks noChangeAspect="1"/>
          </p:cNvPicPr>
          <p:nvPr/>
        </p:nvPicPr>
        <p:blipFill>
          <a:blip r:embed="rId3"/>
          <a:stretch>
            <a:fillRect/>
          </a:stretch>
        </p:blipFill>
        <p:spPr>
          <a:xfrm>
            <a:off x="1219200" y="2895600"/>
            <a:ext cx="6563087" cy="3810000"/>
          </a:xfrm>
          <a:prstGeom prst="rect">
            <a:avLst/>
          </a:prstGeom>
        </p:spPr>
      </p:pic>
    </p:spTree>
    <p:extLst>
      <p:ext uri="{BB962C8B-B14F-4D97-AF65-F5344CB8AC3E}">
        <p14:creationId xmlns:p14="http://schemas.microsoft.com/office/powerpoint/2010/main" val="16912474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1600200"/>
          </a:xfrm>
        </p:spPr>
        <p:txBody>
          <a:bodyPr/>
          <a:lstStyle/>
          <a:p>
            <a:r>
              <a:rPr lang="en-US" sz="1600" dirty="0">
                <a:solidFill>
                  <a:srgbClr val="3C5790"/>
                </a:solidFill>
              </a:rPr>
              <a:t>HTTP/2 does not obsolete HTTP/1.1's message syntax, and it uses the same URI schemes as HTTP/1.1.</a:t>
            </a:r>
          </a:p>
          <a:p>
            <a:r>
              <a:rPr lang="en-US" sz="1600" dirty="0">
                <a:solidFill>
                  <a:srgbClr val="3C5790"/>
                </a:solidFill>
              </a:rPr>
              <a:t>We can use HTTP/1.1 or HTTP/2 over the same default port.</a:t>
            </a:r>
          </a:p>
          <a:p>
            <a:r>
              <a:rPr lang="en-US" sz="1600" dirty="0">
                <a:solidFill>
                  <a:srgbClr val="3C5790"/>
                </a:solidFill>
              </a:rPr>
              <a:t>The raw network protocol for HTTP/2 is completely different from the protocol for HTTP 1.1.</a:t>
            </a:r>
          </a:p>
          <a:p>
            <a:r>
              <a:rPr lang="en-US" sz="1600" dirty="0">
                <a:solidFill>
                  <a:srgbClr val="3C5790"/>
                </a:solidFill>
              </a:rPr>
              <a:t>HTTP/2 is a binary protocol, multiplexed network protocol.</a:t>
            </a:r>
            <a:endParaRPr lang="en-US" sz="1600" dirty="0" smtClean="0">
              <a:solidFill>
                <a:srgbClr val="3C5790"/>
              </a:solidFill>
            </a:endParaRPr>
          </a:p>
        </p:txBody>
      </p:sp>
    </p:spTree>
    <p:extLst>
      <p:ext uri="{BB962C8B-B14F-4D97-AF65-F5344CB8AC3E}">
        <p14:creationId xmlns:p14="http://schemas.microsoft.com/office/powerpoint/2010/main" val="3280665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2438400"/>
          </a:xfrm>
        </p:spPr>
        <p:txBody>
          <a:bodyPr/>
          <a:lstStyle/>
          <a:p>
            <a:r>
              <a:rPr lang="en-US" sz="1600" dirty="0">
                <a:solidFill>
                  <a:srgbClr val="3C5790"/>
                </a:solidFill>
              </a:rPr>
              <a:t>The basic protocol unit of HTTP/2 is a frame.</a:t>
            </a:r>
          </a:p>
          <a:p>
            <a:r>
              <a:rPr lang="en-US" sz="1600" dirty="0">
                <a:solidFill>
                  <a:srgbClr val="3C5790"/>
                </a:solidFill>
              </a:rPr>
              <a:t>In HTTP/2, frames are exchanged over a TCP connection instead of text-based messages.</a:t>
            </a:r>
          </a:p>
          <a:p>
            <a:r>
              <a:rPr lang="en-US" sz="1600" dirty="0">
                <a:solidFill>
                  <a:srgbClr val="3C5790"/>
                </a:solidFill>
              </a:rPr>
              <a:t>Before being transmitted an HTTP message is split into individual HTTP/2 frames. </a:t>
            </a:r>
          </a:p>
          <a:p>
            <a:r>
              <a:rPr lang="en-US" sz="1600" dirty="0">
                <a:solidFill>
                  <a:srgbClr val="3C5790"/>
                </a:solidFill>
              </a:rPr>
              <a:t>HTTP/2 provides different types of frames for different purposes, such as HEADERS, DATA, SETTINGS, or GOAWAY frames.</a:t>
            </a:r>
            <a:endParaRPr lang="en-US" sz="1600" dirty="0" smtClean="0">
              <a:solidFill>
                <a:srgbClr val="3C5790"/>
              </a:solidFill>
            </a:endParaRPr>
          </a:p>
        </p:txBody>
      </p:sp>
    </p:spTree>
    <p:extLst>
      <p:ext uri="{BB962C8B-B14F-4D97-AF65-F5344CB8AC3E}">
        <p14:creationId xmlns:p14="http://schemas.microsoft.com/office/powerpoint/2010/main" val="302365329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914400"/>
          </a:xfrm>
        </p:spPr>
        <p:txBody>
          <a:bodyPr/>
          <a:lstStyle/>
          <a:p>
            <a:r>
              <a:rPr lang="en-US" sz="1600" dirty="0" smtClean="0">
                <a:solidFill>
                  <a:srgbClr val="3C5790"/>
                </a:solidFill>
              </a:rPr>
              <a:t>Frames packet description:</a:t>
            </a:r>
            <a:endParaRPr lang="en-US" sz="1600" dirty="0" smtClean="0">
              <a:solidFill>
                <a:srgbClr val="3C5790"/>
              </a:solidFill>
            </a:endParaRPr>
          </a:p>
        </p:txBody>
      </p:sp>
      <p:pic>
        <p:nvPicPr>
          <p:cNvPr id="2" name="Picture 1"/>
          <p:cNvPicPr>
            <a:picLocks noChangeAspect="1"/>
          </p:cNvPicPr>
          <p:nvPr/>
        </p:nvPicPr>
        <p:blipFill>
          <a:blip r:embed="rId3"/>
          <a:stretch>
            <a:fillRect/>
          </a:stretch>
        </p:blipFill>
        <p:spPr>
          <a:xfrm>
            <a:off x="2014537" y="2533650"/>
            <a:ext cx="5114925" cy="3257550"/>
          </a:xfrm>
          <a:prstGeom prst="rect">
            <a:avLst/>
          </a:prstGeom>
        </p:spPr>
      </p:pic>
    </p:spTree>
    <p:extLst>
      <p:ext uri="{BB962C8B-B14F-4D97-AF65-F5344CB8AC3E}">
        <p14:creationId xmlns:p14="http://schemas.microsoft.com/office/powerpoint/2010/main" val="3025558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pic>
        <p:nvPicPr>
          <p:cNvPr id="3" name="Picture 2"/>
          <p:cNvPicPr>
            <a:picLocks noChangeAspect="1"/>
          </p:cNvPicPr>
          <p:nvPr/>
        </p:nvPicPr>
        <p:blipFill>
          <a:blip r:embed="rId3"/>
          <a:stretch>
            <a:fillRect/>
          </a:stretch>
        </p:blipFill>
        <p:spPr>
          <a:xfrm>
            <a:off x="457200" y="2133600"/>
            <a:ext cx="3710608" cy="2667000"/>
          </a:xfrm>
          <a:prstGeom prst="rect">
            <a:avLst/>
          </a:prstGeom>
        </p:spPr>
      </p:pic>
      <p:pic>
        <p:nvPicPr>
          <p:cNvPr id="4" name="Picture 3"/>
          <p:cNvPicPr>
            <a:picLocks noChangeAspect="1"/>
          </p:cNvPicPr>
          <p:nvPr/>
        </p:nvPicPr>
        <p:blipFill>
          <a:blip r:embed="rId4"/>
          <a:stretch>
            <a:fillRect/>
          </a:stretch>
        </p:blipFill>
        <p:spPr>
          <a:xfrm>
            <a:off x="4842340" y="2165812"/>
            <a:ext cx="3692060" cy="2634788"/>
          </a:xfrm>
          <a:prstGeom prst="rect">
            <a:avLst/>
          </a:prstGeom>
        </p:spPr>
      </p:pic>
    </p:spTree>
    <p:extLst>
      <p:ext uri="{BB962C8B-B14F-4D97-AF65-F5344CB8AC3E}">
        <p14:creationId xmlns:p14="http://schemas.microsoft.com/office/powerpoint/2010/main" val="18264265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pic>
        <p:nvPicPr>
          <p:cNvPr id="6" name="Picture 5"/>
          <p:cNvPicPr>
            <a:picLocks noChangeAspect="1"/>
          </p:cNvPicPr>
          <p:nvPr/>
        </p:nvPicPr>
        <p:blipFill>
          <a:blip r:embed="rId3"/>
          <a:stretch>
            <a:fillRect/>
          </a:stretch>
        </p:blipFill>
        <p:spPr>
          <a:xfrm>
            <a:off x="1866900" y="3124200"/>
            <a:ext cx="5410200" cy="2917978"/>
          </a:xfrm>
          <a:prstGeom prst="rect">
            <a:avLst/>
          </a:prstGeom>
        </p:spPr>
      </p:pic>
      <p:sp>
        <p:nvSpPr>
          <p:cNvPr id="7" name="Espace réservé du contenu 4"/>
          <p:cNvSpPr>
            <a:spLocks noGrp="1"/>
          </p:cNvSpPr>
          <p:nvPr>
            <p:ph idx="1"/>
          </p:nvPr>
        </p:nvSpPr>
        <p:spPr>
          <a:xfrm>
            <a:off x="304800" y="1905000"/>
            <a:ext cx="8534400" cy="914400"/>
          </a:xfrm>
        </p:spPr>
        <p:txBody>
          <a:bodyPr/>
          <a:lstStyle/>
          <a:p>
            <a:r>
              <a:rPr lang="en-US" sz="1600" dirty="0" smtClean="0">
                <a:solidFill>
                  <a:srgbClr val="3C5790"/>
                </a:solidFill>
              </a:rPr>
              <a:t>DATA frame payload description:</a:t>
            </a:r>
          </a:p>
          <a:p>
            <a:r>
              <a:rPr lang="en-US" sz="1600" dirty="0" smtClean="0">
                <a:solidFill>
                  <a:srgbClr val="3C5790"/>
                </a:solidFill>
              </a:rPr>
              <a:t>The type is 0x0 and are used to carry HTTP requests and responses payloads.</a:t>
            </a:r>
            <a:endParaRPr lang="en-US" sz="1600" dirty="0" smtClean="0">
              <a:solidFill>
                <a:srgbClr val="3C5790"/>
              </a:solidFill>
            </a:endParaRPr>
          </a:p>
        </p:txBody>
      </p:sp>
    </p:spTree>
    <p:extLst>
      <p:ext uri="{BB962C8B-B14F-4D97-AF65-F5344CB8AC3E}">
        <p14:creationId xmlns:p14="http://schemas.microsoft.com/office/powerpoint/2010/main" val="36107322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smtClean="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smtClean="0">
                <a:solidFill>
                  <a:srgbClr val="3C5790"/>
                </a:solidFill>
              </a:rPr>
              <a:t>What</a:t>
            </a:r>
            <a:r>
              <a:rPr lang="fr-CA" sz="1600" dirty="0" smtClean="0">
                <a:solidFill>
                  <a:srgbClr val="3C5790"/>
                </a:solidFill>
              </a:rPr>
              <a:t> </a:t>
            </a:r>
            <a:r>
              <a:rPr lang="fr-CA" sz="1600" dirty="0" err="1" smtClean="0">
                <a:solidFill>
                  <a:srgbClr val="3C5790"/>
                </a:solidFill>
              </a:rPr>
              <a:t>is</a:t>
            </a:r>
            <a:r>
              <a:rPr lang="fr-CA" sz="1600" dirty="0" smtClean="0">
                <a:solidFill>
                  <a:srgbClr val="3C5790"/>
                </a:solidFill>
              </a:rPr>
              <a:t> HTTP 2?</a:t>
            </a:r>
          </a:p>
          <a:p>
            <a:r>
              <a:rPr lang="fr-CA" sz="1600" dirty="0" err="1" smtClean="0">
                <a:solidFill>
                  <a:srgbClr val="3C5790"/>
                </a:solidFill>
              </a:rPr>
              <a:t>History</a:t>
            </a:r>
            <a:endParaRPr lang="fr-CA" sz="1600" dirty="0" smtClean="0">
              <a:solidFill>
                <a:srgbClr val="3C5790"/>
              </a:solidFill>
            </a:endParaRPr>
          </a:p>
          <a:p>
            <a:r>
              <a:rPr lang="fr-CA" sz="1600" dirty="0" smtClean="0">
                <a:solidFill>
                  <a:srgbClr val="3C5790"/>
                </a:solidFill>
              </a:rPr>
              <a:t>Goals</a:t>
            </a:r>
            <a:endParaRPr lang="fr-CA" sz="1600" dirty="0" smtClean="0">
              <a:solidFill>
                <a:srgbClr val="3C5790"/>
              </a:solidFill>
            </a:endParaRPr>
          </a:p>
          <a:p>
            <a:r>
              <a:rPr lang="fr-CA" sz="1600" dirty="0" smtClean="0">
                <a:solidFill>
                  <a:srgbClr val="3C5790"/>
                </a:solidFill>
              </a:rPr>
              <a:t>HTTP 2 </a:t>
            </a:r>
            <a:r>
              <a:rPr lang="fr-CA" sz="1600" dirty="0" err="1" smtClean="0">
                <a:solidFill>
                  <a:srgbClr val="3C5790"/>
                </a:solidFill>
              </a:rPr>
              <a:t>features</a:t>
            </a:r>
            <a:endParaRPr lang="fr-CA" sz="1600" dirty="0" smtClean="0">
              <a:solidFill>
                <a:srgbClr val="3C5790"/>
              </a:solidFill>
            </a:endParaRPr>
          </a:p>
          <a:p>
            <a:r>
              <a:rPr lang="fr-CA" sz="1600" dirty="0" err="1" smtClean="0">
                <a:solidFill>
                  <a:srgbClr val="3C5790"/>
                </a:solidFill>
              </a:rPr>
              <a:t>Architecure</a:t>
            </a:r>
            <a:endParaRPr lang="fr-CA" sz="1600" dirty="0" smtClean="0">
              <a:solidFill>
                <a:srgbClr val="3C5790"/>
              </a:solidFill>
            </a:endParaRPr>
          </a:p>
          <a:p>
            <a:r>
              <a:rPr lang="fr-CA" sz="1600" dirty="0">
                <a:solidFill>
                  <a:srgbClr val="3C5790"/>
                </a:solidFill>
              </a:rPr>
              <a:t>HTTP </a:t>
            </a:r>
            <a:r>
              <a:rPr lang="fr-CA" sz="1600" dirty="0" err="1" smtClean="0">
                <a:solidFill>
                  <a:srgbClr val="3C5790"/>
                </a:solidFill>
              </a:rPr>
              <a:t>Methods</a:t>
            </a:r>
            <a:endParaRPr lang="fr-CA" sz="1600" dirty="0" smtClean="0">
              <a:solidFill>
                <a:srgbClr val="3C5790"/>
              </a:solidFill>
            </a:endParaRPr>
          </a:p>
          <a:p>
            <a:r>
              <a:rPr lang="fr-CA" sz="1600" dirty="0" smtClean="0">
                <a:solidFill>
                  <a:srgbClr val="3C5790"/>
                </a:solidFill>
              </a:rPr>
              <a:t>SPDY</a:t>
            </a:r>
            <a:endParaRPr lang="fr-CA" sz="1600" dirty="0" smtClean="0">
              <a:solidFill>
                <a:srgbClr val="3C5790"/>
              </a:solidFill>
            </a:endParaRPr>
          </a:p>
          <a:p>
            <a:r>
              <a:rPr lang="fr-CA" sz="1600" dirty="0" err="1" smtClean="0">
                <a:solidFill>
                  <a:srgbClr val="3C5790"/>
                </a:solidFill>
              </a:rPr>
              <a:t>Multiplexing</a:t>
            </a:r>
            <a:endParaRPr lang="fr-CA" sz="1600" dirty="0" smtClean="0">
              <a:solidFill>
                <a:srgbClr val="3C5790"/>
              </a:solidFill>
            </a:endParaRPr>
          </a:p>
          <a:p>
            <a:r>
              <a:rPr lang="fr-CA" sz="1600" dirty="0" err="1" smtClean="0">
                <a:solidFill>
                  <a:srgbClr val="3C5790"/>
                </a:solidFill>
              </a:rPr>
              <a:t>Core</a:t>
            </a:r>
            <a:endParaRPr lang="fr-CA" sz="1600" dirty="0" smtClean="0">
              <a:solidFill>
                <a:srgbClr val="3C5790"/>
              </a:solidFill>
            </a:endParaRPr>
          </a:p>
          <a:p>
            <a:r>
              <a:rPr lang="fr-CA" sz="1600" dirty="0" smtClean="0">
                <a:solidFill>
                  <a:srgbClr val="3C5790"/>
                </a:solidFill>
              </a:rPr>
              <a:t>Header Compression</a:t>
            </a:r>
          </a:p>
          <a:p>
            <a:r>
              <a:rPr lang="fr-CA" sz="1600" dirty="0" smtClean="0">
                <a:solidFill>
                  <a:srgbClr val="3C5790"/>
                </a:solidFill>
              </a:rPr>
              <a:t>HTTP 2 </a:t>
            </a:r>
            <a:r>
              <a:rPr lang="fr-CA" sz="1600" dirty="0" smtClean="0">
                <a:solidFill>
                  <a:srgbClr val="3C5790"/>
                </a:solidFill>
              </a:rPr>
              <a:t>Push</a:t>
            </a:r>
          </a:p>
          <a:p>
            <a:r>
              <a:rPr lang="fr-CA" sz="1600" dirty="0" smtClean="0">
                <a:solidFill>
                  <a:srgbClr val="3C5790"/>
                </a:solidFill>
              </a:rPr>
              <a:t>Security</a:t>
            </a:r>
            <a:endParaRPr lang="fr-CA" sz="1600" dirty="0" smtClean="0">
              <a:solidFill>
                <a:srgbClr val="3C5790"/>
              </a:solidFill>
            </a:endParaRPr>
          </a:p>
          <a:p>
            <a:r>
              <a:rPr lang="fr-CA" sz="1600" dirty="0" smtClean="0">
                <a:solidFill>
                  <a:srgbClr val="3C5790"/>
                </a:solidFill>
              </a:rPr>
              <a:t>HTTP 1/1 vs HTTP 2.0</a:t>
            </a:r>
            <a:endParaRPr lang="fr-CA" sz="1600" dirty="0" smtClean="0">
              <a:solidFill>
                <a:srgbClr val="3C5790"/>
              </a:solidFill>
            </a:endParaRPr>
          </a:p>
          <a:p>
            <a:r>
              <a:rPr lang="fr-CA" sz="1600" dirty="0" smtClean="0">
                <a:solidFill>
                  <a:srgbClr val="3C5790"/>
                </a:solidFill>
              </a:rPr>
              <a:t>Conclusions</a:t>
            </a:r>
          </a:p>
          <a:p>
            <a:r>
              <a:rPr lang="fr-CA" sz="1600" dirty="0" err="1" smtClean="0">
                <a:solidFill>
                  <a:srgbClr val="3C5790"/>
                </a:solidFill>
              </a:rPr>
              <a:t>Bibliography</a:t>
            </a:r>
            <a:endParaRPr lang="fr-CA" sz="1600" dirty="0" smtClean="0">
              <a:solidFill>
                <a:srgbClr val="3C5790"/>
              </a:solidFill>
            </a:endParaRPr>
          </a:p>
          <a:p>
            <a:pPr marL="0" indent="0">
              <a:buNone/>
            </a:pPr>
            <a:r>
              <a:rPr lang="fr-CA" sz="1600" dirty="0" smtClean="0">
                <a:solidFill>
                  <a:srgbClr val="3C5790"/>
                </a:solidFill>
              </a:rPr>
              <a:t/>
            </a:r>
            <a:br>
              <a:rPr lang="fr-CA" sz="1600" dirty="0" smtClean="0">
                <a:solidFill>
                  <a:srgbClr val="3C5790"/>
                </a:solidFill>
              </a:rPr>
            </a:br>
            <a:endParaRPr lang="fr-CA" sz="1600" dirty="0" smtClean="0">
              <a:solidFill>
                <a:srgbClr val="3C579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pic>
        <p:nvPicPr>
          <p:cNvPr id="2" name="Picture 1"/>
          <p:cNvPicPr>
            <a:picLocks noChangeAspect="1"/>
          </p:cNvPicPr>
          <p:nvPr/>
        </p:nvPicPr>
        <p:blipFill>
          <a:blip r:embed="rId3"/>
          <a:stretch>
            <a:fillRect/>
          </a:stretch>
        </p:blipFill>
        <p:spPr>
          <a:xfrm>
            <a:off x="1981200" y="3124200"/>
            <a:ext cx="4765950" cy="3400425"/>
          </a:xfrm>
          <a:prstGeom prst="rect">
            <a:avLst/>
          </a:prstGeom>
        </p:spPr>
      </p:pic>
      <p:sp>
        <p:nvSpPr>
          <p:cNvPr id="5" name="Espace réservé du contenu 4"/>
          <p:cNvSpPr>
            <a:spLocks noGrp="1"/>
          </p:cNvSpPr>
          <p:nvPr>
            <p:ph idx="1"/>
          </p:nvPr>
        </p:nvSpPr>
        <p:spPr>
          <a:xfrm>
            <a:off x="304800" y="1905000"/>
            <a:ext cx="8534400" cy="1219200"/>
          </a:xfrm>
        </p:spPr>
        <p:txBody>
          <a:bodyPr/>
          <a:lstStyle/>
          <a:p>
            <a:r>
              <a:rPr lang="en-US" sz="1600" dirty="0" smtClean="0">
                <a:solidFill>
                  <a:srgbClr val="3C5790"/>
                </a:solidFill>
              </a:rPr>
              <a:t>HEADERS frame payload description:</a:t>
            </a:r>
          </a:p>
          <a:p>
            <a:r>
              <a:rPr lang="en-US" sz="1600" dirty="0" smtClean="0">
                <a:solidFill>
                  <a:srgbClr val="3C5790"/>
                </a:solidFill>
              </a:rPr>
              <a:t>The type is 0x1 and is used to open a stream and additionally carry a header block fragment.</a:t>
            </a:r>
          </a:p>
          <a:p>
            <a:r>
              <a:rPr lang="en-US" sz="1600" dirty="0" smtClean="0">
                <a:solidFill>
                  <a:srgbClr val="3C5790"/>
                </a:solidFill>
              </a:rPr>
              <a:t>HEADERS frames can be sent on a stream in the “idle”, ”reserved(local)”, “open” or “half-closed(remote)” state.</a:t>
            </a:r>
            <a:endParaRPr lang="en-US" sz="1600" dirty="0" smtClean="0">
              <a:solidFill>
                <a:srgbClr val="3C5790"/>
              </a:solidFill>
            </a:endParaRPr>
          </a:p>
        </p:txBody>
      </p:sp>
    </p:spTree>
    <p:extLst>
      <p:ext uri="{BB962C8B-B14F-4D97-AF65-F5344CB8AC3E}">
        <p14:creationId xmlns:p14="http://schemas.microsoft.com/office/powerpoint/2010/main" val="37856651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5" name="Espace réservé du contenu 4"/>
          <p:cNvSpPr>
            <a:spLocks noGrp="1"/>
          </p:cNvSpPr>
          <p:nvPr>
            <p:ph idx="1"/>
          </p:nvPr>
        </p:nvSpPr>
        <p:spPr>
          <a:xfrm>
            <a:off x="304800" y="1905000"/>
            <a:ext cx="8534400" cy="1219200"/>
          </a:xfrm>
        </p:spPr>
        <p:txBody>
          <a:bodyPr/>
          <a:lstStyle/>
          <a:p>
            <a:r>
              <a:rPr lang="en-US" sz="1600" dirty="0" smtClean="0">
                <a:solidFill>
                  <a:srgbClr val="3C5790"/>
                </a:solidFill>
              </a:rPr>
              <a:t>PRIORITY frame payload description:</a:t>
            </a:r>
          </a:p>
          <a:p>
            <a:r>
              <a:rPr lang="en-US" sz="1600" dirty="0" smtClean="0">
                <a:solidFill>
                  <a:srgbClr val="3C5790"/>
                </a:solidFill>
              </a:rPr>
              <a:t>The type is 0x2 and is used to specify streams priority.</a:t>
            </a:r>
          </a:p>
          <a:p>
            <a:r>
              <a:rPr lang="en-US" sz="1600" dirty="0" smtClean="0">
                <a:solidFill>
                  <a:srgbClr val="3C5790"/>
                </a:solidFill>
              </a:rPr>
              <a:t>It can be sent in any stream state, including idle or closed streams.</a:t>
            </a:r>
            <a:endParaRPr lang="en-US" sz="1600" dirty="0" smtClean="0">
              <a:solidFill>
                <a:srgbClr val="3C5790"/>
              </a:solidFill>
            </a:endParaRPr>
          </a:p>
        </p:txBody>
      </p:sp>
      <p:pic>
        <p:nvPicPr>
          <p:cNvPr id="3" name="Picture 2"/>
          <p:cNvPicPr>
            <a:picLocks noChangeAspect="1"/>
          </p:cNvPicPr>
          <p:nvPr/>
        </p:nvPicPr>
        <p:blipFill>
          <a:blip r:embed="rId3"/>
          <a:stretch>
            <a:fillRect/>
          </a:stretch>
        </p:blipFill>
        <p:spPr>
          <a:xfrm>
            <a:off x="1385887" y="3333750"/>
            <a:ext cx="6372225" cy="2990850"/>
          </a:xfrm>
          <a:prstGeom prst="rect">
            <a:avLst/>
          </a:prstGeom>
        </p:spPr>
      </p:pic>
    </p:spTree>
    <p:extLst>
      <p:ext uri="{BB962C8B-B14F-4D97-AF65-F5344CB8AC3E}">
        <p14:creationId xmlns:p14="http://schemas.microsoft.com/office/powerpoint/2010/main" val="313788558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5" name="Espace réservé du contenu 4"/>
          <p:cNvSpPr>
            <a:spLocks noGrp="1"/>
          </p:cNvSpPr>
          <p:nvPr>
            <p:ph idx="1"/>
          </p:nvPr>
        </p:nvSpPr>
        <p:spPr>
          <a:xfrm>
            <a:off x="304800" y="1905000"/>
            <a:ext cx="8534400" cy="1143000"/>
          </a:xfrm>
        </p:spPr>
        <p:txBody>
          <a:bodyPr/>
          <a:lstStyle/>
          <a:p>
            <a:r>
              <a:rPr lang="en-US" sz="1600" dirty="0" smtClean="0">
                <a:solidFill>
                  <a:srgbClr val="3C5790"/>
                </a:solidFill>
              </a:rPr>
              <a:t>SETTINGS frame payload description:</a:t>
            </a:r>
          </a:p>
          <a:p>
            <a:r>
              <a:rPr lang="en-US" sz="1600" dirty="0" smtClean="0">
                <a:solidFill>
                  <a:srgbClr val="3C5790"/>
                </a:solidFill>
              </a:rPr>
              <a:t>The type is 0x4 and affects how the endpoints communicates</a:t>
            </a:r>
            <a:endParaRPr lang="en-US" sz="1600" dirty="0" smtClean="0">
              <a:solidFill>
                <a:srgbClr val="3C5790"/>
              </a:solidFill>
            </a:endParaRPr>
          </a:p>
        </p:txBody>
      </p:sp>
      <p:pic>
        <p:nvPicPr>
          <p:cNvPr id="3" name="Picture 2"/>
          <p:cNvPicPr>
            <a:picLocks noChangeAspect="1"/>
          </p:cNvPicPr>
          <p:nvPr/>
        </p:nvPicPr>
        <p:blipFill>
          <a:blip r:embed="rId3"/>
          <a:stretch>
            <a:fillRect/>
          </a:stretch>
        </p:blipFill>
        <p:spPr>
          <a:xfrm>
            <a:off x="1676400" y="3352800"/>
            <a:ext cx="5953590" cy="2800350"/>
          </a:xfrm>
          <a:prstGeom prst="rect">
            <a:avLst/>
          </a:prstGeom>
        </p:spPr>
      </p:pic>
    </p:spTree>
    <p:extLst>
      <p:ext uri="{BB962C8B-B14F-4D97-AF65-F5344CB8AC3E}">
        <p14:creationId xmlns:p14="http://schemas.microsoft.com/office/powerpoint/2010/main" val="308935238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5" name="Espace réservé du contenu 4"/>
          <p:cNvSpPr>
            <a:spLocks noGrp="1"/>
          </p:cNvSpPr>
          <p:nvPr>
            <p:ph idx="1"/>
          </p:nvPr>
        </p:nvSpPr>
        <p:spPr>
          <a:xfrm>
            <a:off x="304800" y="1905000"/>
            <a:ext cx="8534400" cy="990600"/>
          </a:xfrm>
        </p:spPr>
        <p:txBody>
          <a:bodyPr/>
          <a:lstStyle/>
          <a:p>
            <a:r>
              <a:rPr lang="en-US" sz="1600" dirty="0" smtClean="0">
                <a:solidFill>
                  <a:srgbClr val="3C5790"/>
                </a:solidFill>
              </a:rPr>
              <a:t>PUSH_PROMISE frame payload description:</a:t>
            </a:r>
          </a:p>
          <a:p>
            <a:r>
              <a:rPr lang="en-US" sz="1600" dirty="0" smtClean="0">
                <a:solidFill>
                  <a:srgbClr val="3C5790"/>
                </a:solidFill>
              </a:rPr>
              <a:t>The type is 0x5 </a:t>
            </a:r>
            <a:r>
              <a:rPr lang="en-US" sz="1600" dirty="0">
                <a:solidFill>
                  <a:srgbClr val="3C5790"/>
                </a:solidFill>
              </a:rPr>
              <a:t>and </a:t>
            </a:r>
            <a:r>
              <a:rPr lang="en-US" sz="1600" dirty="0" smtClean="0">
                <a:solidFill>
                  <a:srgbClr val="3C5790"/>
                </a:solidFill>
              </a:rPr>
              <a:t>is </a:t>
            </a:r>
            <a:r>
              <a:rPr lang="en-US" sz="1600" dirty="0">
                <a:solidFill>
                  <a:srgbClr val="3C5790"/>
                </a:solidFill>
              </a:rPr>
              <a:t>used to notify the peer </a:t>
            </a:r>
            <a:r>
              <a:rPr lang="en-US" sz="1600" dirty="0" smtClean="0">
                <a:solidFill>
                  <a:srgbClr val="3C5790"/>
                </a:solidFill>
              </a:rPr>
              <a:t>endpoint in </a:t>
            </a:r>
            <a:r>
              <a:rPr lang="en-US" sz="1600" dirty="0">
                <a:solidFill>
                  <a:srgbClr val="3C5790"/>
                </a:solidFill>
              </a:rPr>
              <a:t>advance of streams the sender intends to </a:t>
            </a:r>
            <a:r>
              <a:rPr lang="en-US" sz="1600" dirty="0" smtClean="0">
                <a:solidFill>
                  <a:srgbClr val="3C5790"/>
                </a:solidFill>
              </a:rPr>
              <a:t>initiate.</a:t>
            </a:r>
            <a:endParaRPr lang="en-US" sz="1600" dirty="0" smtClean="0">
              <a:solidFill>
                <a:srgbClr val="3C5790"/>
              </a:solidFill>
            </a:endParaRPr>
          </a:p>
        </p:txBody>
      </p:sp>
      <p:pic>
        <p:nvPicPr>
          <p:cNvPr id="2" name="Picture 1"/>
          <p:cNvPicPr>
            <a:picLocks noChangeAspect="1"/>
          </p:cNvPicPr>
          <p:nvPr/>
        </p:nvPicPr>
        <p:blipFill>
          <a:blip r:embed="rId3"/>
          <a:stretch>
            <a:fillRect/>
          </a:stretch>
        </p:blipFill>
        <p:spPr>
          <a:xfrm>
            <a:off x="1590675" y="2895600"/>
            <a:ext cx="5962650" cy="3810000"/>
          </a:xfrm>
          <a:prstGeom prst="rect">
            <a:avLst/>
          </a:prstGeom>
        </p:spPr>
      </p:pic>
    </p:spTree>
    <p:extLst>
      <p:ext uri="{BB962C8B-B14F-4D97-AF65-F5344CB8AC3E}">
        <p14:creationId xmlns:p14="http://schemas.microsoft.com/office/powerpoint/2010/main" val="41327215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5" name="Espace réservé du contenu 4"/>
          <p:cNvSpPr>
            <a:spLocks noGrp="1"/>
          </p:cNvSpPr>
          <p:nvPr>
            <p:ph idx="1"/>
          </p:nvPr>
        </p:nvSpPr>
        <p:spPr>
          <a:xfrm>
            <a:off x="304800" y="1905000"/>
            <a:ext cx="8534400" cy="4114800"/>
          </a:xfrm>
        </p:spPr>
        <p:txBody>
          <a:bodyPr/>
          <a:lstStyle/>
          <a:p>
            <a:r>
              <a:rPr lang="en-US" sz="1600" dirty="0" smtClean="0">
                <a:solidFill>
                  <a:srgbClr val="3C5790"/>
                </a:solidFill>
              </a:rPr>
              <a:t>SETTINGS_HEADER_TABLE_SIZE </a:t>
            </a:r>
            <a:r>
              <a:rPr lang="en-US" sz="1600" dirty="0">
                <a:solidFill>
                  <a:srgbClr val="3C5790"/>
                </a:solidFill>
              </a:rPr>
              <a:t>(0x1):  </a:t>
            </a:r>
            <a:endParaRPr lang="en-US" sz="1600" dirty="0" smtClean="0">
              <a:solidFill>
                <a:srgbClr val="3C5790"/>
              </a:solidFill>
            </a:endParaRPr>
          </a:p>
          <a:p>
            <a:pPr lvl="1"/>
            <a:r>
              <a:rPr lang="en-US" sz="1200" dirty="0" smtClean="0">
                <a:solidFill>
                  <a:srgbClr val="3C5790"/>
                </a:solidFill>
              </a:rPr>
              <a:t>Allows </a:t>
            </a:r>
            <a:r>
              <a:rPr lang="en-US" sz="1200" dirty="0">
                <a:solidFill>
                  <a:srgbClr val="3C5790"/>
                </a:solidFill>
              </a:rPr>
              <a:t>the sender to inform the remote endpoint of the maximum size of the header compression table used to decode header blocks, in octets.  </a:t>
            </a:r>
          </a:p>
          <a:p>
            <a:r>
              <a:rPr lang="en-US" sz="1600" dirty="0" smtClean="0">
                <a:solidFill>
                  <a:srgbClr val="3C5790"/>
                </a:solidFill>
              </a:rPr>
              <a:t>SETTINGS_ENABLE_PUSH </a:t>
            </a:r>
            <a:r>
              <a:rPr lang="en-US" sz="1600" dirty="0">
                <a:solidFill>
                  <a:srgbClr val="3C5790"/>
                </a:solidFill>
              </a:rPr>
              <a:t>(0x2): </a:t>
            </a:r>
            <a:endParaRPr lang="en-US" sz="1600" dirty="0" smtClean="0">
              <a:solidFill>
                <a:srgbClr val="3C5790"/>
              </a:solidFill>
            </a:endParaRPr>
          </a:p>
          <a:p>
            <a:pPr lvl="1"/>
            <a:r>
              <a:rPr lang="en-US" sz="1200" dirty="0" smtClean="0">
                <a:solidFill>
                  <a:srgbClr val="3C5790"/>
                </a:solidFill>
              </a:rPr>
              <a:t>The </a:t>
            </a:r>
            <a:r>
              <a:rPr lang="en-US" sz="1200" dirty="0">
                <a:solidFill>
                  <a:srgbClr val="3C5790"/>
                </a:solidFill>
              </a:rPr>
              <a:t>Value is 1, which indicates that server push </a:t>
            </a:r>
            <a:r>
              <a:rPr lang="en-US" sz="1200" dirty="0" smtClean="0">
                <a:solidFill>
                  <a:srgbClr val="3C5790"/>
                </a:solidFill>
              </a:rPr>
              <a:t>is </a:t>
            </a:r>
            <a:r>
              <a:rPr lang="en-US" sz="1200" dirty="0">
                <a:solidFill>
                  <a:srgbClr val="3C5790"/>
                </a:solidFill>
              </a:rPr>
              <a:t>permitted.  </a:t>
            </a:r>
            <a:endParaRPr lang="en-US" sz="1200" dirty="0" smtClean="0">
              <a:solidFill>
                <a:srgbClr val="3C5790"/>
              </a:solidFill>
            </a:endParaRPr>
          </a:p>
          <a:p>
            <a:pPr lvl="1"/>
            <a:r>
              <a:rPr lang="en-US" sz="1200" dirty="0" smtClean="0">
                <a:solidFill>
                  <a:srgbClr val="3C5790"/>
                </a:solidFill>
              </a:rPr>
              <a:t>Any </a:t>
            </a:r>
            <a:r>
              <a:rPr lang="en-US" sz="1200" dirty="0">
                <a:solidFill>
                  <a:srgbClr val="3C5790"/>
                </a:solidFill>
              </a:rPr>
              <a:t>value other than 0 or 1 MUST be treated as </a:t>
            </a:r>
            <a:r>
              <a:rPr lang="en-US" sz="1200" dirty="0" smtClean="0">
                <a:solidFill>
                  <a:srgbClr val="3C5790"/>
                </a:solidFill>
              </a:rPr>
              <a:t>a </a:t>
            </a:r>
            <a:r>
              <a:rPr lang="en-US" sz="1200" dirty="0">
                <a:solidFill>
                  <a:srgbClr val="3C5790"/>
                </a:solidFill>
              </a:rPr>
              <a:t>connection error of type PROTOCOL_ERROR.</a:t>
            </a:r>
          </a:p>
          <a:p>
            <a:r>
              <a:rPr lang="en-US" sz="1600" dirty="0" smtClean="0">
                <a:solidFill>
                  <a:srgbClr val="3C5790"/>
                </a:solidFill>
              </a:rPr>
              <a:t>SETTINGS_MAX_CONCURRENT_STREAMS </a:t>
            </a:r>
            <a:r>
              <a:rPr lang="en-US" sz="1600" dirty="0">
                <a:solidFill>
                  <a:srgbClr val="3C5790"/>
                </a:solidFill>
              </a:rPr>
              <a:t>(0x3): </a:t>
            </a:r>
          </a:p>
          <a:p>
            <a:pPr lvl="1"/>
            <a:r>
              <a:rPr lang="en-US" sz="1200" dirty="0" smtClean="0">
                <a:solidFill>
                  <a:srgbClr val="3C5790"/>
                </a:solidFill>
              </a:rPr>
              <a:t>indicates </a:t>
            </a:r>
            <a:r>
              <a:rPr lang="en-US" sz="1200" dirty="0">
                <a:solidFill>
                  <a:srgbClr val="3C5790"/>
                </a:solidFill>
              </a:rPr>
              <a:t>the maximum number of concurrent streams.</a:t>
            </a:r>
          </a:p>
          <a:p>
            <a:endParaRPr lang="en-US" sz="1600" dirty="0" smtClean="0">
              <a:solidFill>
                <a:srgbClr val="3C5790"/>
              </a:solidFill>
            </a:endParaRPr>
          </a:p>
        </p:txBody>
      </p:sp>
    </p:spTree>
    <p:extLst>
      <p:ext uri="{BB962C8B-B14F-4D97-AF65-F5344CB8AC3E}">
        <p14:creationId xmlns:p14="http://schemas.microsoft.com/office/powerpoint/2010/main" val="321242658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5" name="Espace réservé du contenu 4"/>
          <p:cNvSpPr>
            <a:spLocks noGrp="1"/>
          </p:cNvSpPr>
          <p:nvPr>
            <p:ph idx="1"/>
          </p:nvPr>
        </p:nvSpPr>
        <p:spPr>
          <a:xfrm>
            <a:off x="304800" y="1905000"/>
            <a:ext cx="8534400" cy="4114800"/>
          </a:xfrm>
        </p:spPr>
        <p:txBody>
          <a:bodyPr/>
          <a:lstStyle/>
          <a:p>
            <a:r>
              <a:rPr lang="en-US" sz="1600" dirty="0">
                <a:solidFill>
                  <a:srgbClr val="3C5790"/>
                </a:solidFill>
              </a:rPr>
              <a:t>SETTINGS_INITIAL_WINDOW_SIZE (0x4):  </a:t>
            </a:r>
          </a:p>
          <a:p>
            <a:pPr lvl="1"/>
            <a:r>
              <a:rPr lang="en-US" sz="1200" dirty="0">
                <a:solidFill>
                  <a:srgbClr val="3C5790"/>
                </a:solidFill>
              </a:rPr>
              <a:t>indicates (in octets) the window size for stream-level flow control.</a:t>
            </a:r>
          </a:p>
          <a:p>
            <a:pPr lvl="1"/>
            <a:r>
              <a:rPr lang="en-US" sz="1200" dirty="0" smtClean="0">
                <a:solidFill>
                  <a:srgbClr val="3C5790"/>
                </a:solidFill>
              </a:rPr>
              <a:t>the </a:t>
            </a:r>
            <a:r>
              <a:rPr lang="en-US" sz="1200" dirty="0">
                <a:solidFill>
                  <a:srgbClr val="3C5790"/>
                </a:solidFill>
              </a:rPr>
              <a:t>initial value is 2^16-1 (65,535) octets.</a:t>
            </a:r>
          </a:p>
          <a:p>
            <a:r>
              <a:rPr lang="en-US" sz="1600" dirty="0">
                <a:solidFill>
                  <a:srgbClr val="3C5790"/>
                </a:solidFill>
              </a:rPr>
              <a:t>SETTINGS_MAX_FRAME_SIZE (0x5):  </a:t>
            </a:r>
            <a:endParaRPr lang="en-US" sz="1600" dirty="0" smtClean="0">
              <a:solidFill>
                <a:srgbClr val="3C5790"/>
              </a:solidFill>
            </a:endParaRPr>
          </a:p>
          <a:p>
            <a:pPr lvl="1"/>
            <a:r>
              <a:rPr lang="en-US" sz="1200" dirty="0" smtClean="0">
                <a:solidFill>
                  <a:srgbClr val="3C5790"/>
                </a:solidFill>
              </a:rPr>
              <a:t>Indicates </a:t>
            </a:r>
            <a:r>
              <a:rPr lang="en-US" sz="1200" dirty="0">
                <a:solidFill>
                  <a:srgbClr val="3C5790"/>
                </a:solidFill>
              </a:rPr>
              <a:t>the size of the </a:t>
            </a:r>
            <a:r>
              <a:rPr lang="en-US" sz="1200" dirty="0" smtClean="0">
                <a:solidFill>
                  <a:srgbClr val="3C5790"/>
                </a:solidFill>
              </a:rPr>
              <a:t>largest </a:t>
            </a:r>
            <a:r>
              <a:rPr lang="en-US" sz="1200" dirty="0">
                <a:solidFill>
                  <a:srgbClr val="3C5790"/>
                </a:solidFill>
              </a:rPr>
              <a:t>frame payload that the sender is willing to receive, in octets.</a:t>
            </a:r>
          </a:p>
          <a:p>
            <a:pPr lvl="1"/>
            <a:r>
              <a:rPr lang="en-US" sz="1200" dirty="0" smtClean="0">
                <a:solidFill>
                  <a:srgbClr val="3C5790"/>
                </a:solidFill>
              </a:rPr>
              <a:t>The </a:t>
            </a:r>
            <a:r>
              <a:rPr lang="en-US" sz="1200" dirty="0">
                <a:solidFill>
                  <a:srgbClr val="3C5790"/>
                </a:solidFill>
              </a:rPr>
              <a:t>initial value is 2^14 (16,384) octets.  </a:t>
            </a:r>
          </a:p>
          <a:p>
            <a:r>
              <a:rPr lang="en-US" sz="1600" dirty="0" smtClean="0">
                <a:solidFill>
                  <a:srgbClr val="3C5790"/>
                </a:solidFill>
              </a:rPr>
              <a:t>SETTINGS_MAX_HEADER_LIST_SIZE </a:t>
            </a:r>
            <a:r>
              <a:rPr lang="en-US" sz="1600" dirty="0">
                <a:solidFill>
                  <a:srgbClr val="3C5790"/>
                </a:solidFill>
              </a:rPr>
              <a:t>(0x6): </a:t>
            </a:r>
            <a:endParaRPr lang="en-US" sz="1600" dirty="0" smtClean="0">
              <a:solidFill>
                <a:srgbClr val="3C5790"/>
              </a:solidFill>
            </a:endParaRPr>
          </a:p>
          <a:p>
            <a:pPr lvl="1"/>
            <a:r>
              <a:rPr lang="en-US" sz="1200" dirty="0" smtClean="0">
                <a:solidFill>
                  <a:srgbClr val="3C5790"/>
                </a:solidFill>
              </a:rPr>
              <a:t>informs </a:t>
            </a:r>
            <a:r>
              <a:rPr lang="en-US" sz="1200" dirty="0">
                <a:solidFill>
                  <a:srgbClr val="3C5790"/>
                </a:solidFill>
              </a:rPr>
              <a:t>a peer of the maximum size of header list that the sender </a:t>
            </a:r>
            <a:r>
              <a:rPr lang="en-US" sz="1200" dirty="0" smtClean="0">
                <a:solidFill>
                  <a:srgbClr val="3C5790"/>
                </a:solidFill>
              </a:rPr>
              <a:t>is </a:t>
            </a:r>
            <a:r>
              <a:rPr lang="en-US" sz="1200" dirty="0">
                <a:solidFill>
                  <a:srgbClr val="3C5790"/>
                </a:solidFill>
              </a:rPr>
              <a:t>prepared to accept, in octets. </a:t>
            </a:r>
            <a:endParaRPr lang="en-US" sz="1200" dirty="0" smtClean="0">
              <a:solidFill>
                <a:srgbClr val="3C5790"/>
              </a:solidFill>
            </a:endParaRPr>
          </a:p>
        </p:txBody>
      </p:sp>
    </p:spTree>
    <p:extLst>
      <p:ext uri="{BB962C8B-B14F-4D97-AF65-F5344CB8AC3E}">
        <p14:creationId xmlns:p14="http://schemas.microsoft.com/office/powerpoint/2010/main" val="19005396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5" name="Espace réservé du contenu 4"/>
          <p:cNvSpPr>
            <a:spLocks noGrp="1"/>
          </p:cNvSpPr>
          <p:nvPr>
            <p:ph idx="1"/>
          </p:nvPr>
        </p:nvSpPr>
        <p:spPr>
          <a:xfrm>
            <a:off x="304800" y="1905000"/>
            <a:ext cx="8534400" cy="1066800"/>
          </a:xfrm>
        </p:spPr>
        <p:txBody>
          <a:bodyPr/>
          <a:lstStyle/>
          <a:p>
            <a:r>
              <a:rPr lang="en-US" sz="1600" dirty="0" smtClean="0">
                <a:solidFill>
                  <a:srgbClr val="3C5790"/>
                </a:solidFill>
              </a:rPr>
              <a:t>Pseudo-Headers appears before the normal headers and offers useful information.</a:t>
            </a:r>
            <a:endParaRPr lang="en-US" sz="1200" dirty="0" smtClean="0">
              <a:solidFill>
                <a:srgbClr val="3C5790"/>
              </a:solidFill>
            </a:endParaRPr>
          </a:p>
        </p:txBody>
      </p:sp>
      <p:pic>
        <p:nvPicPr>
          <p:cNvPr id="2" name="Picture 1"/>
          <p:cNvPicPr>
            <a:picLocks noChangeAspect="1"/>
          </p:cNvPicPr>
          <p:nvPr/>
        </p:nvPicPr>
        <p:blipFill>
          <a:blip r:embed="rId3"/>
          <a:stretch>
            <a:fillRect/>
          </a:stretch>
        </p:blipFill>
        <p:spPr>
          <a:xfrm>
            <a:off x="2286000" y="2886403"/>
            <a:ext cx="4114800" cy="3133397"/>
          </a:xfrm>
          <a:prstGeom prst="rect">
            <a:avLst/>
          </a:prstGeom>
        </p:spPr>
      </p:pic>
    </p:spTree>
    <p:extLst>
      <p:ext uri="{BB962C8B-B14F-4D97-AF65-F5344CB8AC3E}">
        <p14:creationId xmlns:p14="http://schemas.microsoft.com/office/powerpoint/2010/main" val="395104960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838200"/>
          </a:xfrm>
        </p:spPr>
        <p:txBody>
          <a:bodyPr/>
          <a:lstStyle/>
          <a:p>
            <a:r>
              <a:rPr lang="en-US" sz="1400" dirty="0">
                <a:solidFill>
                  <a:srgbClr val="3C5790"/>
                </a:solidFill>
              </a:rPr>
              <a:t>When establishing an HTTP connection the server has to know which network protocol to use.</a:t>
            </a:r>
          </a:p>
          <a:p>
            <a:r>
              <a:rPr lang="en-US" sz="1400" dirty="0">
                <a:solidFill>
                  <a:srgbClr val="3C5790"/>
                </a:solidFill>
              </a:rPr>
              <a:t>There are two ways to inform the server that it should use HTTP/2</a:t>
            </a:r>
            <a:r>
              <a:rPr lang="en-US" sz="1400" dirty="0" smtClean="0">
                <a:solidFill>
                  <a:srgbClr val="3C5790"/>
                </a:solidFill>
              </a:rPr>
              <a:t>:</a:t>
            </a:r>
          </a:p>
          <a:p>
            <a:r>
              <a:rPr lang="en-US" sz="1400" dirty="0" smtClean="0">
                <a:solidFill>
                  <a:srgbClr val="3C5790"/>
                </a:solidFill>
              </a:rPr>
              <a:t>1)Initiate HTTP/2 </a:t>
            </a:r>
            <a:r>
              <a:rPr lang="en-US" sz="1400" dirty="0">
                <a:solidFill>
                  <a:srgbClr val="3C5790"/>
                </a:solidFill>
              </a:rPr>
              <a:t>protocol response </a:t>
            </a:r>
            <a:r>
              <a:rPr lang="en-US" sz="1400" dirty="0" smtClean="0">
                <a:solidFill>
                  <a:srgbClr val="3C5790"/>
                </a:solidFill>
              </a:rPr>
              <a:t>using the </a:t>
            </a:r>
            <a:r>
              <a:rPr lang="en-US" sz="1400" dirty="0">
                <a:solidFill>
                  <a:srgbClr val="3C5790"/>
                </a:solidFill>
              </a:rPr>
              <a:t>HTTP Upgrade header</a:t>
            </a:r>
            <a:r>
              <a:rPr lang="en-US" sz="1400" dirty="0" smtClean="0">
                <a:solidFill>
                  <a:srgbClr val="3C5790"/>
                </a:solidFill>
              </a:rPr>
              <a:t>.</a:t>
            </a:r>
          </a:p>
          <a:p>
            <a:endParaRPr lang="en-US" sz="1400" dirty="0">
              <a:solidFill>
                <a:srgbClr val="3C5790"/>
              </a:solidFill>
            </a:endParaRPr>
          </a:p>
        </p:txBody>
      </p:sp>
      <p:pic>
        <p:nvPicPr>
          <p:cNvPr id="2" name="Picture 1"/>
          <p:cNvPicPr>
            <a:picLocks noChangeAspect="1"/>
          </p:cNvPicPr>
          <p:nvPr/>
        </p:nvPicPr>
        <p:blipFill>
          <a:blip r:embed="rId3"/>
          <a:stretch>
            <a:fillRect/>
          </a:stretch>
        </p:blipFill>
        <p:spPr>
          <a:xfrm>
            <a:off x="2286000" y="2868612"/>
            <a:ext cx="4867275" cy="1181100"/>
          </a:xfrm>
          <a:prstGeom prst="rect">
            <a:avLst/>
          </a:prstGeom>
        </p:spPr>
      </p:pic>
      <p:sp>
        <p:nvSpPr>
          <p:cNvPr id="5" name="Espace réservé du contenu 4"/>
          <p:cNvSpPr txBox="1">
            <a:spLocks/>
          </p:cNvSpPr>
          <p:nvPr/>
        </p:nvSpPr>
        <p:spPr bwMode="auto">
          <a:xfrm>
            <a:off x="304800" y="4267200"/>
            <a:ext cx="8534400" cy="106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400" dirty="0">
                <a:solidFill>
                  <a:srgbClr val="3C5790"/>
                </a:solidFill>
              </a:rPr>
              <a:t>An HTTP/2-compatible server would accept the upgrade with a Switching Protocols response. </a:t>
            </a:r>
            <a:endParaRPr lang="en-US" sz="1400" dirty="0" smtClean="0">
              <a:solidFill>
                <a:srgbClr val="3C5790"/>
              </a:solidFill>
            </a:endParaRPr>
          </a:p>
          <a:p>
            <a:r>
              <a:rPr lang="en-US" sz="1400" dirty="0" smtClean="0">
                <a:solidFill>
                  <a:srgbClr val="3C5790"/>
                </a:solidFill>
              </a:rPr>
              <a:t>After </a:t>
            </a:r>
            <a:r>
              <a:rPr lang="en-US" sz="1400" dirty="0">
                <a:solidFill>
                  <a:srgbClr val="3C5790"/>
                </a:solidFill>
              </a:rPr>
              <a:t>the empty line terminating the 101 response, the server would begin sending HTTP/2 frames.</a:t>
            </a:r>
          </a:p>
        </p:txBody>
      </p:sp>
      <p:pic>
        <p:nvPicPr>
          <p:cNvPr id="4" name="Picture 3"/>
          <p:cNvPicPr>
            <a:picLocks noChangeAspect="1"/>
          </p:cNvPicPr>
          <p:nvPr/>
        </p:nvPicPr>
        <p:blipFill>
          <a:blip r:embed="rId4"/>
          <a:stretch>
            <a:fillRect/>
          </a:stretch>
        </p:blipFill>
        <p:spPr>
          <a:xfrm>
            <a:off x="3205162" y="5181600"/>
            <a:ext cx="3028950" cy="1047750"/>
          </a:xfrm>
          <a:prstGeom prst="rect">
            <a:avLst/>
          </a:prstGeom>
        </p:spPr>
      </p:pic>
    </p:spTree>
    <p:extLst>
      <p:ext uri="{BB962C8B-B14F-4D97-AF65-F5344CB8AC3E}">
        <p14:creationId xmlns:p14="http://schemas.microsoft.com/office/powerpoint/2010/main" val="28463516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pic>
        <p:nvPicPr>
          <p:cNvPr id="3" name="Picture 2"/>
          <p:cNvPicPr>
            <a:picLocks noChangeAspect="1"/>
          </p:cNvPicPr>
          <p:nvPr/>
        </p:nvPicPr>
        <p:blipFill>
          <a:blip r:embed="rId3"/>
          <a:stretch>
            <a:fillRect/>
          </a:stretch>
        </p:blipFill>
        <p:spPr>
          <a:xfrm>
            <a:off x="1400175" y="2514600"/>
            <a:ext cx="6219825" cy="3086100"/>
          </a:xfrm>
          <a:prstGeom prst="rect">
            <a:avLst/>
          </a:prstGeom>
        </p:spPr>
      </p:pic>
    </p:spTree>
    <p:extLst>
      <p:ext uri="{BB962C8B-B14F-4D97-AF65-F5344CB8AC3E}">
        <p14:creationId xmlns:p14="http://schemas.microsoft.com/office/powerpoint/2010/main" val="93283063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1981200"/>
          </a:xfrm>
        </p:spPr>
        <p:txBody>
          <a:bodyPr/>
          <a:lstStyle/>
          <a:p>
            <a:r>
              <a:rPr lang="en-US" sz="1400" dirty="0" smtClean="0">
                <a:solidFill>
                  <a:srgbClr val="3C5790"/>
                </a:solidFill>
              </a:rPr>
              <a:t>2)ALPN</a:t>
            </a:r>
          </a:p>
          <a:p>
            <a:r>
              <a:rPr lang="en-US" sz="1400" dirty="0">
                <a:solidFill>
                  <a:srgbClr val="3C5790"/>
                </a:solidFill>
              </a:rPr>
              <a:t>For TLS-based connections you could use the Application-Layer Protocol Negotiation (ALPN) extension.</a:t>
            </a:r>
          </a:p>
          <a:p>
            <a:r>
              <a:rPr lang="en-US" sz="1400" dirty="0">
                <a:solidFill>
                  <a:srgbClr val="3C5790"/>
                </a:solidFill>
              </a:rPr>
              <a:t>ALPN allows a TLS connection to negotiate which application-level protocol will be running across </a:t>
            </a:r>
            <a:r>
              <a:rPr lang="en-US" sz="1400" dirty="0" smtClean="0">
                <a:solidFill>
                  <a:srgbClr val="3C5790"/>
                </a:solidFill>
              </a:rPr>
              <a:t>it.</a:t>
            </a:r>
          </a:p>
          <a:p>
            <a:r>
              <a:rPr lang="en-US" sz="1400" dirty="0">
                <a:solidFill>
                  <a:srgbClr val="3C5790"/>
                </a:solidFill>
              </a:rPr>
              <a:t>ALPN is not supported by Java 8. </a:t>
            </a:r>
          </a:p>
          <a:p>
            <a:r>
              <a:rPr lang="en-US" sz="1400" dirty="0">
                <a:solidFill>
                  <a:srgbClr val="3C5790"/>
                </a:solidFill>
              </a:rPr>
              <a:t>ALPN support will be coming in Java 9 (see JEP 244)</a:t>
            </a:r>
          </a:p>
          <a:p>
            <a:r>
              <a:rPr lang="en-US" sz="1400" dirty="0">
                <a:solidFill>
                  <a:srgbClr val="3C5790"/>
                </a:solidFill>
              </a:rPr>
              <a:t>To use ALPN today you would have to use ALPN libraries that are external to the </a:t>
            </a:r>
            <a:r>
              <a:rPr lang="en-US" sz="1400" dirty="0" smtClean="0">
                <a:solidFill>
                  <a:srgbClr val="3C5790"/>
                </a:solidFill>
              </a:rPr>
              <a:t>JDK, like Jetty project.</a:t>
            </a:r>
            <a:endParaRPr lang="en-US" sz="1400" dirty="0">
              <a:solidFill>
                <a:srgbClr val="3C5790"/>
              </a:solidFill>
            </a:endParaRPr>
          </a:p>
        </p:txBody>
      </p:sp>
    </p:spTree>
    <p:extLst>
      <p:ext uri="{BB962C8B-B14F-4D97-AF65-F5344CB8AC3E}">
        <p14:creationId xmlns:p14="http://schemas.microsoft.com/office/powerpoint/2010/main" val="5777322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HTTP 2?</a:t>
            </a:r>
          </a:p>
        </p:txBody>
      </p:sp>
      <p:sp>
        <p:nvSpPr>
          <p:cNvPr id="4099" name="Espace réservé du contenu 4"/>
          <p:cNvSpPr>
            <a:spLocks noGrp="1"/>
          </p:cNvSpPr>
          <p:nvPr>
            <p:ph idx="1"/>
          </p:nvPr>
        </p:nvSpPr>
        <p:spPr>
          <a:xfrm>
            <a:off x="228600" y="2133600"/>
            <a:ext cx="8686800" cy="2133600"/>
          </a:xfrm>
        </p:spPr>
        <p:txBody>
          <a:bodyPr/>
          <a:lstStyle/>
          <a:p>
            <a:r>
              <a:rPr lang="en-US" sz="1500" dirty="0">
                <a:solidFill>
                  <a:srgbClr val="3C5790"/>
                </a:solidFill>
              </a:rPr>
              <a:t>HTTP/2 is the second major version of the HTTP network protocol used by the World Wide Web.</a:t>
            </a:r>
          </a:p>
          <a:p>
            <a:r>
              <a:rPr lang="en-US" sz="1500" dirty="0">
                <a:solidFill>
                  <a:srgbClr val="3C5790"/>
                </a:solidFill>
              </a:rPr>
              <a:t>HTTP/2 is based on SPDY.</a:t>
            </a:r>
          </a:p>
          <a:p>
            <a:r>
              <a:rPr lang="en-US" sz="1500" dirty="0">
                <a:solidFill>
                  <a:srgbClr val="3C5790"/>
                </a:solidFill>
              </a:rPr>
              <a:t>The HTTP/2 specification was published as RFC 7540 in May 2015.</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1828800"/>
          </a:xfrm>
        </p:spPr>
        <p:txBody>
          <a:bodyPr/>
          <a:lstStyle/>
          <a:p>
            <a:r>
              <a:rPr lang="en-US" sz="1400" dirty="0">
                <a:solidFill>
                  <a:srgbClr val="3C5790"/>
                </a:solidFill>
              </a:rPr>
              <a:t>After establishing a new HTTP/2 connection each endpoint has to send a connection preface as a final confirmation and to establish the initial settings for the HTTP/2 connection. </a:t>
            </a:r>
          </a:p>
          <a:p>
            <a:r>
              <a:rPr lang="en-US" sz="1400" dirty="0">
                <a:solidFill>
                  <a:srgbClr val="3C5790"/>
                </a:solidFill>
              </a:rPr>
              <a:t>The client and the server will send a SETTING frame that includes control data such as the maximum frame size or header-table size</a:t>
            </a:r>
            <a:r>
              <a:rPr lang="en-US" sz="1400" dirty="0" smtClean="0">
                <a:solidFill>
                  <a:srgbClr val="3C5790"/>
                </a:solidFill>
              </a:rPr>
              <a:t>.</a:t>
            </a:r>
          </a:p>
          <a:p>
            <a:r>
              <a:rPr lang="en-US" sz="1400" dirty="0">
                <a:solidFill>
                  <a:srgbClr val="3C5790"/>
                </a:solidFill>
              </a:rPr>
              <a:t>The HTTP/2 client creates a Session instance that represents the client-side endpoint of an HTTP/2 connection to a server.</a:t>
            </a:r>
            <a:endParaRPr lang="en-US" sz="1400" dirty="0" smtClean="0">
              <a:solidFill>
                <a:srgbClr val="3C5790"/>
              </a:solidFill>
            </a:endParaRPr>
          </a:p>
        </p:txBody>
      </p:sp>
      <p:pic>
        <p:nvPicPr>
          <p:cNvPr id="2" name="Picture 1"/>
          <p:cNvPicPr>
            <a:picLocks noChangeAspect="1"/>
          </p:cNvPicPr>
          <p:nvPr/>
        </p:nvPicPr>
        <p:blipFill>
          <a:blip r:embed="rId3"/>
          <a:stretch>
            <a:fillRect/>
          </a:stretch>
        </p:blipFill>
        <p:spPr>
          <a:xfrm>
            <a:off x="1676400" y="4221162"/>
            <a:ext cx="6181725" cy="1276350"/>
          </a:xfrm>
          <a:prstGeom prst="rect">
            <a:avLst/>
          </a:prstGeom>
        </p:spPr>
      </p:pic>
    </p:spTree>
    <p:extLst>
      <p:ext uri="{BB962C8B-B14F-4D97-AF65-F5344CB8AC3E}">
        <p14:creationId xmlns:p14="http://schemas.microsoft.com/office/powerpoint/2010/main" val="211553223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1524000"/>
          </a:xfrm>
        </p:spPr>
        <p:txBody>
          <a:bodyPr/>
          <a:lstStyle/>
          <a:p>
            <a:r>
              <a:rPr lang="en-US" sz="1400" dirty="0" smtClean="0">
                <a:solidFill>
                  <a:srgbClr val="3C5790"/>
                </a:solidFill>
              </a:rPr>
              <a:t>Once </a:t>
            </a:r>
            <a:r>
              <a:rPr lang="en-US" sz="1400" dirty="0">
                <a:solidFill>
                  <a:srgbClr val="3C5790"/>
                </a:solidFill>
              </a:rPr>
              <a:t>the HTTP/2 connection has been established, endpoints can begin exchanging frames. </a:t>
            </a:r>
          </a:p>
          <a:p>
            <a:r>
              <a:rPr lang="en-US" sz="1400" dirty="0">
                <a:solidFill>
                  <a:srgbClr val="3C5790"/>
                </a:solidFill>
              </a:rPr>
              <a:t>Frames are always associated with a stream. </a:t>
            </a:r>
          </a:p>
          <a:p>
            <a:r>
              <a:rPr lang="en-US" sz="1400" dirty="0">
                <a:solidFill>
                  <a:srgbClr val="3C5790"/>
                </a:solidFill>
              </a:rPr>
              <a:t>A single HTTP/2 connection can contain multiple concurrently open streams. </a:t>
            </a:r>
          </a:p>
          <a:p>
            <a:r>
              <a:rPr lang="en-US" sz="1400" dirty="0">
                <a:solidFill>
                  <a:srgbClr val="3C5790"/>
                </a:solidFill>
              </a:rPr>
              <a:t>A stream is opened to perform an HTTP request-response exchange. </a:t>
            </a:r>
          </a:p>
          <a:p>
            <a:r>
              <a:rPr lang="en-US" sz="1400" dirty="0">
                <a:solidFill>
                  <a:srgbClr val="3C5790"/>
                </a:solidFill>
              </a:rPr>
              <a:t>When the stream is opened a request HEADER frame is provided. </a:t>
            </a:r>
            <a:endParaRPr lang="en-US" sz="1400" dirty="0" smtClean="0">
              <a:solidFill>
                <a:srgbClr val="3C5790"/>
              </a:solidFill>
            </a:endParaRPr>
          </a:p>
        </p:txBody>
      </p:sp>
      <p:pic>
        <p:nvPicPr>
          <p:cNvPr id="2" name="Picture 1"/>
          <p:cNvPicPr>
            <a:picLocks noChangeAspect="1"/>
          </p:cNvPicPr>
          <p:nvPr/>
        </p:nvPicPr>
        <p:blipFill>
          <a:blip r:embed="rId3"/>
          <a:stretch>
            <a:fillRect/>
          </a:stretch>
        </p:blipFill>
        <p:spPr>
          <a:xfrm>
            <a:off x="236633" y="3819525"/>
            <a:ext cx="8896350" cy="1057275"/>
          </a:xfrm>
          <a:prstGeom prst="rect">
            <a:avLst/>
          </a:prstGeom>
        </p:spPr>
      </p:pic>
    </p:spTree>
    <p:extLst>
      <p:ext uri="{BB962C8B-B14F-4D97-AF65-F5344CB8AC3E}">
        <p14:creationId xmlns:p14="http://schemas.microsoft.com/office/powerpoint/2010/main" val="25232542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Core</a:t>
            </a:r>
            <a:r>
              <a:rPr lang="fr-CA" dirty="0" smtClean="0">
                <a:solidFill>
                  <a:schemeClr val="bg1"/>
                </a:solidFill>
              </a:rPr>
              <a:t> (</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1066800"/>
          </a:xfrm>
        </p:spPr>
        <p:txBody>
          <a:bodyPr/>
          <a:lstStyle/>
          <a:p>
            <a:r>
              <a:rPr lang="en-US" sz="1400" dirty="0">
                <a:solidFill>
                  <a:srgbClr val="3C5790"/>
                </a:solidFill>
              </a:rPr>
              <a:t>To handle the response data a response frame handler has to be assigned to the stream. </a:t>
            </a:r>
          </a:p>
          <a:p>
            <a:r>
              <a:rPr lang="en-US" sz="1400" dirty="0">
                <a:solidFill>
                  <a:srgbClr val="3C5790"/>
                </a:solidFill>
              </a:rPr>
              <a:t>The frame handler defines call-back methods to process the different frames types. </a:t>
            </a:r>
            <a:endParaRPr lang="en-US" sz="1200" dirty="0" smtClean="0">
              <a:solidFill>
                <a:srgbClr val="3C5790"/>
              </a:solidFill>
            </a:endParaRPr>
          </a:p>
        </p:txBody>
      </p:sp>
      <p:pic>
        <p:nvPicPr>
          <p:cNvPr id="2" name="Picture 1"/>
          <p:cNvPicPr>
            <a:picLocks noChangeAspect="1"/>
          </p:cNvPicPr>
          <p:nvPr/>
        </p:nvPicPr>
        <p:blipFill>
          <a:blip r:embed="rId3"/>
          <a:stretch>
            <a:fillRect/>
          </a:stretch>
        </p:blipFill>
        <p:spPr>
          <a:xfrm>
            <a:off x="1524000" y="2543175"/>
            <a:ext cx="6096000" cy="4162425"/>
          </a:xfrm>
          <a:prstGeom prst="rect">
            <a:avLst/>
          </a:prstGeom>
        </p:spPr>
      </p:pic>
    </p:spTree>
    <p:extLst>
      <p:ext uri="{BB962C8B-B14F-4D97-AF65-F5344CB8AC3E}">
        <p14:creationId xmlns:p14="http://schemas.microsoft.com/office/powerpoint/2010/main" val="126646007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Header Compression</a:t>
            </a:r>
          </a:p>
        </p:txBody>
      </p:sp>
      <p:sp>
        <p:nvSpPr>
          <p:cNvPr id="4099" name="Espace réservé du contenu 4"/>
          <p:cNvSpPr>
            <a:spLocks noGrp="1"/>
          </p:cNvSpPr>
          <p:nvPr>
            <p:ph idx="1"/>
          </p:nvPr>
        </p:nvSpPr>
        <p:spPr>
          <a:xfrm>
            <a:off x="304800" y="1905000"/>
            <a:ext cx="8534400" cy="1600200"/>
          </a:xfrm>
        </p:spPr>
        <p:txBody>
          <a:bodyPr/>
          <a:lstStyle/>
          <a:p>
            <a:r>
              <a:rPr lang="en-US" sz="1400" dirty="0">
                <a:solidFill>
                  <a:srgbClr val="3C5790"/>
                </a:solidFill>
              </a:rPr>
              <a:t>HTTP/2 header compression is not like message-body </a:t>
            </a:r>
            <a:r>
              <a:rPr lang="en-US" sz="1400" dirty="0" err="1">
                <a:solidFill>
                  <a:srgbClr val="3C5790"/>
                </a:solidFill>
              </a:rPr>
              <a:t>gzip</a:t>
            </a:r>
            <a:r>
              <a:rPr lang="en-US" sz="1400" dirty="0">
                <a:solidFill>
                  <a:srgbClr val="3C5790"/>
                </a:solidFill>
              </a:rPr>
              <a:t> compression. </a:t>
            </a:r>
          </a:p>
          <a:p>
            <a:r>
              <a:rPr lang="en-US" sz="1400" dirty="0">
                <a:solidFill>
                  <a:srgbClr val="3C5790"/>
                </a:solidFill>
              </a:rPr>
              <a:t>For every HTTP/2 connection the client and server will maintain a headers table containing the last response and request headers and their values, respectively. Upon the first request or response tall message headers will be sent. But for subsequent messages the endpoints will omit duplicate headers.</a:t>
            </a:r>
          </a:p>
          <a:p>
            <a:r>
              <a:rPr lang="en-US" sz="1400" dirty="0">
                <a:solidFill>
                  <a:srgbClr val="3C5790"/>
                </a:solidFill>
              </a:rPr>
              <a:t>In HTTP/2 a request-response exchange becomes cheap.</a:t>
            </a:r>
          </a:p>
        </p:txBody>
      </p:sp>
    </p:spTree>
    <p:extLst>
      <p:ext uri="{BB962C8B-B14F-4D97-AF65-F5344CB8AC3E}">
        <p14:creationId xmlns:p14="http://schemas.microsoft.com/office/powerpoint/2010/main" val="1539743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Header </a:t>
            </a:r>
            <a:r>
              <a:rPr lang="fr-CA" dirty="0" smtClean="0">
                <a:solidFill>
                  <a:schemeClr val="bg1"/>
                </a:solidFill>
              </a:rPr>
              <a:t>Compression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1600200"/>
          </a:xfrm>
        </p:spPr>
        <p:txBody>
          <a:bodyPr/>
          <a:lstStyle/>
          <a:p>
            <a:r>
              <a:rPr lang="en-US" sz="1400" dirty="0">
                <a:solidFill>
                  <a:srgbClr val="3C5790"/>
                </a:solidFill>
              </a:rPr>
              <a:t>HTTP/2 header compression is </a:t>
            </a:r>
            <a:r>
              <a:rPr lang="en-US" sz="1400" dirty="0" smtClean="0">
                <a:solidFill>
                  <a:srgbClr val="3C5790"/>
                </a:solidFill>
              </a:rPr>
              <a:t>based on HPACK.</a:t>
            </a:r>
          </a:p>
          <a:p>
            <a:r>
              <a:rPr lang="en-US" sz="1400" dirty="0">
                <a:solidFill>
                  <a:srgbClr val="3C5790"/>
                </a:solidFill>
              </a:rPr>
              <a:t>HPACK is defined under RFC 7541 (</a:t>
            </a:r>
            <a:r>
              <a:rPr lang="en-US" sz="1400" dirty="0">
                <a:solidFill>
                  <a:srgbClr val="3C5790"/>
                </a:solidFill>
                <a:hlinkClick r:id="rId3"/>
              </a:rPr>
              <a:t>https://</a:t>
            </a:r>
            <a:r>
              <a:rPr lang="en-US" sz="1400" dirty="0" smtClean="0">
                <a:solidFill>
                  <a:srgbClr val="3C5790"/>
                </a:solidFill>
                <a:hlinkClick r:id="rId3"/>
              </a:rPr>
              <a:t>tools.ietf.org/html/rfc7541</a:t>
            </a:r>
            <a:r>
              <a:rPr lang="en-US" sz="1400" dirty="0" smtClean="0">
                <a:solidFill>
                  <a:srgbClr val="3C5790"/>
                </a:solidFill>
              </a:rPr>
              <a:t>).</a:t>
            </a:r>
          </a:p>
          <a:p>
            <a:r>
              <a:rPr lang="en-US" sz="1400" dirty="0">
                <a:solidFill>
                  <a:srgbClr val="3C5790"/>
                </a:solidFill>
              </a:rPr>
              <a:t>HPACK uses two tables for associating header fields to indexes.</a:t>
            </a:r>
          </a:p>
          <a:p>
            <a:r>
              <a:rPr lang="en-US" sz="1400" dirty="0">
                <a:solidFill>
                  <a:srgbClr val="3C5790"/>
                </a:solidFill>
              </a:rPr>
              <a:t>The static table is predefined and contains common header </a:t>
            </a:r>
            <a:r>
              <a:rPr lang="en-US" sz="1400" dirty="0" err="1">
                <a:solidFill>
                  <a:srgbClr val="3C5790"/>
                </a:solidFill>
              </a:rPr>
              <a:t>field.s</a:t>
            </a:r>
            <a:endParaRPr lang="en-US" sz="1400" dirty="0">
              <a:solidFill>
                <a:srgbClr val="3C5790"/>
              </a:solidFill>
            </a:endParaRPr>
          </a:p>
          <a:p>
            <a:r>
              <a:rPr lang="en-US" sz="1400" dirty="0">
                <a:solidFill>
                  <a:srgbClr val="3C5790"/>
                </a:solidFill>
              </a:rPr>
              <a:t>The dynamic table is dynamic and can be used by the encoder to index header fields repeated in the encoded header lists.</a:t>
            </a:r>
            <a:endParaRPr lang="en-US" sz="1400" dirty="0" smtClean="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150379593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HTTP 2 Push</a:t>
            </a:r>
          </a:p>
        </p:txBody>
      </p:sp>
      <p:pic>
        <p:nvPicPr>
          <p:cNvPr id="3" name="Picture 2"/>
          <p:cNvPicPr>
            <a:picLocks noChangeAspect="1"/>
          </p:cNvPicPr>
          <p:nvPr/>
        </p:nvPicPr>
        <p:blipFill>
          <a:blip r:embed="rId3"/>
          <a:stretch>
            <a:fillRect/>
          </a:stretch>
        </p:blipFill>
        <p:spPr>
          <a:xfrm>
            <a:off x="391975" y="3276600"/>
            <a:ext cx="8294825" cy="2590800"/>
          </a:xfrm>
          <a:prstGeom prst="rect">
            <a:avLst/>
          </a:prstGeom>
        </p:spPr>
      </p:pic>
      <p:sp>
        <p:nvSpPr>
          <p:cNvPr id="4" name="Espace réservé du contenu 4"/>
          <p:cNvSpPr>
            <a:spLocks noGrp="1"/>
          </p:cNvSpPr>
          <p:nvPr>
            <p:ph idx="1"/>
          </p:nvPr>
        </p:nvSpPr>
        <p:spPr>
          <a:xfrm>
            <a:off x="304800" y="1905000"/>
            <a:ext cx="8534400" cy="609600"/>
          </a:xfrm>
        </p:spPr>
        <p:txBody>
          <a:bodyPr/>
          <a:lstStyle/>
          <a:p>
            <a:r>
              <a:rPr lang="en-US" sz="1400" dirty="0">
                <a:solidFill>
                  <a:srgbClr val="3C5790"/>
                </a:solidFill>
              </a:rPr>
              <a:t>HTTP/2 push allows a server to proactively send resources to the client's cache for future use</a:t>
            </a:r>
            <a:r>
              <a:rPr lang="en-US" sz="1400" dirty="0" smtClean="0">
                <a:solidFill>
                  <a:srgbClr val="3C5790"/>
                </a:solidFill>
              </a:rPr>
              <a:t>.</a:t>
            </a:r>
            <a:endParaRPr lang="en-US" sz="1400" dirty="0">
              <a:solidFill>
                <a:srgbClr val="3C5790"/>
              </a:solidFill>
            </a:endParaRPr>
          </a:p>
        </p:txBody>
      </p:sp>
    </p:spTree>
    <p:extLst>
      <p:ext uri="{BB962C8B-B14F-4D97-AF65-F5344CB8AC3E}">
        <p14:creationId xmlns:p14="http://schemas.microsoft.com/office/powerpoint/2010/main" val="4317469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HTTP 2 </a:t>
            </a:r>
            <a:r>
              <a:rPr lang="fr-CA" dirty="0" smtClean="0">
                <a:solidFill>
                  <a:schemeClr val="bg1"/>
                </a:solidFill>
              </a:rPr>
              <a:t>Push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pic>
        <p:nvPicPr>
          <p:cNvPr id="5" name="Picture 4"/>
          <p:cNvPicPr>
            <a:picLocks noChangeAspect="1"/>
          </p:cNvPicPr>
          <p:nvPr/>
        </p:nvPicPr>
        <p:blipFill>
          <a:blip r:embed="rId3"/>
          <a:stretch>
            <a:fillRect/>
          </a:stretch>
        </p:blipFill>
        <p:spPr>
          <a:xfrm>
            <a:off x="923925" y="2286000"/>
            <a:ext cx="7296150" cy="3505200"/>
          </a:xfrm>
          <a:prstGeom prst="rect">
            <a:avLst/>
          </a:prstGeom>
        </p:spPr>
      </p:pic>
    </p:spTree>
    <p:extLst>
      <p:ext uri="{BB962C8B-B14F-4D97-AF65-F5344CB8AC3E}">
        <p14:creationId xmlns:p14="http://schemas.microsoft.com/office/powerpoint/2010/main" val="6518499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HTTP 2 </a:t>
            </a:r>
            <a:r>
              <a:rPr lang="fr-CA" dirty="0" smtClean="0">
                <a:solidFill>
                  <a:schemeClr val="bg1"/>
                </a:solidFill>
              </a:rPr>
              <a:t>Push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pic>
        <p:nvPicPr>
          <p:cNvPr id="2" name="Picture 1"/>
          <p:cNvPicPr>
            <a:picLocks noChangeAspect="1"/>
          </p:cNvPicPr>
          <p:nvPr/>
        </p:nvPicPr>
        <p:blipFill>
          <a:blip r:embed="rId3"/>
          <a:stretch>
            <a:fillRect/>
          </a:stretch>
        </p:blipFill>
        <p:spPr>
          <a:xfrm>
            <a:off x="990600" y="2438400"/>
            <a:ext cx="7067550" cy="3648075"/>
          </a:xfrm>
          <a:prstGeom prst="rect">
            <a:avLst/>
          </a:prstGeom>
        </p:spPr>
      </p:pic>
    </p:spTree>
    <p:extLst>
      <p:ext uri="{BB962C8B-B14F-4D97-AF65-F5344CB8AC3E}">
        <p14:creationId xmlns:p14="http://schemas.microsoft.com/office/powerpoint/2010/main" val="31754951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HTTP 2 </a:t>
            </a:r>
            <a:r>
              <a:rPr lang="fr-CA" dirty="0" smtClean="0">
                <a:solidFill>
                  <a:schemeClr val="bg1"/>
                </a:solidFill>
              </a:rPr>
              <a:t>Push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1905000"/>
          </a:xfrm>
        </p:spPr>
        <p:txBody>
          <a:bodyPr/>
          <a:lstStyle/>
          <a:p>
            <a:r>
              <a:rPr lang="en-US" sz="1400" dirty="0" smtClean="0">
                <a:solidFill>
                  <a:srgbClr val="3C5790"/>
                </a:solidFill>
              </a:rPr>
              <a:t>HTTP 2 PUSH requirements:</a:t>
            </a:r>
          </a:p>
          <a:p>
            <a:pPr lvl="1"/>
            <a:r>
              <a:rPr lang="en-US" sz="1500" dirty="0" smtClean="0">
                <a:solidFill>
                  <a:srgbClr val="3C5790"/>
                </a:solidFill>
              </a:rPr>
              <a:t>Cacheable</a:t>
            </a:r>
          </a:p>
          <a:p>
            <a:pPr lvl="1"/>
            <a:r>
              <a:rPr lang="en-US" sz="1500" dirty="0" smtClean="0">
                <a:solidFill>
                  <a:srgbClr val="3C5790"/>
                </a:solidFill>
              </a:rPr>
              <a:t>Safe</a:t>
            </a:r>
          </a:p>
          <a:p>
            <a:pPr lvl="1"/>
            <a:r>
              <a:rPr lang="en-US" sz="1500" dirty="0" smtClean="0">
                <a:solidFill>
                  <a:srgbClr val="3C5790"/>
                </a:solidFill>
              </a:rPr>
              <a:t>Does not include a body request</a:t>
            </a:r>
          </a:p>
          <a:p>
            <a:pPr lvl="1"/>
            <a:r>
              <a:rPr lang="en-US" sz="1500" dirty="0" smtClean="0">
                <a:solidFill>
                  <a:srgbClr val="3C5790"/>
                </a:solidFill>
              </a:rPr>
              <a:t>Option SETTING_ENABLE_PUSH set to true</a:t>
            </a:r>
          </a:p>
        </p:txBody>
      </p:sp>
    </p:spTree>
    <p:extLst>
      <p:ext uri="{BB962C8B-B14F-4D97-AF65-F5344CB8AC3E}">
        <p14:creationId xmlns:p14="http://schemas.microsoft.com/office/powerpoint/2010/main" val="354832055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HTTP 2 </a:t>
            </a:r>
            <a:r>
              <a:rPr lang="fr-CA" dirty="0" smtClean="0">
                <a:solidFill>
                  <a:schemeClr val="bg1"/>
                </a:solidFill>
              </a:rPr>
              <a:t>Push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1905000"/>
          </a:xfrm>
        </p:spPr>
        <p:txBody>
          <a:bodyPr/>
          <a:lstStyle/>
          <a:p>
            <a:r>
              <a:rPr lang="en-US" sz="1400" dirty="0" smtClean="0">
                <a:solidFill>
                  <a:srgbClr val="3C5790"/>
                </a:solidFill>
              </a:rPr>
              <a:t>HTTP/2 </a:t>
            </a:r>
            <a:r>
              <a:rPr lang="en-US" sz="1400" dirty="0">
                <a:solidFill>
                  <a:srgbClr val="3C5790"/>
                </a:solidFill>
              </a:rPr>
              <a:t>push is not intended to replace server-sent events or </a:t>
            </a:r>
            <a:r>
              <a:rPr lang="en-US" sz="1400" dirty="0" err="1">
                <a:solidFill>
                  <a:srgbClr val="3C5790"/>
                </a:solidFill>
              </a:rPr>
              <a:t>WebSockets</a:t>
            </a:r>
            <a:r>
              <a:rPr lang="en-US" sz="1400" dirty="0">
                <a:solidFill>
                  <a:srgbClr val="3C5790"/>
                </a:solidFill>
              </a:rPr>
              <a:t>, which were introduced with HTML5.</a:t>
            </a:r>
          </a:p>
          <a:p>
            <a:r>
              <a:rPr lang="en-US" sz="1400" dirty="0">
                <a:solidFill>
                  <a:srgbClr val="3C5790"/>
                </a:solidFill>
              </a:rPr>
              <a:t>Server-sent events and </a:t>
            </a:r>
            <a:r>
              <a:rPr lang="en-US" sz="1400" dirty="0" err="1">
                <a:solidFill>
                  <a:srgbClr val="3C5790"/>
                </a:solidFill>
              </a:rPr>
              <a:t>WebSockets</a:t>
            </a:r>
            <a:r>
              <a:rPr lang="en-US" sz="1400" dirty="0">
                <a:solidFill>
                  <a:srgbClr val="3C5790"/>
                </a:solidFill>
              </a:rPr>
              <a:t> allow the server to send events or data at any time without a preceding HTTP request</a:t>
            </a:r>
            <a:r>
              <a:rPr lang="en-US" sz="1400" dirty="0" smtClean="0">
                <a:solidFill>
                  <a:srgbClr val="3C5790"/>
                </a:solidFill>
              </a:rPr>
              <a:t>.</a:t>
            </a:r>
          </a:p>
          <a:p>
            <a:r>
              <a:rPr lang="en-US" sz="1400" dirty="0">
                <a:solidFill>
                  <a:srgbClr val="3C5790"/>
                </a:solidFill>
              </a:rPr>
              <a:t>A PUSH_PROMISE frame includes the associated HTTP request message data for the pushed HTTP response message.</a:t>
            </a:r>
          </a:p>
        </p:txBody>
      </p:sp>
      <p:pic>
        <p:nvPicPr>
          <p:cNvPr id="2" name="Picture 1"/>
          <p:cNvPicPr>
            <a:picLocks noChangeAspect="1"/>
          </p:cNvPicPr>
          <p:nvPr/>
        </p:nvPicPr>
        <p:blipFill>
          <a:blip r:embed="rId3"/>
          <a:stretch>
            <a:fillRect/>
          </a:stretch>
        </p:blipFill>
        <p:spPr>
          <a:xfrm>
            <a:off x="381001" y="4163151"/>
            <a:ext cx="8610599" cy="1551848"/>
          </a:xfrm>
          <a:prstGeom prst="rect">
            <a:avLst/>
          </a:prstGeom>
        </p:spPr>
      </p:pic>
    </p:spTree>
    <p:extLst>
      <p:ext uri="{BB962C8B-B14F-4D97-AF65-F5344CB8AC3E}">
        <p14:creationId xmlns:p14="http://schemas.microsoft.com/office/powerpoint/2010/main" val="15644724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History</a:t>
            </a:r>
            <a:endParaRPr lang="fr-CA" dirty="0" smtClean="0">
              <a:solidFill>
                <a:schemeClr val="bg1"/>
              </a:solidFill>
            </a:endParaRPr>
          </a:p>
        </p:txBody>
      </p:sp>
      <p:sp>
        <p:nvSpPr>
          <p:cNvPr id="4099" name="Espace réservé du contenu 4"/>
          <p:cNvSpPr>
            <a:spLocks noGrp="1"/>
          </p:cNvSpPr>
          <p:nvPr>
            <p:ph idx="1"/>
          </p:nvPr>
        </p:nvSpPr>
        <p:spPr>
          <a:xfrm>
            <a:off x="228600" y="2133600"/>
            <a:ext cx="8686800" cy="1524000"/>
          </a:xfrm>
        </p:spPr>
        <p:txBody>
          <a:bodyPr/>
          <a:lstStyle/>
          <a:p>
            <a:r>
              <a:rPr lang="en-US" sz="1500" dirty="0" smtClean="0">
                <a:solidFill>
                  <a:srgbClr val="3C5790"/>
                </a:solidFill>
              </a:rPr>
              <a:t>The term hypertext was used by Ted Nelson in 1965 in Xanadu project.</a:t>
            </a:r>
          </a:p>
          <a:p>
            <a:r>
              <a:rPr lang="en-US" sz="1500" dirty="0" smtClean="0">
                <a:solidFill>
                  <a:srgbClr val="3C5790"/>
                </a:solidFill>
              </a:rPr>
              <a:t>The first documented version of HTTP was HTTP v0.9 in 1991.</a:t>
            </a:r>
          </a:p>
          <a:p>
            <a:r>
              <a:rPr lang="en-US" sz="1500" dirty="0" smtClean="0">
                <a:solidFill>
                  <a:srgbClr val="3C5790"/>
                </a:solidFill>
              </a:rPr>
              <a:t>The HTTP documents were published in December 1995 and the support for pre-standard HTTP 1/1 based on the RFC 2068 were adopted in the 1996.</a:t>
            </a:r>
            <a:endParaRPr lang="fr-CA" sz="1400" dirty="0" smtClean="0">
              <a:solidFill>
                <a:srgbClr val="3C5790"/>
              </a:solidFill>
            </a:endParaRPr>
          </a:p>
        </p:txBody>
      </p:sp>
      <p:pic>
        <p:nvPicPr>
          <p:cNvPr id="2" name="Picture 1"/>
          <p:cNvPicPr>
            <a:picLocks noChangeAspect="1"/>
          </p:cNvPicPr>
          <p:nvPr/>
        </p:nvPicPr>
        <p:blipFill>
          <a:blip r:embed="rId3"/>
          <a:stretch>
            <a:fillRect/>
          </a:stretch>
        </p:blipFill>
        <p:spPr>
          <a:xfrm>
            <a:off x="1219200" y="3886200"/>
            <a:ext cx="6115050" cy="1362075"/>
          </a:xfrm>
          <a:prstGeom prst="rect">
            <a:avLst/>
          </a:prstGeom>
        </p:spPr>
      </p:pic>
    </p:spTree>
    <p:extLst>
      <p:ext uri="{BB962C8B-B14F-4D97-AF65-F5344CB8AC3E}">
        <p14:creationId xmlns:p14="http://schemas.microsoft.com/office/powerpoint/2010/main" val="141077022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HTTP 2 Push(</a:t>
            </a:r>
            <a:r>
              <a:rPr lang="fr-CA" dirty="0" err="1" smtClean="0">
                <a:solidFill>
                  <a:schemeClr val="bg1"/>
                </a:solidFill>
              </a:rPr>
              <a:t>cont</a:t>
            </a:r>
            <a:r>
              <a:rPr lang="fr-CA" dirty="0" smtClean="0">
                <a:solidFill>
                  <a:schemeClr val="bg1"/>
                </a:solidFill>
              </a:rPr>
              <a:t>.)</a:t>
            </a:r>
          </a:p>
        </p:txBody>
      </p:sp>
      <p:sp>
        <p:nvSpPr>
          <p:cNvPr id="4099" name="Espace réservé du contenu 4"/>
          <p:cNvSpPr>
            <a:spLocks noGrp="1"/>
          </p:cNvSpPr>
          <p:nvPr>
            <p:ph idx="1"/>
          </p:nvPr>
        </p:nvSpPr>
        <p:spPr>
          <a:xfrm>
            <a:off x="304800" y="1905000"/>
            <a:ext cx="8534400" cy="1371600"/>
          </a:xfrm>
        </p:spPr>
        <p:txBody>
          <a:bodyPr/>
          <a:lstStyle/>
          <a:p>
            <a:r>
              <a:rPr lang="en-US" sz="1400" dirty="0">
                <a:solidFill>
                  <a:srgbClr val="3C5790"/>
                </a:solidFill>
              </a:rPr>
              <a:t>Jetty's push support to generate PUSH_PROMISE frames on the server-side. </a:t>
            </a:r>
          </a:p>
          <a:p>
            <a:r>
              <a:rPr lang="en-US" sz="1400" dirty="0">
                <a:solidFill>
                  <a:srgbClr val="3C5790"/>
                </a:solidFill>
              </a:rPr>
              <a:t>Jetty's http2-server module provides a </a:t>
            </a:r>
            <a:r>
              <a:rPr lang="en-US" sz="1400" dirty="0" err="1">
                <a:solidFill>
                  <a:srgbClr val="3C5790"/>
                </a:solidFill>
              </a:rPr>
              <a:t>PushBuilder</a:t>
            </a:r>
            <a:r>
              <a:rPr lang="en-US" sz="1400" dirty="0">
                <a:solidFill>
                  <a:srgbClr val="3C5790"/>
                </a:solidFill>
              </a:rPr>
              <a:t> to initiate a push promise. </a:t>
            </a:r>
          </a:p>
          <a:p>
            <a:r>
              <a:rPr lang="en-US" sz="1400" dirty="0">
                <a:solidFill>
                  <a:srgbClr val="3C5790"/>
                </a:solidFill>
              </a:rPr>
              <a:t>The resource addressed by the URI path /pictures/logo.jpg will be pushed to the server if the /myrichpage.html page is requested.</a:t>
            </a:r>
            <a:endParaRPr lang="en-US" sz="1200" dirty="0" smtClean="0">
              <a:solidFill>
                <a:srgbClr val="3C5790"/>
              </a:solidFill>
            </a:endParaRPr>
          </a:p>
        </p:txBody>
      </p:sp>
      <p:pic>
        <p:nvPicPr>
          <p:cNvPr id="2" name="Picture 1"/>
          <p:cNvPicPr>
            <a:picLocks noChangeAspect="1"/>
          </p:cNvPicPr>
          <p:nvPr/>
        </p:nvPicPr>
        <p:blipFill>
          <a:blip r:embed="rId3"/>
          <a:stretch>
            <a:fillRect/>
          </a:stretch>
        </p:blipFill>
        <p:spPr>
          <a:xfrm>
            <a:off x="219075" y="3505200"/>
            <a:ext cx="8620125" cy="1800225"/>
          </a:xfrm>
          <a:prstGeom prst="rect">
            <a:avLst/>
          </a:prstGeom>
        </p:spPr>
      </p:pic>
    </p:spTree>
    <p:extLst>
      <p:ext uri="{BB962C8B-B14F-4D97-AF65-F5344CB8AC3E}">
        <p14:creationId xmlns:p14="http://schemas.microsoft.com/office/powerpoint/2010/main" val="217792113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Security</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1371600"/>
          </a:xfrm>
        </p:spPr>
        <p:txBody>
          <a:bodyPr/>
          <a:lstStyle/>
          <a:p>
            <a:r>
              <a:rPr lang="en-US" sz="1400" dirty="0">
                <a:solidFill>
                  <a:srgbClr val="3C5790"/>
                </a:solidFill>
              </a:rPr>
              <a:t>TLS (</a:t>
            </a:r>
            <a:r>
              <a:rPr lang="en-US" sz="1400" dirty="0" smtClean="0">
                <a:solidFill>
                  <a:srgbClr val="3C5790"/>
                </a:solidFill>
              </a:rPr>
              <a:t>Transport </a:t>
            </a:r>
            <a:r>
              <a:rPr lang="en-US" sz="1400" dirty="0">
                <a:solidFill>
                  <a:srgbClr val="3C5790"/>
                </a:solidFill>
              </a:rPr>
              <a:t>Layer Security) is the successor to SSL3.</a:t>
            </a:r>
          </a:p>
          <a:p>
            <a:r>
              <a:rPr lang="en-US" sz="1400" dirty="0">
                <a:solidFill>
                  <a:srgbClr val="3C5790"/>
                </a:solidFill>
              </a:rPr>
              <a:t>TLS provides:</a:t>
            </a:r>
          </a:p>
          <a:p>
            <a:pPr lvl="1"/>
            <a:r>
              <a:rPr lang="en-US" sz="1400" dirty="0" smtClean="0">
                <a:solidFill>
                  <a:srgbClr val="3C5790"/>
                </a:solidFill>
              </a:rPr>
              <a:t>Encryption</a:t>
            </a:r>
            <a:endParaRPr lang="en-US" sz="1400" dirty="0">
              <a:solidFill>
                <a:srgbClr val="3C5790"/>
              </a:solidFill>
            </a:endParaRPr>
          </a:p>
          <a:p>
            <a:pPr lvl="1"/>
            <a:r>
              <a:rPr lang="en-US" sz="1400" dirty="0" smtClean="0">
                <a:solidFill>
                  <a:srgbClr val="3C5790"/>
                </a:solidFill>
              </a:rPr>
              <a:t>Authentication</a:t>
            </a:r>
            <a:endParaRPr lang="en-US" sz="1400" dirty="0">
              <a:solidFill>
                <a:srgbClr val="3C5790"/>
              </a:solidFill>
            </a:endParaRPr>
          </a:p>
          <a:p>
            <a:pPr lvl="1"/>
            <a:r>
              <a:rPr lang="en-US" sz="1400" dirty="0" smtClean="0">
                <a:solidFill>
                  <a:srgbClr val="3C5790"/>
                </a:solidFill>
              </a:rPr>
              <a:t>Integrity</a:t>
            </a:r>
            <a:endParaRPr lang="en-US" sz="1400" dirty="0" smtClean="0">
              <a:solidFill>
                <a:srgbClr val="3C5790"/>
              </a:solidFill>
            </a:endParaRPr>
          </a:p>
        </p:txBody>
      </p:sp>
      <p:pic>
        <p:nvPicPr>
          <p:cNvPr id="4" name="Picture 3"/>
          <p:cNvPicPr>
            <a:picLocks noChangeAspect="1"/>
          </p:cNvPicPr>
          <p:nvPr/>
        </p:nvPicPr>
        <p:blipFill>
          <a:blip r:embed="rId3"/>
          <a:stretch>
            <a:fillRect/>
          </a:stretch>
        </p:blipFill>
        <p:spPr>
          <a:xfrm>
            <a:off x="1223962" y="3581400"/>
            <a:ext cx="6696075" cy="3009900"/>
          </a:xfrm>
          <a:prstGeom prst="rect">
            <a:avLst/>
          </a:prstGeom>
        </p:spPr>
      </p:pic>
    </p:spTree>
    <p:extLst>
      <p:ext uri="{BB962C8B-B14F-4D97-AF65-F5344CB8AC3E}">
        <p14:creationId xmlns:p14="http://schemas.microsoft.com/office/powerpoint/2010/main" val="148169988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Security (</a:t>
            </a:r>
            <a:r>
              <a:rPr lang="fr-CA" dirty="0" err="1" smtClean="0">
                <a:solidFill>
                  <a:schemeClr val="bg1"/>
                </a:solidFill>
              </a:rPr>
              <a:t>cont</a:t>
            </a:r>
            <a:r>
              <a:rPr lang="fr-CA" dirty="0" smtClean="0">
                <a:solidFill>
                  <a:schemeClr val="bg1"/>
                </a:solidFill>
              </a:rPr>
              <a:t>.)</a:t>
            </a:r>
            <a:endParaRPr lang="fr-CA" dirty="0" smtClean="0">
              <a:solidFill>
                <a:schemeClr val="bg1"/>
              </a:solidFill>
            </a:endParaRPr>
          </a:p>
        </p:txBody>
      </p:sp>
      <p:pic>
        <p:nvPicPr>
          <p:cNvPr id="3" name="Picture 2"/>
          <p:cNvPicPr>
            <a:picLocks noChangeAspect="1"/>
          </p:cNvPicPr>
          <p:nvPr/>
        </p:nvPicPr>
        <p:blipFill>
          <a:blip r:embed="rId3"/>
          <a:stretch>
            <a:fillRect/>
          </a:stretch>
        </p:blipFill>
        <p:spPr>
          <a:xfrm>
            <a:off x="928687" y="2057400"/>
            <a:ext cx="7286625" cy="4410075"/>
          </a:xfrm>
          <a:prstGeom prst="rect">
            <a:avLst/>
          </a:prstGeom>
        </p:spPr>
      </p:pic>
    </p:spTree>
    <p:extLst>
      <p:ext uri="{BB962C8B-B14F-4D97-AF65-F5344CB8AC3E}">
        <p14:creationId xmlns:p14="http://schemas.microsoft.com/office/powerpoint/2010/main" val="362337706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HTTP </a:t>
            </a:r>
            <a:r>
              <a:rPr lang="fr-CA" dirty="0" smtClean="0">
                <a:solidFill>
                  <a:schemeClr val="bg1"/>
                </a:solidFill>
              </a:rPr>
              <a:t>1.1 </a:t>
            </a:r>
            <a:r>
              <a:rPr lang="fr-CA" dirty="0">
                <a:solidFill>
                  <a:schemeClr val="bg1"/>
                </a:solidFill>
              </a:rPr>
              <a:t>vs HTTP 2</a:t>
            </a:r>
            <a:endParaRPr lang="fr-CA" dirty="0" smtClean="0">
              <a:solidFill>
                <a:schemeClr val="bg1"/>
              </a:solidFill>
            </a:endParaRPr>
          </a:p>
        </p:txBody>
      </p:sp>
      <p:pic>
        <p:nvPicPr>
          <p:cNvPr id="4" name="Picture 3"/>
          <p:cNvPicPr>
            <a:picLocks noChangeAspect="1"/>
          </p:cNvPicPr>
          <p:nvPr/>
        </p:nvPicPr>
        <p:blipFill>
          <a:blip r:embed="rId3"/>
          <a:stretch>
            <a:fillRect/>
          </a:stretch>
        </p:blipFill>
        <p:spPr>
          <a:xfrm>
            <a:off x="949238" y="2481262"/>
            <a:ext cx="7432762" cy="3081338"/>
          </a:xfrm>
          <a:prstGeom prst="rect">
            <a:avLst/>
          </a:prstGeom>
        </p:spPr>
      </p:pic>
    </p:spTree>
    <p:extLst>
      <p:ext uri="{BB962C8B-B14F-4D97-AF65-F5344CB8AC3E}">
        <p14:creationId xmlns:p14="http://schemas.microsoft.com/office/powerpoint/2010/main" val="43040778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smtClean="0">
                <a:solidFill>
                  <a:schemeClr val="bg1"/>
                </a:solidFill>
              </a:rPr>
              <a:t>Conclusions</a:t>
            </a:r>
            <a:endParaRPr lang="fr-CA" sz="3000"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800" dirty="0" smtClean="0">
                <a:solidFill>
                  <a:srgbClr val="3C5790"/>
                </a:solidFill>
              </a:rPr>
              <a:t>Pros:</a:t>
            </a:r>
          </a:p>
          <a:p>
            <a:pPr lvl="1"/>
            <a:r>
              <a:rPr lang="en-US" sz="1400" dirty="0" smtClean="0">
                <a:solidFill>
                  <a:srgbClr val="3C5790"/>
                </a:solidFill>
              </a:rPr>
              <a:t>Faster page loads</a:t>
            </a:r>
          </a:p>
          <a:p>
            <a:pPr lvl="1"/>
            <a:r>
              <a:rPr lang="en-US" sz="1400" dirty="0" smtClean="0">
                <a:solidFill>
                  <a:srgbClr val="3C5790"/>
                </a:solidFill>
              </a:rPr>
              <a:t>Secure Push</a:t>
            </a:r>
          </a:p>
          <a:p>
            <a:pPr lvl="1"/>
            <a:r>
              <a:rPr lang="en-US" sz="1400" dirty="0" smtClean="0">
                <a:solidFill>
                  <a:srgbClr val="3C5790"/>
                </a:solidFill>
              </a:rPr>
              <a:t>Real connections</a:t>
            </a:r>
          </a:p>
          <a:p>
            <a:pPr marL="0" indent="0">
              <a:buNone/>
            </a:pPr>
            <a:endParaRPr lang="en-US" sz="1400" dirty="0" smtClean="0">
              <a:solidFill>
                <a:srgbClr val="3C579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smtClean="0">
                <a:solidFill>
                  <a:schemeClr val="bg1">
                    <a:lumMod val="95000"/>
                  </a:schemeClr>
                </a:solidFill>
              </a:rPr>
              <a:t>Bibliography</a:t>
            </a:r>
            <a:endParaRPr lang="fr-CA" sz="4000" dirty="0" smtClean="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a:t>
            </a:r>
            <a:r>
              <a:rPr lang="en-US" sz="1600" dirty="0" smtClean="0">
                <a:solidFill>
                  <a:schemeClr val="bg1"/>
                </a:solidFill>
              </a:rPr>
              <a:t>en.wikipedia.org/wiki/HTTP/2</a:t>
            </a:r>
          </a:p>
          <a:p>
            <a:r>
              <a:rPr lang="fr-CA" sz="1600" dirty="0">
                <a:solidFill>
                  <a:schemeClr val="bg1"/>
                </a:solidFill>
              </a:rPr>
              <a:t>http://qnimate.com/post-series/http2-complete-tutorial</a:t>
            </a:r>
            <a:r>
              <a:rPr lang="fr-CA" sz="1600" dirty="0" smtClean="0">
                <a:solidFill>
                  <a:schemeClr val="bg1"/>
                </a:solidFill>
              </a:rPr>
              <a:t>/</a:t>
            </a:r>
          </a:p>
          <a:p>
            <a:r>
              <a:rPr lang="fr-CA" sz="1600" dirty="0">
                <a:solidFill>
                  <a:schemeClr val="bg1"/>
                </a:solidFill>
              </a:rPr>
              <a:t>http://</a:t>
            </a:r>
            <a:r>
              <a:rPr lang="fr-CA" sz="1600" dirty="0" smtClean="0">
                <a:solidFill>
                  <a:schemeClr val="bg1"/>
                </a:solidFill>
              </a:rPr>
              <a:t>www.javaworld.com/article/2916548/java-web-development/http-2-for-java-developers.html</a:t>
            </a:r>
          </a:p>
          <a:p>
            <a:r>
              <a:rPr lang="fr-CA" sz="1600" dirty="0">
                <a:solidFill>
                  <a:schemeClr val="bg1"/>
                </a:solidFill>
              </a:rPr>
              <a:t>https://blog.cloudflare.com/http-2-for-web-developers</a:t>
            </a:r>
            <a:r>
              <a:rPr lang="fr-CA" sz="1600" dirty="0" smtClean="0">
                <a:solidFill>
                  <a:schemeClr val="bg1"/>
                </a:solidFill>
              </a:rPr>
              <a:t>/</a:t>
            </a:r>
          </a:p>
          <a:p>
            <a:r>
              <a:rPr lang="fr-CA" sz="1600" dirty="0">
                <a:solidFill>
                  <a:schemeClr val="bg1"/>
                </a:solidFill>
              </a:rPr>
              <a:t>https://</a:t>
            </a:r>
            <a:r>
              <a:rPr lang="fr-CA" sz="1600" dirty="0" smtClean="0">
                <a:solidFill>
                  <a:schemeClr val="bg1"/>
                </a:solidFill>
              </a:rPr>
              <a:t>en.wikipedia.org/wiki/SPDY</a:t>
            </a:r>
          </a:p>
          <a:p>
            <a:r>
              <a:rPr lang="fr-CA" sz="1600" dirty="0">
                <a:solidFill>
                  <a:schemeClr val="bg1"/>
                </a:solidFill>
              </a:rPr>
              <a:t>https://</a:t>
            </a:r>
            <a:r>
              <a:rPr lang="fr-CA" sz="1600" dirty="0" smtClean="0">
                <a:solidFill>
                  <a:schemeClr val="bg1"/>
                </a:solidFill>
              </a:rPr>
              <a:t>tools.ietf.org/html/rfc7540</a:t>
            </a:r>
          </a:p>
          <a:p>
            <a:r>
              <a:rPr lang="fr-CA" sz="1600" dirty="0">
                <a:solidFill>
                  <a:schemeClr val="bg1"/>
                </a:solidFill>
              </a:rPr>
              <a:t>https://</a:t>
            </a:r>
            <a:r>
              <a:rPr lang="fr-CA" sz="1600" dirty="0" smtClean="0">
                <a:solidFill>
                  <a:schemeClr val="bg1"/>
                </a:solidFill>
              </a:rPr>
              <a:t>http2.github.io/http2-spec/compression.html</a:t>
            </a:r>
          </a:p>
          <a:p>
            <a:r>
              <a:rPr lang="fr-CA" sz="1600" dirty="0" err="1" smtClean="0">
                <a:solidFill>
                  <a:schemeClr val="bg1"/>
                </a:solidFill>
              </a:rPr>
              <a:t>Pluralsight</a:t>
            </a:r>
            <a:r>
              <a:rPr lang="fr-CA" sz="1600" dirty="0" smtClean="0">
                <a:solidFill>
                  <a:schemeClr val="bg1"/>
                </a:solidFill>
              </a:rPr>
              <a:t> – HTTP </a:t>
            </a:r>
            <a:r>
              <a:rPr lang="fr-CA" sz="1600" smtClean="0">
                <a:solidFill>
                  <a:schemeClr val="bg1"/>
                </a:solidFill>
              </a:rPr>
              <a:t>2 Fundamentals</a:t>
            </a:r>
            <a:endParaRPr lang="fr-CA" sz="1600" dirty="0" smtClean="0">
              <a:solidFill>
                <a:schemeClr val="bg1"/>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Goals</a:t>
            </a:r>
          </a:p>
        </p:txBody>
      </p:sp>
      <p:sp>
        <p:nvSpPr>
          <p:cNvPr id="4099" name="Espace réservé du contenu 4"/>
          <p:cNvSpPr>
            <a:spLocks noGrp="1"/>
          </p:cNvSpPr>
          <p:nvPr>
            <p:ph idx="1"/>
          </p:nvPr>
        </p:nvSpPr>
        <p:spPr>
          <a:xfrm>
            <a:off x="228600" y="2133600"/>
            <a:ext cx="8686800" cy="4267200"/>
          </a:xfrm>
        </p:spPr>
        <p:txBody>
          <a:bodyPr/>
          <a:lstStyle/>
          <a:p>
            <a:r>
              <a:rPr lang="en-US" sz="1500" dirty="0" smtClean="0">
                <a:solidFill>
                  <a:srgbClr val="3C5790"/>
                </a:solidFill>
              </a:rPr>
              <a:t>Negotiation </a:t>
            </a:r>
            <a:r>
              <a:rPr lang="en-US" sz="1500" dirty="0">
                <a:solidFill>
                  <a:srgbClr val="3C5790"/>
                </a:solidFill>
              </a:rPr>
              <a:t>mechanism that allows clients and servers to select to use HTTP 1.1, 2.0, or </a:t>
            </a:r>
            <a:r>
              <a:rPr lang="en-US" sz="1500" dirty="0" smtClean="0">
                <a:solidFill>
                  <a:srgbClr val="3C5790"/>
                </a:solidFill>
              </a:rPr>
              <a:t>other </a:t>
            </a:r>
            <a:r>
              <a:rPr lang="en-US" sz="1500" dirty="0">
                <a:solidFill>
                  <a:srgbClr val="3C5790"/>
                </a:solidFill>
              </a:rPr>
              <a:t>non-HTTP protocols.</a:t>
            </a:r>
          </a:p>
          <a:p>
            <a:r>
              <a:rPr lang="en-US" sz="1500" dirty="0">
                <a:solidFill>
                  <a:srgbClr val="3C5790"/>
                </a:solidFill>
              </a:rPr>
              <a:t>Maintain high-level compatibility with HTTP 1.1 (for example with methods, status codes, and URIs, and most header fields)</a:t>
            </a:r>
          </a:p>
          <a:p>
            <a:r>
              <a:rPr lang="en-US" sz="1500" dirty="0" smtClean="0">
                <a:solidFill>
                  <a:srgbClr val="3C5790"/>
                </a:solidFill>
              </a:rPr>
              <a:t>Decrease </a:t>
            </a:r>
            <a:r>
              <a:rPr lang="en-US" sz="1500" dirty="0">
                <a:solidFill>
                  <a:srgbClr val="3C5790"/>
                </a:solidFill>
              </a:rPr>
              <a:t>latency to improve page load speed in web browsers by considering:</a:t>
            </a:r>
          </a:p>
          <a:p>
            <a:pPr lvl="1"/>
            <a:r>
              <a:rPr lang="en-US" sz="1400" dirty="0" smtClean="0">
                <a:solidFill>
                  <a:srgbClr val="3C5790"/>
                </a:solidFill>
              </a:rPr>
              <a:t>Data </a:t>
            </a:r>
            <a:r>
              <a:rPr lang="en-US" sz="1400" dirty="0">
                <a:solidFill>
                  <a:srgbClr val="3C5790"/>
                </a:solidFill>
              </a:rPr>
              <a:t>compression of HTTP headers</a:t>
            </a:r>
          </a:p>
          <a:p>
            <a:pPr lvl="1"/>
            <a:r>
              <a:rPr lang="en-US" sz="1400" dirty="0" smtClean="0">
                <a:solidFill>
                  <a:srgbClr val="3C5790"/>
                </a:solidFill>
              </a:rPr>
              <a:t>Server </a:t>
            </a:r>
            <a:r>
              <a:rPr lang="en-US" sz="1400" dirty="0">
                <a:solidFill>
                  <a:srgbClr val="3C5790"/>
                </a:solidFill>
              </a:rPr>
              <a:t>push technologies</a:t>
            </a:r>
          </a:p>
          <a:p>
            <a:pPr lvl="1"/>
            <a:r>
              <a:rPr lang="en-US" sz="1400" dirty="0" smtClean="0">
                <a:solidFill>
                  <a:srgbClr val="3C5790"/>
                </a:solidFill>
              </a:rPr>
              <a:t>Pipelining </a:t>
            </a:r>
            <a:r>
              <a:rPr lang="en-US" sz="1400" dirty="0">
                <a:solidFill>
                  <a:srgbClr val="3C5790"/>
                </a:solidFill>
              </a:rPr>
              <a:t>of requests</a:t>
            </a:r>
          </a:p>
          <a:p>
            <a:pPr lvl="1"/>
            <a:r>
              <a:rPr lang="en-US" sz="1400" dirty="0" smtClean="0">
                <a:solidFill>
                  <a:srgbClr val="3C5790"/>
                </a:solidFill>
              </a:rPr>
              <a:t>Fixing </a:t>
            </a:r>
            <a:r>
              <a:rPr lang="en-US" sz="1400" dirty="0">
                <a:solidFill>
                  <a:srgbClr val="3C5790"/>
                </a:solidFill>
              </a:rPr>
              <a:t>the head-of-line blocking problem in HTTP 1.x</a:t>
            </a:r>
          </a:p>
          <a:p>
            <a:pPr lvl="1"/>
            <a:r>
              <a:rPr lang="en-US" sz="1400" dirty="0" smtClean="0">
                <a:solidFill>
                  <a:srgbClr val="3C5790"/>
                </a:solidFill>
              </a:rPr>
              <a:t>Multiplexing </a:t>
            </a:r>
            <a:r>
              <a:rPr lang="en-US" sz="1400" dirty="0">
                <a:solidFill>
                  <a:srgbClr val="3C5790"/>
                </a:solidFill>
              </a:rPr>
              <a:t>multiple requests over a single TCP connection</a:t>
            </a:r>
          </a:p>
          <a:p>
            <a:r>
              <a:rPr lang="en-US" sz="1500" dirty="0" smtClean="0">
                <a:solidFill>
                  <a:srgbClr val="3C5790"/>
                </a:solidFill>
              </a:rPr>
              <a:t>Support </a:t>
            </a:r>
            <a:r>
              <a:rPr lang="en-US" sz="1500" dirty="0">
                <a:solidFill>
                  <a:srgbClr val="3C5790"/>
                </a:solidFill>
              </a:rPr>
              <a:t>common existing use cases of HTTP, such as desktop web browsers, mobile web browsers, web APIs, web servers at various scales, proxy servers, reverse proxy servers, firewalls, and content delivery </a:t>
            </a:r>
            <a:r>
              <a:rPr lang="en-US" sz="1500" dirty="0" smtClean="0">
                <a:solidFill>
                  <a:srgbClr val="3C5790"/>
                </a:solidFill>
              </a:rPr>
              <a:t>networks.</a:t>
            </a:r>
            <a:endParaRPr lang="en-US" sz="1500" dirty="0">
              <a:solidFill>
                <a:srgbClr val="3C5790"/>
              </a:solidFill>
            </a:endParaRPr>
          </a:p>
        </p:txBody>
      </p:sp>
    </p:spTree>
    <p:extLst>
      <p:ext uri="{BB962C8B-B14F-4D97-AF65-F5344CB8AC3E}">
        <p14:creationId xmlns:p14="http://schemas.microsoft.com/office/powerpoint/2010/main" val="673079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HTTP 2 </a:t>
            </a:r>
            <a:r>
              <a:rPr lang="fr-CA" dirty="0" err="1" smtClean="0">
                <a:solidFill>
                  <a:schemeClr val="bg1"/>
                </a:solidFill>
              </a:rPr>
              <a:t>features</a:t>
            </a:r>
            <a:endParaRPr lang="fr-CA" dirty="0" smtClean="0">
              <a:solidFill>
                <a:schemeClr val="bg1"/>
              </a:solidFill>
            </a:endParaRPr>
          </a:p>
        </p:txBody>
      </p:sp>
      <p:sp>
        <p:nvSpPr>
          <p:cNvPr id="4099" name="Espace réservé du contenu 4"/>
          <p:cNvSpPr>
            <a:spLocks noGrp="1"/>
          </p:cNvSpPr>
          <p:nvPr>
            <p:ph idx="1"/>
          </p:nvPr>
        </p:nvSpPr>
        <p:spPr>
          <a:xfrm>
            <a:off x="304800" y="1905000"/>
            <a:ext cx="8534400" cy="3962400"/>
          </a:xfrm>
        </p:spPr>
        <p:txBody>
          <a:bodyPr/>
          <a:lstStyle/>
          <a:p>
            <a:r>
              <a:rPr lang="en-US" sz="1400" b="1" dirty="0">
                <a:solidFill>
                  <a:srgbClr val="3C5790"/>
                </a:solidFill>
              </a:rPr>
              <a:t>Multiplexing</a:t>
            </a:r>
            <a:r>
              <a:rPr lang="en-US" sz="1400" dirty="0">
                <a:solidFill>
                  <a:srgbClr val="3C5790"/>
                </a:solidFill>
              </a:rPr>
              <a:t>: Multiple asynchronous HTTP requests over a single TCP connection.</a:t>
            </a:r>
          </a:p>
          <a:p>
            <a:r>
              <a:rPr lang="en-US" sz="1400" b="1" dirty="0">
                <a:solidFill>
                  <a:srgbClr val="3C5790"/>
                </a:solidFill>
              </a:rPr>
              <a:t>Server</a:t>
            </a:r>
            <a:r>
              <a:rPr lang="en-US" sz="1400" dirty="0">
                <a:solidFill>
                  <a:srgbClr val="3C5790"/>
                </a:solidFill>
              </a:rPr>
              <a:t> </a:t>
            </a:r>
            <a:r>
              <a:rPr lang="en-US" sz="1400" b="1" dirty="0">
                <a:solidFill>
                  <a:srgbClr val="3C5790"/>
                </a:solidFill>
              </a:rPr>
              <a:t>Push</a:t>
            </a:r>
            <a:r>
              <a:rPr lang="en-US" sz="1400" dirty="0">
                <a:solidFill>
                  <a:srgbClr val="3C5790"/>
                </a:solidFill>
              </a:rPr>
              <a:t>: Multiple responses for single request</a:t>
            </a:r>
          </a:p>
          <a:p>
            <a:r>
              <a:rPr lang="en-US" sz="1400" b="1" dirty="0">
                <a:solidFill>
                  <a:srgbClr val="3C5790"/>
                </a:solidFill>
              </a:rPr>
              <a:t>Header</a:t>
            </a:r>
            <a:r>
              <a:rPr lang="en-US" sz="1400" dirty="0">
                <a:solidFill>
                  <a:srgbClr val="3C5790"/>
                </a:solidFill>
              </a:rPr>
              <a:t> </a:t>
            </a:r>
            <a:r>
              <a:rPr lang="en-US" sz="1400" b="1" dirty="0">
                <a:solidFill>
                  <a:srgbClr val="3C5790"/>
                </a:solidFill>
              </a:rPr>
              <a:t>Compression</a:t>
            </a:r>
            <a:r>
              <a:rPr lang="en-US" sz="1400" dirty="0">
                <a:solidFill>
                  <a:srgbClr val="3C5790"/>
                </a:solidFill>
              </a:rPr>
              <a:t>: Compress HTTP headers along with content.</a:t>
            </a:r>
          </a:p>
          <a:p>
            <a:r>
              <a:rPr lang="en-US" sz="1400" b="1" dirty="0">
                <a:solidFill>
                  <a:srgbClr val="3C5790"/>
                </a:solidFill>
              </a:rPr>
              <a:t>Request</a:t>
            </a:r>
            <a:r>
              <a:rPr lang="en-US" sz="1400" dirty="0">
                <a:solidFill>
                  <a:srgbClr val="3C5790"/>
                </a:solidFill>
              </a:rPr>
              <a:t> </a:t>
            </a:r>
            <a:r>
              <a:rPr lang="en-US" sz="1400" b="1" dirty="0">
                <a:solidFill>
                  <a:srgbClr val="3C5790"/>
                </a:solidFill>
              </a:rPr>
              <a:t>prioritization</a:t>
            </a:r>
            <a:r>
              <a:rPr lang="en-US" sz="1400" dirty="0">
                <a:solidFill>
                  <a:srgbClr val="3C5790"/>
                </a:solidFill>
              </a:rPr>
              <a:t>: While making multiple HTTP requests to a same domain they can be prioritized.</a:t>
            </a:r>
          </a:p>
          <a:p>
            <a:r>
              <a:rPr lang="en-US" sz="1400" b="1" dirty="0">
                <a:solidFill>
                  <a:srgbClr val="3C5790"/>
                </a:solidFill>
              </a:rPr>
              <a:t>Binary</a:t>
            </a:r>
            <a:r>
              <a:rPr lang="en-US" sz="1400" dirty="0">
                <a:solidFill>
                  <a:srgbClr val="3C5790"/>
                </a:solidFill>
              </a:rPr>
              <a:t> </a:t>
            </a:r>
            <a:r>
              <a:rPr lang="en-US" sz="1400" b="1" dirty="0">
                <a:solidFill>
                  <a:srgbClr val="3C5790"/>
                </a:solidFill>
              </a:rPr>
              <a:t>Protocol</a:t>
            </a:r>
            <a:r>
              <a:rPr lang="en-US" sz="1400" dirty="0">
                <a:solidFill>
                  <a:srgbClr val="3C5790"/>
                </a:solidFill>
              </a:rPr>
              <a:t>: HTTP/2 is binary protocol whereas HTTP/1.1 is text protocol.</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Architecture</a:t>
            </a:r>
          </a:p>
        </p:txBody>
      </p:sp>
      <p:sp>
        <p:nvSpPr>
          <p:cNvPr id="4099" name="Espace réservé du contenu 4"/>
          <p:cNvSpPr>
            <a:spLocks noGrp="1"/>
          </p:cNvSpPr>
          <p:nvPr>
            <p:ph idx="1"/>
          </p:nvPr>
        </p:nvSpPr>
        <p:spPr>
          <a:xfrm>
            <a:off x="304800" y="1905000"/>
            <a:ext cx="8534400" cy="838200"/>
          </a:xfrm>
        </p:spPr>
        <p:txBody>
          <a:bodyPr/>
          <a:lstStyle/>
          <a:p>
            <a:r>
              <a:rPr lang="en-US" sz="1400" dirty="0" smtClean="0">
                <a:solidFill>
                  <a:srgbClr val="3C5790"/>
                </a:solidFill>
              </a:rPr>
              <a:t>HTTP 2 is about using the underlying network connections more efficiently.</a:t>
            </a:r>
          </a:p>
          <a:p>
            <a:r>
              <a:rPr lang="en-US" sz="1400" dirty="0" smtClean="0">
                <a:solidFill>
                  <a:srgbClr val="3C5790"/>
                </a:solidFill>
              </a:rPr>
              <a:t>HTTP 2 changes how requests and responses travel on the wire.</a:t>
            </a:r>
            <a:endParaRPr lang="en-US" sz="1200" dirty="0" smtClean="0">
              <a:solidFill>
                <a:srgbClr val="3C5790"/>
              </a:solidFill>
            </a:endParaRPr>
          </a:p>
        </p:txBody>
      </p:sp>
      <p:pic>
        <p:nvPicPr>
          <p:cNvPr id="2" name="Picture 1"/>
          <p:cNvPicPr>
            <a:picLocks noChangeAspect="1"/>
          </p:cNvPicPr>
          <p:nvPr/>
        </p:nvPicPr>
        <p:blipFill>
          <a:blip r:embed="rId3"/>
          <a:stretch>
            <a:fillRect/>
          </a:stretch>
        </p:blipFill>
        <p:spPr>
          <a:xfrm>
            <a:off x="628650" y="3105150"/>
            <a:ext cx="7886700" cy="2000250"/>
          </a:xfrm>
          <a:prstGeom prst="rect">
            <a:avLst/>
          </a:prstGeom>
        </p:spPr>
      </p:pic>
    </p:spTree>
    <p:extLst>
      <p:ext uri="{BB962C8B-B14F-4D97-AF65-F5344CB8AC3E}">
        <p14:creationId xmlns:p14="http://schemas.microsoft.com/office/powerpoint/2010/main" val="18181959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HTTP </a:t>
            </a:r>
            <a:r>
              <a:rPr lang="fr-CA" dirty="0" err="1" smtClean="0">
                <a:solidFill>
                  <a:schemeClr val="bg1"/>
                </a:solidFill>
              </a:rPr>
              <a:t>Methods</a:t>
            </a:r>
            <a:endParaRPr lang="fr-CA" dirty="0" smtClean="0">
              <a:solidFill>
                <a:schemeClr val="bg1"/>
              </a:solidFill>
            </a:endParaRPr>
          </a:p>
        </p:txBody>
      </p:sp>
      <p:sp>
        <p:nvSpPr>
          <p:cNvPr id="4099" name="Espace réservé du contenu 4"/>
          <p:cNvSpPr>
            <a:spLocks noGrp="1"/>
          </p:cNvSpPr>
          <p:nvPr>
            <p:ph idx="1"/>
          </p:nvPr>
        </p:nvSpPr>
        <p:spPr>
          <a:xfrm>
            <a:off x="304800" y="1981200"/>
            <a:ext cx="8534400" cy="1143000"/>
          </a:xfrm>
        </p:spPr>
        <p:txBody>
          <a:bodyPr/>
          <a:lstStyle/>
          <a:p>
            <a:r>
              <a:rPr lang="en-US" sz="1600" dirty="0" smtClean="0">
                <a:solidFill>
                  <a:srgbClr val="3C5790"/>
                </a:solidFill>
              </a:rPr>
              <a:t>HTTP defines methods to indicate the desired action to be performed on the identified  resource.</a:t>
            </a:r>
          </a:p>
          <a:p>
            <a:r>
              <a:rPr lang="en-US" sz="1600" dirty="0" smtClean="0">
                <a:solidFill>
                  <a:srgbClr val="3C5790"/>
                </a:solidFill>
              </a:rPr>
              <a:t>The resource corresponds to a file or the output of an executable residing on the server.</a:t>
            </a:r>
          </a:p>
          <a:p>
            <a:r>
              <a:rPr lang="en-US" sz="1600" dirty="0" smtClean="0">
                <a:solidFill>
                  <a:srgbClr val="3C5790"/>
                </a:solidFill>
              </a:rPr>
              <a:t>There is no limit to the numbers that can be defined and this allows for future methods.</a:t>
            </a:r>
          </a:p>
        </p:txBody>
      </p:sp>
      <p:pic>
        <p:nvPicPr>
          <p:cNvPr id="2" name="Picture 1"/>
          <p:cNvPicPr>
            <a:picLocks noChangeAspect="1"/>
          </p:cNvPicPr>
          <p:nvPr/>
        </p:nvPicPr>
        <p:blipFill>
          <a:blip r:embed="rId3"/>
          <a:stretch>
            <a:fillRect/>
          </a:stretch>
        </p:blipFill>
        <p:spPr>
          <a:xfrm>
            <a:off x="433754" y="3352800"/>
            <a:ext cx="8253046" cy="3048000"/>
          </a:xfrm>
          <a:prstGeom prst="rect">
            <a:avLst/>
          </a:prstGeom>
        </p:spPr>
      </p:pic>
    </p:spTree>
    <p:extLst>
      <p:ext uri="{BB962C8B-B14F-4D97-AF65-F5344CB8AC3E}">
        <p14:creationId xmlns:p14="http://schemas.microsoft.com/office/powerpoint/2010/main" val="2689294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SPDY</a:t>
            </a:r>
            <a:endParaRPr lang="fr-CA" dirty="0" smtClean="0">
              <a:solidFill>
                <a:schemeClr val="bg1"/>
              </a:solidFill>
            </a:endParaRPr>
          </a:p>
        </p:txBody>
      </p:sp>
      <p:sp>
        <p:nvSpPr>
          <p:cNvPr id="4099" name="Espace réservé du contenu 4"/>
          <p:cNvSpPr>
            <a:spLocks noGrp="1"/>
          </p:cNvSpPr>
          <p:nvPr>
            <p:ph idx="1"/>
          </p:nvPr>
        </p:nvSpPr>
        <p:spPr>
          <a:xfrm>
            <a:off x="304800" y="1981200"/>
            <a:ext cx="8534400" cy="1981200"/>
          </a:xfrm>
        </p:spPr>
        <p:txBody>
          <a:bodyPr/>
          <a:lstStyle/>
          <a:p>
            <a:r>
              <a:rPr lang="en-US" sz="1600" dirty="0">
                <a:solidFill>
                  <a:srgbClr val="3C5790"/>
                </a:solidFill>
              </a:rPr>
              <a:t>SPDY is an open networking protocol developed primarily at Google for transporting web content.</a:t>
            </a:r>
          </a:p>
          <a:p>
            <a:r>
              <a:rPr lang="en-US" sz="1600" dirty="0">
                <a:solidFill>
                  <a:srgbClr val="3C5790"/>
                </a:solidFill>
              </a:rPr>
              <a:t>PDY manipulates HTTP traffic, with particular goals of reducing web page load latency and improving web security.</a:t>
            </a:r>
          </a:p>
          <a:p>
            <a:r>
              <a:rPr lang="en-US" sz="1600" dirty="0">
                <a:solidFill>
                  <a:srgbClr val="3C5790"/>
                </a:solidFill>
              </a:rPr>
              <a:t>SPDY achieves reduced latency through compression, multiplexing, and prioritization</a:t>
            </a:r>
            <a:r>
              <a:rPr lang="en-US" sz="1600" dirty="0" smtClean="0">
                <a:solidFill>
                  <a:srgbClr val="3C5790"/>
                </a:solidFill>
              </a:rPr>
              <a:t>.</a:t>
            </a:r>
          </a:p>
          <a:p>
            <a:r>
              <a:rPr lang="en-US" sz="1600" dirty="0">
                <a:solidFill>
                  <a:srgbClr val="3C5790"/>
                </a:solidFill>
              </a:rPr>
              <a:t>HTTP 2 is built on same foundation as SPDY and replaces it.</a:t>
            </a:r>
          </a:p>
          <a:p>
            <a:endParaRPr lang="en-US" sz="1600" dirty="0" smtClean="0">
              <a:solidFill>
                <a:srgbClr val="3C5790"/>
              </a:solidFill>
            </a:endParaRPr>
          </a:p>
        </p:txBody>
      </p:sp>
    </p:spTree>
    <p:extLst>
      <p:ext uri="{BB962C8B-B14F-4D97-AF65-F5344CB8AC3E}">
        <p14:creationId xmlns:p14="http://schemas.microsoft.com/office/powerpoint/2010/main" val="2722925987"/>
      </p:ext>
    </p:extLst>
  </p:cSld>
  <p:clrMapOvr>
    <a:masterClrMapping/>
  </p:clrMapOvr>
  <p:timing>
    <p:tnLst>
      <p:par>
        <p:cTn id="1" dur="indefinite" restart="never" nodeType="tmRoot"/>
      </p:par>
    </p:tnLst>
  </p:timing>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7612</TotalTime>
  <Words>1722</Words>
  <Application>Microsoft Office PowerPoint</Application>
  <PresentationFormat>On-screen Show (4:3)</PresentationFormat>
  <Paragraphs>194</Paragraphs>
  <Slides>45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45</vt:i4>
      </vt:variant>
    </vt:vector>
  </HeadingPairs>
  <TitlesOfParts>
    <vt:vector size="48" baseType="lpstr">
      <vt:lpstr>Arial</vt:lpstr>
      <vt:lpstr>Calibri</vt:lpstr>
      <vt:lpstr>143</vt:lpstr>
      <vt:lpstr>HTTP 2</vt:lpstr>
      <vt:lpstr>Contents</vt:lpstr>
      <vt:lpstr>What is HTTP 2?</vt:lpstr>
      <vt:lpstr>History</vt:lpstr>
      <vt:lpstr>Goals</vt:lpstr>
      <vt:lpstr>HTTP 2 features</vt:lpstr>
      <vt:lpstr>Architecture</vt:lpstr>
      <vt:lpstr>HTTP Methods</vt:lpstr>
      <vt:lpstr>SPDY</vt:lpstr>
      <vt:lpstr>Streams</vt:lpstr>
      <vt:lpstr>Streams (cont.)</vt:lpstr>
      <vt:lpstr>Streams (cont.)</vt:lpstr>
      <vt:lpstr>Streams (cont.)</vt:lpstr>
      <vt:lpstr>Multiplexing</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Core (cont.)</vt:lpstr>
      <vt:lpstr>Header Compression</vt:lpstr>
      <vt:lpstr>Header Compression (cont.)</vt:lpstr>
      <vt:lpstr>HTTP 2 Push</vt:lpstr>
      <vt:lpstr>HTTP 2 Push (cont.)</vt:lpstr>
      <vt:lpstr>HTTP 2 Push (cont.)</vt:lpstr>
      <vt:lpstr>HTTP 2 Push (cont.)</vt:lpstr>
      <vt:lpstr>HTTP 2 Push (cont.)</vt:lpstr>
      <vt:lpstr>HTTP 2 Push(cont.)</vt:lpstr>
      <vt:lpstr>Security</vt:lpstr>
      <vt:lpstr>Security (cont.)</vt:lpstr>
      <vt:lpstr>HTTP 1.1 vs HTTP 2</vt:lpstr>
      <vt:lpstr>Conclusions</vt:lpstr>
      <vt:lpstr>Bibliography</vt:lpstr>
    </vt:vector>
  </TitlesOfParts>
  <Company>Computaris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749</cp:revision>
  <dcterms:created xsi:type="dcterms:W3CDTF">2012-04-12T06:19:17Z</dcterms:created>
  <dcterms:modified xsi:type="dcterms:W3CDTF">2016-04-20T11:49:59Z</dcterms:modified>
</cp:coreProperties>
</file>