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74" r:id="rId7"/>
    <p:sldId id="375" r:id="rId8"/>
    <p:sldId id="370" r:id="rId9"/>
    <p:sldId id="376" r:id="rId10"/>
    <p:sldId id="378" r:id="rId11"/>
    <p:sldId id="377" r:id="rId12"/>
    <p:sldId id="379" r:id="rId13"/>
    <p:sldId id="380" r:id="rId14"/>
    <p:sldId id="381" r:id="rId15"/>
    <p:sldId id="383" r:id="rId16"/>
    <p:sldId id="384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00" r:id="rId28"/>
    <p:sldId id="259" r:id="rId29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16/05/2016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JDBI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callback which will receive an open handle, and will ensure it is closed when the callback </a:t>
            </a:r>
            <a:r>
              <a:rPr lang="en-US" sz="1400" dirty="0" smtClean="0">
                <a:solidFill>
                  <a:srgbClr val="3C5790"/>
                </a:solidFill>
              </a:rPr>
              <a:t>complete.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Handles are used to create and execute statements, queries, calls, batches, and prepared batches.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924978"/>
            <a:ext cx="5277923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simplest way to execute statements on a handle is direct execution via the </a:t>
            </a:r>
            <a:r>
              <a:rPr lang="en-US" sz="1400" dirty="0" err="1">
                <a:solidFill>
                  <a:srgbClr val="3C5790"/>
                </a:solidFill>
              </a:rPr>
              <a:t>Handle#execute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Handle#query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810449"/>
            <a:ext cx="62865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more complex way to execute </a:t>
            </a:r>
            <a:r>
              <a:rPr lang="en-US" sz="1400" dirty="0" err="1">
                <a:solidFill>
                  <a:srgbClr val="3C5790"/>
                </a:solidFill>
              </a:rPr>
              <a:t>sql</a:t>
            </a:r>
            <a:r>
              <a:rPr lang="en-US" sz="1400" dirty="0">
                <a:solidFill>
                  <a:srgbClr val="3C5790"/>
                </a:solidFill>
              </a:rPr>
              <a:t> is to create </a:t>
            </a:r>
            <a:r>
              <a:rPr lang="en-US" sz="1400" dirty="0" err="1">
                <a:solidFill>
                  <a:srgbClr val="3C5790"/>
                </a:solidFill>
              </a:rPr>
              <a:t>SQLStatement</a:t>
            </a:r>
            <a:r>
              <a:rPr lang="en-US" sz="1400" dirty="0">
                <a:solidFill>
                  <a:srgbClr val="3C5790"/>
                </a:solidFill>
              </a:rPr>
              <a:t> instances.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Variants exist for calls, updates, queries, and prepared batches.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call to </a:t>
            </a:r>
            <a:r>
              <a:rPr lang="en-US" sz="1400" dirty="0" err="1">
                <a:solidFill>
                  <a:srgbClr val="3C5790"/>
                </a:solidFill>
              </a:rPr>
              <a:t>Handle#createStatement</a:t>
            </a:r>
            <a:r>
              <a:rPr lang="en-US" sz="1400" dirty="0">
                <a:solidFill>
                  <a:srgbClr val="3C5790"/>
                </a:solidFill>
              </a:rPr>
              <a:t> creates an Update instance, which we then bind two named arguments to, and finally execute.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51678"/>
            <a:ext cx="7375511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Fluent API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Query instances are </a:t>
            </a:r>
            <a:r>
              <a:rPr lang="en-US" sz="1400" dirty="0" err="1">
                <a:solidFill>
                  <a:srgbClr val="3C5790"/>
                </a:solidFill>
              </a:rPr>
              <a:t>SQLStatement</a:t>
            </a:r>
            <a:r>
              <a:rPr lang="en-US" sz="1400" dirty="0">
                <a:solidFill>
                  <a:srgbClr val="3C5790"/>
                </a:solidFill>
              </a:rPr>
              <a:t> instances specialized for SQL queries.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created from Handle instances, and support fluent-style method chaining.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6858000" cy="360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0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Fluent </a:t>
            </a:r>
            <a:r>
              <a:rPr lang="fr-CA" dirty="0" smtClean="0">
                <a:solidFill>
                  <a:schemeClr val="bg1"/>
                </a:solidFill>
              </a:rPr>
              <a:t>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defauly</a:t>
            </a:r>
            <a:r>
              <a:rPr lang="en-US" sz="1400" dirty="0">
                <a:solidFill>
                  <a:srgbClr val="3C5790"/>
                </a:solidFill>
              </a:rPr>
              <a:t> representation of a result row is a Map&lt;String, Object&gt;, as can be seen when the Query is first created.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map the rows to something else we use a </a:t>
            </a:r>
            <a:r>
              <a:rPr lang="en-US" sz="1400" dirty="0" err="1">
                <a:solidFill>
                  <a:srgbClr val="3C5790"/>
                </a:solidFill>
              </a:rPr>
              <a:t>ResultSetMapper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execute the query via one of several methods, in this case list(), which returns a List.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048000"/>
            <a:ext cx="6210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0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Fluent </a:t>
            </a:r>
            <a:r>
              <a:rPr lang="fr-CA" dirty="0" smtClean="0">
                <a:solidFill>
                  <a:schemeClr val="bg1"/>
                </a:solidFill>
              </a:rPr>
              <a:t>API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first() method sets the max rows to 1, then extracts the value from just that first row of the result set.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iterator() method works a bit differently then first() and list</a:t>
            </a:r>
            <a:r>
              <a:rPr lang="en-US" sz="1400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returns an </a:t>
            </a:r>
            <a:r>
              <a:rPr lang="en-US" sz="1400" dirty="0" err="1">
                <a:solidFill>
                  <a:srgbClr val="3C5790"/>
                </a:solidFill>
              </a:rPr>
              <a:t>Interator</a:t>
            </a:r>
            <a:r>
              <a:rPr lang="en-US" sz="1400" dirty="0">
                <a:solidFill>
                  <a:srgbClr val="3C5790"/>
                </a:solidFill>
              </a:rPr>
              <a:t> which lazily traverses the result set, leaving them open until either the iterator is closed, or the end is reached.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27089"/>
            <a:ext cx="5629275" cy="1114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850" y="4648200"/>
            <a:ext cx="6972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7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SQL Object API provides a declarative mechanism for a common JDBI usage.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use the SQL Object API we create an interface annotated to declare the desired behavior.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048000"/>
            <a:ext cx="6477000" cy="35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Query instances are </a:t>
            </a:r>
            <a:r>
              <a:rPr lang="en-US" sz="1400" dirty="0" err="1">
                <a:solidFill>
                  <a:srgbClr val="3C5790"/>
                </a:solidFill>
              </a:rPr>
              <a:t>SQLStatement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method </a:t>
            </a:r>
            <a:r>
              <a:rPr lang="en-US" sz="1400" dirty="0">
                <a:solidFill>
                  <a:srgbClr val="3C5790"/>
                </a:solidFill>
              </a:rPr>
              <a:t>chaining.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286000"/>
            <a:ext cx="3392714" cy="1676400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4419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Rather than use the </a:t>
            </a:r>
            <a:r>
              <a:rPr lang="en-US" sz="1400" dirty="0" err="1">
                <a:solidFill>
                  <a:srgbClr val="3C5790"/>
                </a:solidFill>
              </a:rPr>
              <a:t>DBI#open</a:t>
            </a:r>
            <a:r>
              <a:rPr lang="en-US" sz="1400" dirty="0">
                <a:solidFill>
                  <a:srgbClr val="3C5790"/>
                </a:solidFill>
              </a:rPr>
              <a:t> method, we can </a:t>
            </a:r>
            <a:r>
              <a:rPr lang="en-US" sz="1400" dirty="0" smtClean="0">
                <a:solidFill>
                  <a:srgbClr val="3C5790"/>
                </a:solidFill>
              </a:rPr>
              <a:t>use  </a:t>
            </a:r>
            <a:r>
              <a:rPr lang="en-US" sz="1400" dirty="0" err="1" smtClean="0">
                <a:solidFill>
                  <a:srgbClr val="3C5790"/>
                </a:solidFill>
              </a:rPr>
              <a:t>Handle#attache</a:t>
            </a:r>
            <a:r>
              <a:rPr lang="en-US" sz="1400" dirty="0" smtClean="0">
                <a:solidFill>
                  <a:srgbClr val="3C5790"/>
                </a:solidFill>
              </a:rPr>
              <a:t> method.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44" y="4991100"/>
            <a:ext cx="317182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5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final method for obtaining a </a:t>
            </a:r>
            <a:r>
              <a:rPr lang="en-US" sz="1400" dirty="0" err="1">
                <a:solidFill>
                  <a:srgbClr val="3C5790"/>
                </a:solidFill>
              </a:rPr>
              <a:t>sql</a:t>
            </a:r>
            <a:r>
              <a:rPr lang="en-US" sz="1400" dirty="0">
                <a:solidFill>
                  <a:srgbClr val="3C5790"/>
                </a:solidFill>
              </a:rPr>
              <a:t> object instance will obtain and release connection automatically, as it needs to.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means that it will obtain a connection to execute a statement and then immediately release 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0400"/>
            <a:ext cx="4343400" cy="6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create object mappers.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24364"/>
            <a:ext cx="7315200" cy="159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2438400"/>
            <a:ext cx="3133526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2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JDBI?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Fluent API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SQL Objec</a:t>
            </a:r>
            <a:r>
              <a:rPr lang="fr-CA" sz="1600" dirty="0" smtClean="0">
                <a:solidFill>
                  <a:srgbClr val="3C5790"/>
                </a:solidFill>
              </a:rPr>
              <a:t>t API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register mappers by using @</a:t>
            </a:r>
            <a:r>
              <a:rPr lang="en-US" sz="1400" dirty="0" err="1" smtClean="0">
                <a:solidFill>
                  <a:srgbClr val="3C5790"/>
                </a:solidFill>
              </a:rPr>
              <a:t>RegisterMapper</a:t>
            </a:r>
            <a:r>
              <a:rPr lang="en-US" sz="1400" dirty="0" smtClean="0">
                <a:solidFill>
                  <a:srgbClr val="3C5790"/>
                </a:solidFill>
              </a:rPr>
              <a:t> or @Mapper annotations.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164" y="2642212"/>
            <a:ext cx="5857932" cy="1503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164" y="4495800"/>
            <a:ext cx="5365972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Update, insert, and data definition statements are indicated in the SQL Object API via the @</a:t>
            </a:r>
            <a:r>
              <a:rPr lang="en-US" sz="1400" dirty="0" err="1">
                <a:solidFill>
                  <a:srgbClr val="3C5790"/>
                </a:solidFill>
              </a:rPr>
              <a:t>SqlUpdate</a:t>
            </a:r>
            <a:r>
              <a:rPr lang="en-US" sz="1400" dirty="0">
                <a:solidFill>
                  <a:srgbClr val="3C5790"/>
                </a:solidFill>
              </a:rPr>
              <a:t> annotation.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methods for these statements must have either void or </a:t>
            </a:r>
            <a:r>
              <a:rPr lang="en-US" sz="1400" dirty="0" err="1">
                <a:solidFill>
                  <a:srgbClr val="3C5790"/>
                </a:solidFill>
              </a:rPr>
              <a:t>int</a:t>
            </a:r>
            <a:r>
              <a:rPr lang="en-US" sz="1400" dirty="0">
                <a:solidFill>
                  <a:srgbClr val="3C5790"/>
                </a:solidFill>
              </a:rPr>
              <a:t> return types.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return type is </a:t>
            </a:r>
            <a:r>
              <a:rPr lang="en-US" sz="1400" dirty="0" err="1">
                <a:solidFill>
                  <a:srgbClr val="3C5790"/>
                </a:solidFill>
              </a:rPr>
              <a:t>int</a:t>
            </a:r>
            <a:r>
              <a:rPr lang="en-US" sz="1400" dirty="0">
                <a:solidFill>
                  <a:srgbClr val="3C5790"/>
                </a:solidFill>
              </a:rPr>
              <a:t>, the </a:t>
            </a:r>
            <a:r>
              <a:rPr lang="en-US" sz="1400" dirty="0" err="1">
                <a:solidFill>
                  <a:srgbClr val="3C5790"/>
                </a:solidFill>
              </a:rPr>
              <a:t>the</a:t>
            </a:r>
            <a:r>
              <a:rPr lang="en-US" sz="1400" dirty="0">
                <a:solidFill>
                  <a:srgbClr val="3C5790"/>
                </a:solidFill>
              </a:rPr>
              <a:t> value will be the number of rows changed.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276600"/>
            <a:ext cx="67151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SQL Object API supports prepared batch operations via the @</a:t>
            </a:r>
            <a:r>
              <a:rPr lang="en-US" sz="1400" dirty="0" err="1">
                <a:solidFill>
                  <a:srgbClr val="3C5790"/>
                </a:solidFill>
              </a:rPr>
              <a:t>SqlBatch</a:t>
            </a:r>
            <a:r>
              <a:rPr lang="en-US" sz="1400" dirty="0">
                <a:solidFill>
                  <a:srgbClr val="3C5790"/>
                </a:solidFill>
              </a:rPr>
              <a:t> annotation.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Batch methods must return either void or </a:t>
            </a:r>
            <a:r>
              <a:rPr lang="en-US" sz="1400" dirty="0" err="1">
                <a:solidFill>
                  <a:srgbClr val="3C5790"/>
                </a:solidFill>
              </a:rPr>
              <a:t>int</a:t>
            </a:r>
            <a:r>
              <a:rPr lang="en-US" sz="1400" dirty="0">
                <a:solidFill>
                  <a:srgbClr val="3C5790"/>
                </a:solidFill>
              </a:rPr>
              <a:t>[].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contents of each binding in the prepared batch are determined by finding the bound arguments which are either arrays, </a:t>
            </a:r>
            <a:r>
              <a:rPr lang="en-US" sz="1400" dirty="0" err="1">
                <a:solidFill>
                  <a:srgbClr val="3C5790"/>
                </a:solidFill>
              </a:rPr>
              <a:t>java.util.Iterable</a:t>
            </a:r>
            <a:r>
              <a:rPr lang="en-US" sz="1400" dirty="0">
                <a:solidFill>
                  <a:srgbClr val="3C5790"/>
                </a:solidFill>
              </a:rPr>
              <a:t>, or </a:t>
            </a:r>
            <a:r>
              <a:rPr lang="en-US" sz="1400" dirty="0" err="1">
                <a:solidFill>
                  <a:srgbClr val="3C5790"/>
                </a:solidFill>
              </a:rPr>
              <a:t>java.util.Iterator</a:t>
            </a:r>
            <a:r>
              <a:rPr lang="en-US" sz="1400" dirty="0">
                <a:solidFill>
                  <a:srgbClr val="3C5790"/>
                </a:solidFill>
              </a:rPr>
              <a:t> instances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37053"/>
            <a:ext cx="69723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5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Usage of batches.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74485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5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common case for batching is to apply bulk updates in incremental batches, say of a thousand or so rows at a time, in order to be gentle on the transaction log.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@</a:t>
            </a:r>
            <a:r>
              <a:rPr lang="en-US" sz="1400" dirty="0" err="1">
                <a:solidFill>
                  <a:srgbClr val="3C5790"/>
                </a:solidFill>
              </a:rPr>
              <a:t>BatchChunkSize</a:t>
            </a:r>
            <a:r>
              <a:rPr lang="en-US" sz="1400" dirty="0">
                <a:solidFill>
                  <a:srgbClr val="3C5790"/>
                </a:solidFill>
              </a:rPr>
              <a:t> annotation causes the batch to be processed in chunks of the specified size.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64461"/>
            <a:ext cx="7246566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Arguments passed to properly annotated methods on </a:t>
            </a:r>
            <a:r>
              <a:rPr lang="en-US" sz="1400" dirty="0" err="1">
                <a:solidFill>
                  <a:srgbClr val="3C5790"/>
                </a:solidFill>
              </a:rPr>
              <a:t>sql</a:t>
            </a:r>
            <a:r>
              <a:rPr lang="en-US" sz="1400" dirty="0">
                <a:solidFill>
                  <a:srgbClr val="3C5790"/>
                </a:solidFill>
              </a:rPr>
              <a:t> object instances will be bound to the statements being executed.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two binding annotations included with JDBI, @Bind and @</a:t>
            </a:r>
            <a:r>
              <a:rPr lang="en-US" sz="1400" dirty="0" err="1">
                <a:solidFill>
                  <a:srgbClr val="3C5790"/>
                </a:solidFill>
              </a:rPr>
              <a:t>BindBean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76" y="2895600"/>
            <a:ext cx="5657850" cy="1714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978400"/>
            <a:ext cx="5667375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5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SQL Object API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transactions using the </a:t>
            </a:r>
            <a:r>
              <a:rPr lang="en-US" sz="1400" dirty="0" err="1" smtClean="0">
                <a:solidFill>
                  <a:srgbClr val="3C5790"/>
                </a:solidFill>
              </a:rPr>
              <a:t>DBI#inTransaction</a:t>
            </a:r>
            <a:r>
              <a:rPr lang="en-US" sz="1400" dirty="0" smtClean="0">
                <a:solidFill>
                  <a:srgbClr val="3C5790"/>
                </a:solidFill>
              </a:rPr>
              <a:t> method and the </a:t>
            </a:r>
            <a:r>
              <a:rPr lang="en-US" sz="1400" dirty="0" err="1" smtClean="0">
                <a:solidFill>
                  <a:srgbClr val="3C5790"/>
                </a:solidFill>
              </a:rPr>
              <a:t>TransactionCallback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74199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Easy to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Simple SQL mapper framework.</a:t>
            </a:r>
          </a:p>
          <a:p>
            <a:r>
              <a:rPr lang="en-US" sz="1400" smtClean="0">
                <a:solidFill>
                  <a:srgbClr val="3C5790"/>
                </a:solidFill>
              </a:rPr>
              <a:t>Similar to JDBC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http://jdbi.org/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https://dzone.com/articles/jdbi-simple-convenience-layer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</a:t>
            </a:r>
            <a:r>
              <a:rPr lang="en-US" sz="1600" dirty="0">
                <a:solidFill>
                  <a:schemeClr val="bg1"/>
                </a:solidFill>
              </a:rPr>
              <a:t>://www.cowtowncoder.com/blog/archives/2010/04/entry_391.html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JDBI?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jDBI</a:t>
            </a:r>
            <a:r>
              <a:rPr lang="en-US" sz="1500" dirty="0">
                <a:solidFill>
                  <a:srgbClr val="3C5790"/>
                </a:solidFill>
              </a:rPr>
              <a:t> stands for Java Database Interface.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jDBI</a:t>
            </a:r>
            <a:r>
              <a:rPr lang="en-US" sz="1500" dirty="0">
                <a:solidFill>
                  <a:srgbClr val="3C5790"/>
                </a:solidFill>
              </a:rPr>
              <a:t> is a convenience library built on top of JDBC.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jDBI</a:t>
            </a:r>
            <a:r>
              <a:rPr lang="en-US" sz="1500" dirty="0">
                <a:solidFill>
                  <a:srgbClr val="3C5790"/>
                </a:solidFill>
              </a:rPr>
              <a:t> is a SQL convenience library for Java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jDBI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>
                <a:solidFill>
                  <a:srgbClr val="3C5790"/>
                </a:solidFill>
              </a:rPr>
              <a:t>licensed under the Apache License 2.0 and has no additional runtime dependencies.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 exposes 2 different style APIs, a fluent style and a </a:t>
            </a:r>
            <a:r>
              <a:rPr lang="en-US" sz="1400" dirty="0" err="1">
                <a:solidFill>
                  <a:srgbClr val="3C5790"/>
                </a:solidFill>
              </a:rPr>
              <a:t>sql</a:t>
            </a:r>
            <a:r>
              <a:rPr lang="en-US" sz="1400" dirty="0">
                <a:solidFill>
                  <a:srgbClr val="3C5790"/>
                </a:solidFill>
              </a:rPr>
              <a:t> object style.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attempts to expose relational database access in </a:t>
            </a:r>
            <a:r>
              <a:rPr lang="en-US" sz="1400" dirty="0" err="1">
                <a:solidFill>
                  <a:srgbClr val="3C5790"/>
                </a:solidFill>
              </a:rPr>
              <a:t>idiommatic</a:t>
            </a:r>
            <a:r>
              <a:rPr lang="en-US" sz="1400" dirty="0">
                <a:solidFill>
                  <a:srgbClr val="3C5790"/>
                </a:solidFill>
              </a:rPr>
              <a:t> Java, using collections, beans, and so on, while maintaining the same level of detail as JDBC.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83395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Fluent API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Obtain a connection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Prepare a statement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Fetch </a:t>
            </a:r>
            <a:r>
              <a:rPr lang="en-US" sz="1400" dirty="0" smtClean="0">
                <a:solidFill>
                  <a:srgbClr val="3C5790"/>
                </a:solidFill>
              </a:rPr>
              <a:t>results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88395"/>
            <a:ext cx="5867400" cy="364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4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SQL Object API (with annotations).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38400"/>
            <a:ext cx="6096000" cy="38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9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1"/>
            <a:ext cx="8534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annotations like: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2540306"/>
            <a:ext cx="6383243" cy="34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4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DBI instance represents the database instance (schema).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to create Handle object, which is essentially wrapper around JDBC Connection.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DBI instances can be created from </a:t>
            </a:r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 instances.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// using in-mem H2 database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 ds = </a:t>
            </a:r>
            <a:r>
              <a:rPr lang="en-US" sz="1400" dirty="0" err="1">
                <a:solidFill>
                  <a:srgbClr val="3C5790"/>
                </a:solidFill>
              </a:rPr>
              <a:t>JdbcConnectionPool.create</a:t>
            </a:r>
            <a:r>
              <a:rPr lang="en-US" sz="1400" dirty="0">
                <a:solidFill>
                  <a:srgbClr val="3C5790"/>
                </a:solidFill>
              </a:rPr>
              <a:t>("jdbc:h2:mem:test", </a:t>
            </a:r>
            <a:r>
              <a:rPr lang="en-US" sz="1400" dirty="0" err="1">
                <a:solidFill>
                  <a:srgbClr val="3C5790"/>
                </a:solidFill>
              </a:rPr>
              <a:t>userName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pwd</a:t>
            </a:r>
            <a:r>
              <a:rPr lang="en-US" sz="1400" dirty="0">
                <a:solidFill>
                  <a:srgbClr val="3C5790"/>
                </a:solidFill>
              </a:rPr>
              <a:t>);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DBI database = new DBI(ds);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a handle you may create and execute statements, queries, calls, batches, or prepared batches.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DBI instance provides connections to the database via Handle instances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DBIs </a:t>
            </a:r>
            <a:r>
              <a:rPr lang="en-US" sz="1400" dirty="0">
                <a:solidFill>
                  <a:srgbClr val="3C5790"/>
                </a:solidFill>
              </a:rPr>
              <a:t>can be constructed three primary ways.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pass </a:t>
            </a:r>
            <a:r>
              <a:rPr lang="en-US" sz="1400" dirty="0">
                <a:solidFill>
                  <a:srgbClr val="3C5790"/>
                </a:solidFill>
              </a:rPr>
              <a:t>a JDBC </a:t>
            </a:r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 instance to the constructor.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pass </a:t>
            </a:r>
            <a:r>
              <a:rPr lang="en-US" sz="1400" dirty="0">
                <a:solidFill>
                  <a:srgbClr val="3C5790"/>
                </a:solidFill>
              </a:rPr>
              <a:t>in a combination of a JDBC </a:t>
            </a:r>
            <a:r>
              <a:rPr lang="en-US" sz="1400" dirty="0" err="1">
                <a:solidFill>
                  <a:srgbClr val="3C5790"/>
                </a:solidFill>
              </a:rPr>
              <a:t>url</a:t>
            </a:r>
            <a:r>
              <a:rPr lang="en-US" sz="1400" dirty="0">
                <a:solidFill>
                  <a:srgbClr val="3C5790"/>
                </a:solidFill>
              </a:rPr>
              <a:t>, properties, and/or a username and password.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581400"/>
            <a:ext cx="3850500" cy="1438275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5312885"/>
            <a:ext cx="8534400" cy="47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This requires explicitly closing the handle when you are through with it.</a:t>
            </a:r>
          </a:p>
        </p:txBody>
      </p:sp>
    </p:spTree>
    <p:extLst>
      <p:ext uri="{BB962C8B-B14F-4D97-AF65-F5344CB8AC3E}">
        <p14:creationId xmlns:p14="http://schemas.microsoft.com/office/powerpoint/2010/main" val="18291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6133</TotalTime>
  <Words>964</Words>
  <Application>Microsoft Office PowerPoint</Application>
  <PresentationFormat>On-screen Show (4:3)</PresentationFormat>
  <Paragraphs>101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143</vt:lpstr>
      <vt:lpstr>JDBI</vt:lpstr>
      <vt:lpstr>Contents</vt:lpstr>
      <vt:lpstr>What is JDBI?</vt:lpstr>
      <vt:lpstr>Features</vt:lpstr>
      <vt:lpstr>Features (cont.)</vt:lpstr>
      <vt:lpstr>Features (cont.)</vt:lpstr>
      <vt:lpstr>Features (cont.)</vt:lpstr>
      <vt:lpstr>Core</vt:lpstr>
      <vt:lpstr>Core (cont.)</vt:lpstr>
      <vt:lpstr>Core (cont.)</vt:lpstr>
      <vt:lpstr>Core (cont.)</vt:lpstr>
      <vt:lpstr>Core (cont.)</vt:lpstr>
      <vt:lpstr>Fluent API</vt:lpstr>
      <vt:lpstr>Fluent API (cont.)</vt:lpstr>
      <vt:lpstr>Fluent API (cont.)</vt:lpstr>
      <vt:lpstr>SQL Object API</vt:lpstr>
      <vt:lpstr>SQL Object API (cont.)</vt:lpstr>
      <vt:lpstr>SQL Object API (cont.)</vt:lpstr>
      <vt:lpstr>SQL Object API (cont.)</vt:lpstr>
      <vt:lpstr>SQL Object API (cont.)</vt:lpstr>
      <vt:lpstr>SQL Object API (cont.)</vt:lpstr>
      <vt:lpstr>SQL Object API (cont.)</vt:lpstr>
      <vt:lpstr>SQL Object API (cont.)</vt:lpstr>
      <vt:lpstr>SQL Object API (cont.)</vt:lpstr>
      <vt:lpstr>SQL Object API (cont.)</vt:lpstr>
      <vt:lpstr>SQL Object API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701</cp:revision>
  <dcterms:created xsi:type="dcterms:W3CDTF">2012-04-12T06:19:17Z</dcterms:created>
  <dcterms:modified xsi:type="dcterms:W3CDTF">2016-05-16T12:14:05Z</dcterms:modified>
</cp:coreProperties>
</file>