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70" r:id="rId7"/>
    <p:sldId id="384" r:id="rId8"/>
    <p:sldId id="383" r:id="rId9"/>
    <p:sldId id="385" r:id="rId10"/>
    <p:sldId id="386" r:id="rId11"/>
    <p:sldId id="387" r:id="rId12"/>
    <p:sldId id="388" r:id="rId13"/>
    <p:sldId id="389" r:id="rId14"/>
    <p:sldId id="259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17/05/2016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Servlet</a:t>
            </a:r>
            <a:r>
              <a:rPr lang="fr-CA" sz="4000" dirty="0" smtClean="0">
                <a:solidFill>
                  <a:schemeClr val="bg1"/>
                </a:solidFill>
              </a:rPr>
              <a:t> 3.1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Large </a:t>
            </a:r>
            <a:r>
              <a:rPr lang="fr-CA" dirty="0" err="1" smtClean="0">
                <a:solidFill>
                  <a:schemeClr val="bg1"/>
                </a:solidFill>
              </a:rPr>
              <a:t>Request</a:t>
            </a:r>
            <a:r>
              <a:rPr lang="fr-CA" dirty="0" smtClean="0">
                <a:solidFill>
                  <a:schemeClr val="bg1"/>
                </a:solidFill>
              </a:rPr>
              <a:t>/</a:t>
            </a:r>
            <a:r>
              <a:rPr lang="fr-CA" dirty="0" err="1" smtClean="0">
                <a:solidFill>
                  <a:schemeClr val="bg1"/>
                </a:solidFill>
              </a:rPr>
              <a:t>Response</a:t>
            </a:r>
            <a:r>
              <a:rPr lang="fr-CA" dirty="0" smtClean="0">
                <a:solidFill>
                  <a:schemeClr val="bg1"/>
                </a:solidFill>
              </a:rPr>
              <a:t> data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Two new </a:t>
            </a:r>
            <a:r>
              <a:rPr lang="en-US" sz="1600" dirty="0" smtClean="0">
                <a:solidFill>
                  <a:srgbClr val="3C5790"/>
                </a:solidFill>
              </a:rPr>
              <a:t>APIs </a:t>
            </a:r>
            <a:r>
              <a:rPr lang="en-US" sz="1600" dirty="0">
                <a:solidFill>
                  <a:srgbClr val="3C5790"/>
                </a:solidFill>
              </a:rPr>
              <a:t>added in Servlet 3.1 enable the content length of request and response data to be represented as a long.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Previously these lengths could only be expressed as integers, limiting their lengths to 2 GB.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Due to existing restrictions in the underlying transport, data must be sent from and to the client in chunks of less than 2 GB.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When sending or receiving such large amount of data it is highly recommended to use non-blocking I/O.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Security </a:t>
            </a:r>
            <a:r>
              <a:rPr lang="fr-CA" dirty="0" err="1" smtClean="0">
                <a:solidFill>
                  <a:schemeClr val="bg1"/>
                </a:solidFill>
              </a:rPr>
              <a:t>Enhancements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For login forms, it is now possible to prevent automatic addition of passwords to a login panel.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For this a new “autocomplete=off” option can be specified in the form html file.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New (**) role configuration option can be used in a security </a:t>
            </a:r>
            <a:r>
              <a:rPr lang="en-US" sz="1600" dirty="0" err="1">
                <a:solidFill>
                  <a:srgbClr val="3C5790"/>
                </a:solidFill>
              </a:rPr>
              <a:t>contraint</a:t>
            </a:r>
            <a:r>
              <a:rPr lang="en-US" sz="1600" dirty="0">
                <a:solidFill>
                  <a:srgbClr val="3C5790"/>
                </a:solidFill>
              </a:rPr>
              <a:t> to indicate that any authenticated used is authorized to access the URL pattern.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"deny-uncovered-http-methods" is added to a web.xml and applies to all security constraints in the web.xml.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dirty="0" err="1">
                <a:solidFill>
                  <a:srgbClr val="3C5790"/>
                </a:solidFill>
              </a:rPr>
              <a:t>WebContainer</a:t>
            </a:r>
            <a:r>
              <a:rPr lang="en-US" sz="1600" dirty="0">
                <a:solidFill>
                  <a:srgbClr val="3C5790"/>
                </a:solidFill>
              </a:rPr>
              <a:t> denies http method requests that are omitted from a security constraint.</a:t>
            </a:r>
          </a:p>
        </p:txBody>
      </p:sp>
    </p:spTree>
    <p:extLst>
      <p:ext uri="{BB962C8B-B14F-4D97-AF65-F5344CB8AC3E}">
        <p14:creationId xmlns:p14="http://schemas.microsoft.com/office/powerpoint/2010/main" val="2446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Minor Additions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ServletContext.getVirtualServerName</a:t>
            </a:r>
            <a:r>
              <a:rPr lang="en-US" sz="1600" dirty="0">
                <a:solidFill>
                  <a:srgbClr val="3C5790"/>
                </a:solidFill>
              </a:rPr>
              <a:t>() allows access to the configuration name of the logical host on which the server context is deployed.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On any particular host, we can have multiple logical hosts and applications that are distributed among the logical hosts. </a:t>
            </a:r>
          </a:p>
          <a:p>
            <a:r>
              <a:rPr lang="en-US" sz="1600" dirty="0" err="1">
                <a:solidFill>
                  <a:srgbClr val="3C5790"/>
                </a:solidFill>
              </a:rPr>
              <a:t>HttpServletRequest.changeSessionId</a:t>
            </a:r>
            <a:r>
              <a:rPr lang="en-US" sz="1600" dirty="0">
                <a:solidFill>
                  <a:srgbClr val="3C5790"/>
                </a:solidFill>
              </a:rPr>
              <a:t>() this is partnered with the next one that is a new listener.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With the </a:t>
            </a:r>
            <a:r>
              <a:rPr lang="en-US" sz="1600" dirty="0" err="1">
                <a:solidFill>
                  <a:srgbClr val="3C5790"/>
                </a:solidFill>
              </a:rPr>
              <a:t>HttpSessionIdListener</a:t>
            </a:r>
            <a:r>
              <a:rPr lang="en-US" sz="1600" dirty="0">
                <a:solidFill>
                  <a:srgbClr val="3C5790"/>
                </a:solidFill>
              </a:rPr>
              <a:t>, we can be notified whenever the </a:t>
            </a:r>
            <a:r>
              <a:rPr lang="en-US" sz="1600" dirty="0" err="1">
                <a:solidFill>
                  <a:srgbClr val="3C5790"/>
                </a:solidFill>
              </a:rPr>
              <a:t>sessionid</a:t>
            </a:r>
            <a:r>
              <a:rPr lang="en-US" sz="1600" dirty="0">
                <a:solidFill>
                  <a:srgbClr val="3C5790"/>
                </a:solidFill>
              </a:rPr>
              <a:t> changed.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With the API, if we don’t like the changes that are made, we can put it back.</a:t>
            </a:r>
          </a:p>
        </p:txBody>
      </p:sp>
    </p:spTree>
    <p:extLst>
      <p:ext uri="{BB962C8B-B14F-4D97-AF65-F5344CB8AC3E}">
        <p14:creationId xmlns:p14="http://schemas.microsoft.com/office/powerpoint/2010/main" val="35703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Servlet</a:t>
            </a:r>
            <a:r>
              <a:rPr lang="fr-CA" dirty="0" smtClean="0">
                <a:solidFill>
                  <a:schemeClr val="bg1"/>
                </a:solidFill>
              </a:rPr>
              <a:t> 3.1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3.1 is implemented in Java EE 7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Future Java EE 7 implementations: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Glassfish 4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Tomcat </a:t>
            </a:r>
            <a:r>
              <a:rPr lang="en-US" sz="1200" dirty="0" smtClean="0">
                <a:solidFill>
                  <a:srgbClr val="3C5790"/>
                </a:solidFill>
              </a:rPr>
              <a:t>8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Wildfly</a:t>
            </a:r>
            <a:r>
              <a:rPr lang="en-US" sz="1200" dirty="0" smtClean="0">
                <a:solidFill>
                  <a:srgbClr val="3C5790"/>
                </a:solidFill>
              </a:rPr>
              <a:t> 8,9,10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Oracle </a:t>
            </a:r>
            <a:r>
              <a:rPr lang="en-US" sz="1200" dirty="0" err="1" smtClean="0">
                <a:solidFill>
                  <a:srgbClr val="3C5790"/>
                </a:solidFill>
              </a:rPr>
              <a:t>Weblogic</a:t>
            </a:r>
            <a:r>
              <a:rPr lang="en-US" sz="1200" dirty="0" smtClean="0">
                <a:solidFill>
                  <a:srgbClr val="3C5790"/>
                </a:solidFill>
              </a:rPr>
              <a:t> 12.X.X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IBM </a:t>
            </a:r>
            <a:r>
              <a:rPr lang="en-US" sz="1200" dirty="0" err="1" smtClean="0">
                <a:solidFill>
                  <a:srgbClr val="3C5790"/>
                </a:solidFill>
              </a:rPr>
              <a:t>Websphere</a:t>
            </a:r>
            <a:r>
              <a:rPr lang="en-US" sz="1200" dirty="0" smtClean="0">
                <a:solidFill>
                  <a:srgbClr val="3C5790"/>
                </a:solidFill>
              </a:rPr>
              <a:t> Application Server 8.x.x.x(Liberty Profile)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http://en.wikipedia.org/wiki/Java_Servlet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http://www.myexpospace.com/JavaOne2012/SessionFiles/CON6793_PDF_6793_0001.pdf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4676775"/>
            <a:ext cx="1666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Servlet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Servlet</a:t>
            </a:r>
            <a:r>
              <a:rPr lang="fr-CA" sz="1600" dirty="0" smtClean="0">
                <a:solidFill>
                  <a:srgbClr val="3C5790"/>
                </a:solidFill>
              </a:rPr>
              <a:t> 3.1 new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Non-</a:t>
            </a:r>
            <a:r>
              <a:rPr lang="fr-CA" sz="1600" dirty="0" err="1" smtClean="0">
                <a:solidFill>
                  <a:srgbClr val="3C5790"/>
                </a:solidFill>
              </a:rPr>
              <a:t>Blocking</a:t>
            </a:r>
            <a:r>
              <a:rPr lang="fr-CA" sz="1600" dirty="0" smtClean="0">
                <a:solidFill>
                  <a:srgbClr val="3C5790"/>
                </a:solidFill>
              </a:rPr>
              <a:t> IO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Protocol </a:t>
            </a:r>
            <a:r>
              <a:rPr lang="fr-CA" sz="1600" dirty="0" smtClean="0">
                <a:solidFill>
                  <a:srgbClr val="3C5790"/>
                </a:solidFill>
              </a:rPr>
              <a:t>Upgrade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Large </a:t>
            </a:r>
            <a:r>
              <a:rPr lang="fr-CA" sz="1600" dirty="0" err="1" smtClean="0">
                <a:solidFill>
                  <a:srgbClr val="3C5790"/>
                </a:solidFill>
              </a:rPr>
              <a:t>Request</a:t>
            </a:r>
            <a:r>
              <a:rPr lang="fr-CA" sz="1600" dirty="0" smtClean="0">
                <a:solidFill>
                  <a:srgbClr val="3C5790"/>
                </a:solidFill>
              </a:rPr>
              <a:t>/</a:t>
            </a:r>
            <a:r>
              <a:rPr lang="fr-CA" sz="1600" dirty="0" err="1" smtClean="0">
                <a:solidFill>
                  <a:srgbClr val="3C5790"/>
                </a:solidFill>
              </a:rPr>
              <a:t>Response</a:t>
            </a:r>
            <a:r>
              <a:rPr lang="fr-CA" sz="1600" dirty="0" smtClean="0">
                <a:solidFill>
                  <a:srgbClr val="3C5790"/>
                </a:solidFill>
              </a:rPr>
              <a:t> data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Security </a:t>
            </a:r>
            <a:r>
              <a:rPr lang="fr-CA" sz="1600" dirty="0" err="1" smtClean="0">
                <a:solidFill>
                  <a:srgbClr val="3C5790"/>
                </a:solidFill>
              </a:rPr>
              <a:t>Enhancements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Minor Additions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Servlet</a:t>
            </a:r>
            <a:r>
              <a:rPr lang="fr-CA" sz="1600" dirty="0" smtClean="0">
                <a:solidFill>
                  <a:srgbClr val="3C5790"/>
                </a:solidFill>
              </a:rPr>
              <a:t> 3.1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Servlet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is a Java programming language class that is used to extend the capabilities of servers that host applications accessed by means of a request-response programming model. 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Servlets</a:t>
            </a:r>
            <a:r>
              <a:rPr lang="en-US" sz="1500" dirty="0" smtClean="0">
                <a:solidFill>
                  <a:srgbClr val="3C5790"/>
                </a:solidFill>
              </a:rPr>
              <a:t> can respond to any type of request, can be used to extend the applications hosted by web servers. 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075" y="3276600"/>
            <a:ext cx="5267325" cy="322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specification was created by Sun Microsystems, with version 1.0 finalized in June 1997.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Starting with version 2.3, the specification was developed under the Java Community Process.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5344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Servlet</a:t>
            </a:r>
            <a:r>
              <a:rPr lang="fr-CA" dirty="0" smtClean="0">
                <a:solidFill>
                  <a:schemeClr val="bg1"/>
                </a:solidFill>
              </a:rPr>
              <a:t> 3.1 new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Non-blocking IO -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3.0 allowed sync processing, but only traditional I/O was permitted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 protocol upgrade mechanism. An example of opening handshake is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New method: </a:t>
            </a:r>
            <a:r>
              <a:rPr lang="en-US" sz="1200" dirty="0" err="1" smtClean="0">
                <a:solidFill>
                  <a:srgbClr val="3C5790"/>
                </a:solidFill>
              </a:rPr>
              <a:t>HttpServletRequest.upgrade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Added interfaces: </a:t>
            </a:r>
            <a:r>
              <a:rPr lang="en-US" sz="1200" dirty="0" err="1" smtClean="0">
                <a:solidFill>
                  <a:srgbClr val="3C5790"/>
                </a:solidFill>
              </a:rPr>
              <a:t>javax.servlet.http.HttpUpgradeHandler</a:t>
            </a:r>
            <a:r>
              <a:rPr lang="en-US" sz="1200" dirty="0" smtClean="0">
                <a:solidFill>
                  <a:srgbClr val="3C5790"/>
                </a:solidFill>
              </a:rPr>
              <a:t>,  </a:t>
            </a:r>
            <a:r>
              <a:rPr lang="en-US" sz="1200" dirty="0" err="1" smtClean="0">
                <a:solidFill>
                  <a:srgbClr val="3C5790"/>
                </a:solidFill>
              </a:rPr>
              <a:t>javax.servlet.http.WebConnection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Security Enhancements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Applying run-as security roles to #init and #destroy methods.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Session fixation attack by adding </a:t>
            </a:r>
            <a:r>
              <a:rPr lang="en-US" sz="1200" dirty="0" err="1" smtClean="0">
                <a:solidFill>
                  <a:srgbClr val="3C5790"/>
                </a:solidFill>
              </a:rPr>
              <a:t>HttpServletRequest.changeSessionId</a:t>
            </a:r>
            <a:r>
              <a:rPr lang="en-US" sz="1200" dirty="0" smtClean="0">
                <a:solidFill>
                  <a:srgbClr val="3C5790"/>
                </a:solidFill>
              </a:rPr>
              <a:t> and a new interface </a:t>
            </a:r>
            <a:r>
              <a:rPr lang="en-US" sz="1200" dirty="0" err="1" smtClean="0">
                <a:solidFill>
                  <a:srgbClr val="3C5790"/>
                </a:solidFill>
              </a:rPr>
              <a:t>HttpSessionIdListener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Miscellaneous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ServletResponse.reset</a:t>
            </a:r>
            <a:r>
              <a:rPr lang="en-US" sz="1200" dirty="0" smtClean="0">
                <a:solidFill>
                  <a:srgbClr val="3C5790"/>
                </a:solidFill>
              </a:rPr>
              <a:t> clears any data that exists in the buffer as well as the status code, headers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Relative protocol URL can be specified in </a:t>
            </a:r>
            <a:r>
              <a:rPr lang="en-US" sz="1200" dirty="0" err="1" smtClean="0">
                <a:solidFill>
                  <a:srgbClr val="3C5790"/>
                </a:solidFill>
              </a:rPr>
              <a:t>HttpServletResponse.sendRedirect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ServletContainerInitializer</a:t>
            </a:r>
            <a:r>
              <a:rPr lang="en-US" sz="1200" dirty="0" smtClean="0">
                <a:solidFill>
                  <a:srgbClr val="3C5790"/>
                </a:solidFill>
              </a:rPr>
              <a:t> is independent of metadata-complete and is instantiated per web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Non-</a:t>
            </a:r>
            <a:r>
              <a:rPr lang="fr-CA" dirty="0" err="1" smtClean="0">
                <a:solidFill>
                  <a:schemeClr val="bg1"/>
                </a:solidFill>
              </a:rPr>
              <a:t>Blocking</a:t>
            </a:r>
            <a:r>
              <a:rPr lang="fr-CA" dirty="0" smtClean="0">
                <a:solidFill>
                  <a:schemeClr val="bg1"/>
                </a:solidFill>
              </a:rPr>
              <a:t> IO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Non-blocking I/O helps improve the Web Container scalability by increasing the number of connections </a:t>
            </a:r>
            <a:r>
              <a:rPr lang="en-US" sz="1400" dirty="0" smtClean="0">
                <a:solidFill>
                  <a:srgbClr val="3C5790"/>
                </a:solidFill>
              </a:rPr>
              <a:t>that can </a:t>
            </a:r>
            <a:r>
              <a:rPr lang="en-US" sz="1400" dirty="0">
                <a:solidFill>
                  <a:srgbClr val="3C5790"/>
                </a:solidFill>
              </a:rPr>
              <a:t>simultaneously be handled by the Web Container by not blocking threads while, for example, reading request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Upgrade processing allows a client and server to agree to, and use, a different protocol for future communication.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Large request/response data enables request and response data to exceed 2 GB, thus enabling an application to work with large data.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Non-</a:t>
            </a:r>
            <a:r>
              <a:rPr lang="fr-CA" dirty="0" err="1" smtClean="0">
                <a:solidFill>
                  <a:schemeClr val="bg1"/>
                </a:solidFill>
              </a:rPr>
              <a:t>Blocking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IO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New APIs added to </a:t>
            </a:r>
            <a:r>
              <a:rPr lang="en-US" sz="1400" dirty="0" err="1" smtClean="0">
                <a:solidFill>
                  <a:srgbClr val="3C5790"/>
                </a:solidFill>
              </a:rPr>
              <a:t>ServletInputStream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ServletOutputStream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ServletInputStream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setReadListener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isFInished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isReady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ServletOutputStream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setWriteListener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canWrite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2 new listeners: </a:t>
            </a:r>
            <a:r>
              <a:rPr lang="en-US" sz="1400" dirty="0" err="1" smtClean="0">
                <a:solidFill>
                  <a:srgbClr val="3C5790"/>
                </a:solidFill>
              </a:rPr>
              <a:t>ReadListener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WriteListener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Protocol Upgrade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Upgrade processing allows a conversation, using an agreed communication protocol, between a client and an application resource.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upgrade handler is registered with the </a:t>
            </a:r>
            <a:r>
              <a:rPr lang="en-US" sz="1600" dirty="0" err="1">
                <a:solidFill>
                  <a:srgbClr val="3C5790"/>
                </a:solidFill>
              </a:rPr>
              <a:t>WebContainer</a:t>
            </a:r>
            <a:r>
              <a:rPr lang="en-US" sz="1600" dirty="0">
                <a:solidFill>
                  <a:srgbClr val="3C5790"/>
                </a:solidFill>
              </a:rPr>
              <a:t> and is called to start the new protocol.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use of non-blocking read is recommended for reading requests from clients.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Protocol </a:t>
            </a:r>
            <a:r>
              <a:rPr lang="fr-CA" dirty="0" smtClean="0">
                <a:solidFill>
                  <a:schemeClr val="bg1"/>
                </a:solidFill>
              </a:rPr>
              <a:t>Upgrade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New API added to </a:t>
            </a:r>
            <a:r>
              <a:rPr lang="en-US" sz="1600" dirty="0" err="1" smtClean="0">
                <a:solidFill>
                  <a:srgbClr val="3C5790"/>
                </a:solidFill>
              </a:rPr>
              <a:t>HttpServletRequest</a:t>
            </a:r>
            <a:r>
              <a:rPr lang="en-US" sz="16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public void upgrade(</a:t>
            </a:r>
            <a:r>
              <a:rPr lang="en-US" sz="1200" dirty="0" err="1" smtClean="0">
                <a:solidFill>
                  <a:srgbClr val="3C5790"/>
                </a:solidFill>
              </a:rPr>
              <a:t>ProtocolHandler</a:t>
            </a:r>
            <a:r>
              <a:rPr lang="en-US" sz="1200" dirty="0" smtClean="0">
                <a:solidFill>
                  <a:srgbClr val="3C5790"/>
                </a:solidFill>
              </a:rPr>
              <a:t> handler)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Add new 2 interfaces: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javax.servlet.http.ProtocolHandler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 void init(</a:t>
            </a:r>
            <a:r>
              <a:rPr lang="en-US" sz="1200" dirty="0" err="1" smtClean="0">
                <a:solidFill>
                  <a:srgbClr val="3C5790"/>
                </a:solidFill>
              </a:rPr>
              <a:t>WebConnection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wc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javax.servlet.http.WebConnection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ServletInputStream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getInputStream</a:t>
            </a:r>
            <a:r>
              <a:rPr lang="en-US" sz="1200" dirty="0" smtClean="0">
                <a:solidFill>
                  <a:srgbClr val="3C5790"/>
                </a:solidFill>
              </a:rPr>
              <a:t>()</a:t>
            </a: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ServletOutputStream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getOutputStream</a:t>
            </a:r>
            <a:r>
              <a:rPr lang="en-US" sz="1200" dirty="0" smtClean="0">
                <a:solidFill>
                  <a:srgbClr val="3C5790"/>
                </a:solidFill>
              </a:rPr>
              <a:t>()</a:t>
            </a:r>
          </a:p>
          <a:p>
            <a:endParaRPr lang="en-US" sz="16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268260"/>
            <a:ext cx="6172200" cy="190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6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6111</TotalTime>
  <Words>736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143</vt:lpstr>
      <vt:lpstr>Servlet 3.1</vt:lpstr>
      <vt:lpstr>Contents</vt:lpstr>
      <vt:lpstr>What is Servlet?</vt:lpstr>
      <vt:lpstr>History</vt:lpstr>
      <vt:lpstr>Servlet 3.1 new features</vt:lpstr>
      <vt:lpstr>Non-Blocking IO</vt:lpstr>
      <vt:lpstr>Non-Blocking IO (cont.)</vt:lpstr>
      <vt:lpstr>Protocol Upgrade</vt:lpstr>
      <vt:lpstr>Protocol Upgrade (cont.)</vt:lpstr>
      <vt:lpstr>Large Request/Response data</vt:lpstr>
      <vt:lpstr>Security Enhancements</vt:lpstr>
      <vt:lpstr>Minor Additions</vt:lpstr>
      <vt:lpstr>Servlet 3.1 implementations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649</cp:revision>
  <dcterms:created xsi:type="dcterms:W3CDTF">2012-04-12T06:19:17Z</dcterms:created>
  <dcterms:modified xsi:type="dcterms:W3CDTF">2016-05-17T11:08:05Z</dcterms:modified>
</cp:coreProperties>
</file>