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06" r:id="rId4"/>
    <p:sldId id="434" r:id="rId5"/>
    <p:sldId id="433" r:id="rId6"/>
    <p:sldId id="442" r:id="rId7"/>
    <p:sldId id="443" r:id="rId8"/>
    <p:sldId id="444" r:id="rId9"/>
    <p:sldId id="445" r:id="rId10"/>
    <p:sldId id="446" r:id="rId11"/>
    <p:sldId id="447" r:id="rId12"/>
    <p:sldId id="436" r:id="rId13"/>
    <p:sldId id="435" r:id="rId14"/>
    <p:sldId id="449" r:id="rId15"/>
    <p:sldId id="450" r:id="rId16"/>
    <p:sldId id="448" r:id="rId17"/>
    <p:sldId id="438" r:id="rId18"/>
    <p:sldId id="439" r:id="rId19"/>
    <p:sldId id="440" r:id="rId20"/>
    <p:sldId id="389" r:id="rId21"/>
    <p:sldId id="259" r:id="rId2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0" autoAdjust="0"/>
    <p:restoredTop sz="94660"/>
  </p:normalViewPr>
  <p:slideViewPr>
    <p:cSldViewPr>
      <p:cViewPr>
        <p:scale>
          <a:sx n="100" d="100"/>
          <a:sy n="100" d="100"/>
        </p:scale>
        <p:origin x="-10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ASN.1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ASN1 </a:t>
            </a:r>
            <a:r>
              <a:rPr lang="fr-CA" dirty="0" err="1" smtClean="0">
                <a:solidFill>
                  <a:schemeClr val="bg1"/>
                </a:solidFill>
              </a:rPr>
              <a:t>Syntax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895600"/>
          </a:xfrm>
        </p:spPr>
        <p:txBody>
          <a:bodyPr/>
          <a:lstStyle/>
          <a:p>
            <a:r>
              <a:rPr lang="en-US" sz="1200" dirty="0">
                <a:solidFill>
                  <a:srgbClr val="3C5790"/>
                </a:solidFill>
              </a:rPr>
              <a:t>Simple </a:t>
            </a:r>
            <a:r>
              <a:rPr lang="en-US" sz="1200" dirty="0" smtClean="0">
                <a:solidFill>
                  <a:srgbClr val="3C5790"/>
                </a:solidFill>
              </a:rPr>
              <a:t>Types: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BIT STRING, an arbitrary string of bits (ones and zeroes).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IA5String, an arbitrary string of IA5 (ASCII) characters.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INTEGER, an arbitrary integer.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NULL, a null value.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OBJECT IDENTIFIER, an object identifier, which is a sequence of integer components that identify an object such as an algorithm or attribute type.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OCTET STRING, an arbitrary string of octets (eight-bit values).</a:t>
            </a:r>
          </a:p>
          <a:p>
            <a:pPr lvl="1"/>
            <a:r>
              <a:rPr lang="en-US" sz="1200" dirty="0" err="1">
                <a:solidFill>
                  <a:srgbClr val="3C5790"/>
                </a:solidFill>
              </a:rPr>
              <a:t>PrintableString</a:t>
            </a:r>
            <a:r>
              <a:rPr lang="en-US" sz="1200" dirty="0">
                <a:solidFill>
                  <a:srgbClr val="3C5790"/>
                </a:solidFill>
              </a:rPr>
              <a:t>, an arbitrary string of printable characters.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T61String, an arbitrary string of T.61 (eight-bit) characters.</a:t>
            </a:r>
          </a:p>
          <a:p>
            <a:pPr lvl="1"/>
            <a:r>
              <a:rPr lang="en-US" sz="1200" dirty="0" err="1">
                <a:solidFill>
                  <a:srgbClr val="3C5790"/>
                </a:solidFill>
              </a:rPr>
              <a:t>UTCTime</a:t>
            </a:r>
            <a:r>
              <a:rPr lang="en-US" sz="1200" dirty="0">
                <a:solidFill>
                  <a:srgbClr val="3C5790"/>
                </a:solidFill>
              </a:rPr>
              <a:t>, a "coordinated universal time" or Greenwich Mean Time (GMT) value. 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200" dirty="0">
                <a:solidFill>
                  <a:srgbClr val="3C5790"/>
                </a:solidFill>
              </a:rPr>
              <a:t>Simple types fall into two categories: string types and non- string types</a:t>
            </a:r>
          </a:p>
        </p:txBody>
      </p:sp>
    </p:spTree>
    <p:extLst>
      <p:ext uri="{BB962C8B-B14F-4D97-AF65-F5344CB8AC3E}">
        <p14:creationId xmlns:p14="http://schemas.microsoft.com/office/powerpoint/2010/main" xmlns="" val="99295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ASN1 </a:t>
            </a:r>
            <a:r>
              <a:rPr lang="fr-CA" dirty="0" err="1" smtClean="0">
                <a:solidFill>
                  <a:schemeClr val="bg1"/>
                </a:solidFill>
              </a:rPr>
              <a:t>Syntax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895600"/>
          </a:xfrm>
        </p:spPr>
        <p:txBody>
          <a:bodyPr/>
          <a:lstStyle/>
          <a:p>
            <a:r>
              <a:rPr lang="en-US" sz="1200" dirty="0">
                <a:solidFill>
                  <a:srgbClr val="3C5790"/>
                </a:solidFill>
              </a:rPr>
              <a:t>Structured types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SEQUENCE, an ordered collection of one or more types.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SEQUENCE OF, an ordered collection of zero or more occurrences of a given type.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SET, an unordered collection of one or more types.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SET OF, an unordered collection of zero or more occurrences of a given type. 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200" dirty="0">
                <a:solidFill>
                  <a:srgbClr val="3C5790"/>
                </a:solidFill>
              </a:rPr>
              <a:t>Tagging is useful to distinguish types within an application; it is also commonly used to distinguish component types within a structured type.</a:t>
            </a:r>
          </a:p>
          <a:p>
            <a:r>
              <a:rPr lang="en-US" sz="1200" dirty="0">
                <a:solidFill>
                  <a:srgbClr val="3C5790"/>
                </a:solidFill>
              </a:rPr>
              <a:t>There are two ways to tag a type: implicitly and explicitly. </a:t>
            </a:r>
          </a:p>
          <a:p>
            <a:r>
              <a:rPr lang="en-US" sz="1200" dirty="0">
                <a:solidFill>
                  <a:srgbClr val="3C5790"/>
                </a:solidFill>
              </a:rPr>
              <a:t>Other types in ASN.1 include the CHOICE and ANY types.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The CHOICE type denotes a union of one or more alternatives.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The ANY type denotes an arbitrary value of an arbitrary type.</a:t>
            </a:r>
          </a:p>
        </p:txBody>
      </p:sp>
    </p:spTree>
    <p:extLst>
      <p:ext uri="{BB962C8B-B14F-4D97-AF65-F5344CB8AC3E}">
        <p14:creationId xmlns:p14="http://schemas.microsoft.com/office/powerpoint/2010/main" xmlns="" val="23698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ASN1 </a:t>
            </a:r>
            <a:r>
              <a:rPr lang="fr-CA" dirty="0" err="1" smtClean="0">
                <a:solidFill>
                  <a:schemeClr val="bg1"/>
                </a:solidFill>
              </a:rPr>
              <a:t>Syntax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057400"/>
            <a:ext cx="61245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567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Basic </a:t>
            </a:r>
            <a:r>
              <a:rPr lang="fr-CA" dirty="0" err="1">
                <a:solidFill>
                  <a:schemeClr val="bg1"/>
                </a:solidFill>
              </a:rPr>
              <a:t>Encoding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Rules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200" dirty="0">
                <a:solidFill>
                  <a:srgbClr val="3C5790"/>
                </a:solidFill>
              </a:rPr>
              <a:t>The Basic Encoding Rules(BER) for ASN.1 give one or more ways to represent any ASN.1 value as an octet string. </a:t>
            </a:r>
          </a:p>
          <a:p>
            <a:r>
              <a:rPr lang="en-US" sz="1200" dirty="0">
                <a:solidFill>
                  <a:srgbClr val="3C5790"/>
                </a:solidFill>
              </a:rPr>
              <a:t>There are three methods to encode an ASN.1 value under BER, the choice of which depends on the type of value and whether the length of the value is known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200" dirty="0">
                <a:solidFill>
                  <a:srgbClr val="3C5790"/>
                </a:solidFill>
              </a:rPr>
              <a:t>The three methods are: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primitive, definite-length encoding;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constructed, definite- length encoding;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constructed, indefinite-length encoding. </a:t>
            </a:r>
            <a:endParaRPr lang="en-US" sz="12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41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Basic </a:t>
            </a:r>
            <a:r>
              <a:rPr lang="fr-CA" dirty="0" err="1">
                <a:solidFill>
                  <a:schemeClr val="bg1"/>
                </a:solidFill>
              </a:rPr>
              <a:t>Encoding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Rules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200" dirty="0">
                <a:solidFill>
                  <a:srgbClr val="3C5790"/>
                </a:solidFill>
              </a:rPr>
              <a:t>In each method, the BER encoding has three or four parts:</a:t>
            </a:r>
          </a:p>
          <a:p>
            <a:r>
              <a:rPr lang="en-US" sz="1200" b="1" dirty="0">
                <a:solidFill>
                  <a:srgbClr val="3C5790"/>
                </a:solidFill>
              </a:rPr>
              <a:t>Identifier octets</a:t>
            </a:r>
            <a:r>
              <a:rPr lang="en-US" sz="1200" dirty="0">
                <a:solidFill>
                  <a:srgbClr val="3C5790"/>
                </a:solidFill>
              </a:rPr>
              <a:t>. These identify the class and tag number of the ASN.1 value, and indicate whether the method is primitive or constructed.</a:t>
            </a:r>
          </a:p>
          <a:p>
            <a:r>
              <a:rPr lang="en-US" sz="1200" b="1" dirty="0">
                <a:solidFill>
                  <a:srgbClr val="3C5790"/>
                </a:solidFill>
              </a:rPr>
              <a:t>Length octets</a:t>
            </a:r>
            <a:r>
              <a:rPr lang="en-US" sz="1200" dirty="0">
                <a:solidFill>
                  <a:srgbClr val="3C5790"/>
                </a:solidFill>
              </a:rPr>
              <a:t>. For the definite-length methods, these give the number of contents octets. For the constructed, indefinite-length method, these indicate that the length is indefinite.</a:t>
            </a:r>
          </a:p>
          <a:p>
            <a:r>
              <a:rPr lang="en-US" sz="1200" b="1" dirty="0">
                <a:solidFill>
                  <a:srgbClr val="3C5790"/>
                </a:solidFill>
              </a:rPr>
              <a:t>Contents octets</a:t>
            </a:r>
            <a:r>
              <a:rPr lang="en-US" sz="1200" dirty="0">
                <a:solidFill>
                  <a:srgbClr val="3C5790"/>
                </a:solidFill>
              </a:rPr>
              <a:t>. For the primitive, definite-length method, these give a concrete representation of the value. For the constructed methods, these give the concatenation of the BER encodings of the components of the value.</a:t>
            </a:r>
          </a:p>
          <a:p>
            <a:r>
              <a:rPr lang="en-US" sz="1200" b="1" dirty="0">
                <a:solidFill>
                  <a:srgbClr val="3C5790"/>
                </a:solidFill>
              </a:rPr>
              <a:t>End-of-contents octets</a:t>
            </a:r>
            <a:r>
              <a:rPr lang="en-US" sz="1200" dirty="0">
                <a:solidFill>
                  <a:srgbClr val="3C5790"/>
                </a:solidFill>
              </a:rPr>
              <a:t>. For the constructed, indefinite- length method, these denote the end of the contents. For the other methods, these are absent. </a:t>
            </a:r>
            <a:endParaRPr lang="en-US" sz="12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703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Distinguished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Encoding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Rules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200" dirty="0">
                <a:solidFill>
                  <a:srgbClr val="3C5790"/>
                </a:solidFill>
              </a:rPr>
              <a:t>The Distinguished Encoding Rules for ASN.1, abbreviated DER, are a subset of BER</a:t>
            </a:r>
          </a:p>
          <a:p>
            <a:r>
              <a:rPr lang="en-US" sz="1200" dirty="0">
                <a:solidFill>
                  <a:srgbClr val="3C5790"/>
                </a:solidFill>
              </a:rPr>
              <a:t>DER is intended for applications in which a unique octet string encoding is needed, as is the case when a digital signature is computed on an ASN.1 value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200" dirty="0">
                <a:solidFill>
                  <a:srgbClr val="3C5790"/>
                </a:solidFill>
              </a:rPr>
              <a:t>DER adds the following restrictions to the rules: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When the length is between 0 and 127, the short form of length must be used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When the length is 128 or greater, the long form of length must be used, and the length must be encoded in the minimum number of octets.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For simple string types and implicitly tagged types derived from simple string types, the primitive, definite-length method must be employed.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For structured types, implicitly tagged types derived from structured types, and explicitly tagged types derived from anything, the constructed, definite-length method must be employed. </a:t>
            </a:r>
            <a:endParaRPr lang="en-US" sz="12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566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ASN1 Java </a:t>
            </a:r>
            <a:r>
              <a:rPr lang="fr-CA" dirty="0" err="1" smtClean="0">
                <a:solidFill>
                  <a:schemeClr val="bg1"/>
                </a:solidFill>
              </a:rPr>
              <a:t>Libraries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Java ASN1 libraries: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ASNLAB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jASN1 – </a:t>
            </a:r>
            <a:r>
              <a:rPr lang="en-US" sz="1000" dirty="0" err="1" smtClean="0">
                <a:solidFill>
                  <a:srgbClr val="3C5790"/>
                </a:solidFill>
              </a:rPr>
              <a:t>OpenMUC</a:t>
            </a:r>
            <a:endParaRPr lang="en-US" sz="1000" dirty="0" smtClean="0">
              <a:solidFill>
                <a:srgbClr val="3C5790"/>
              </a:solidFill>
            </a:endParaRP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JAC – Java ASN1 Compiler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ASN library from </a:t>
            </a:r>
            <a:r>
              <a:rPr lang="en-US" sz="1000" dirty="0" err="1" smtClean="0">
                <a:solidFill>
                  <a:srgbClr val="3C5790"/>
                </a:solidFill>
              </a:rPr>
              <a:t>Mobicents</a:t>
            </a:r>
            <a:endParaRPr lang="en-US" sz="10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These Java libraries have been designed to facilitate the exchange of structured data between application programs over network.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08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ASN1 Java Compiler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ASN.1 Java Compiler Tools package consists of a compiler and a set of feature-rich runtime jar files.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compiler maps ASN.1 types into Java classes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With scalable converter classes, message can be decoded even without message entity.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19400"/>
            <a:ext cx="452437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573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ASN1 Java Compiler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98732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Bellow it’s an example of generated object using ASN template.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7825" y="2209800"/>
            <a:ext cx="5133975" cy="4578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686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ASN1 Java Compiler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Based on the ASN template, java classes are generated and can very easy use to encode/decode messages.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Bellow it’s an example using generated objects by </a:t>
            </a:r>
            <a:r>
              <a:rPr lang="en-US" sz="1400" dirty="0" err="1" smtClean="0">
                <a:solidFill>
                  <a:srgbClr val="3C5790"/>
                </a:solidFill>
              </a:rPr>
              <a:t>ASNLab</a:t>
            </a:r>
            <a:r>
              <a:rPr lang="en-US" sz="1400" dirty="0" smtClean="0">
                <a:solidFill>
                  <a:srgbClr val="3C5790"/>
                </a:solidFill>
              </a:rPr>
              <a:t> library.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971800"/>
            <a:ext cx="48291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5699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ASN.1?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ASN1 Architecture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ASN1 </a:t>
            </a:r>
            <a:r>
              <a:rPr lang="fr-CA" sz="1600" dirty="0" err="1" smtClean="0">
                <a:solidFill>
                  <a:srgbClr val="3C5790"/>
                </a:solidFill>
              </a:rPr>
              <a:t>Syntax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Basic </a:t>
            </a:r>
            <a:r>
              <a:rPr lang="fr-CA" sz="1600" dirty="0" err="1">
                <a:solidFill>
                  <a:srgbClr val="3C5790"/>
                </a:solidFill>
              </a:rPr>
              <a:t>Encoding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Rules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Distinguished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Encoding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Rules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ASN1 Java </a:t>
            </a:r>
            <a:r>
              <a:rPr lang="fr-CA" sz="1600" dirty="0" err="1" smtClean="0">
                <a:solidFill>
                  <a:srgbClr val="3C5790"/>
                </a:solidFill>
              </a:rPr>
              <a:t>Libraries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ASN1 Java Compiler</a:t>
            </a:r>
          </a:p>
          <a:p>
            <a:r>
              <a:rPr lang="fr-CA" sz="1600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http://</a:t>
            </a:r>
            <a:r>
              <a:rPr lang="en-US" sz="1600" dirty="0" smtClean="0">
                <a:solidFill>
                  <a:schemeClr val="bg1"/>
                </a:solidFill>
              </a:rPr>
              <a:t>en.wikipedia.org/wiki/Abstract_Syntax_Notation_One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http://www.asnlab.com/asnjc/overview.html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http://sourceforge.net/projects/jac-asn1/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http://luca.ntop.org/Teaching/Appunti/asn1.html</a:t>
            </a:r>
          </a:p>
          <a:p>
            <a:r>
              <a:rPr lang="en-US" sz="1600">
                <a:solidFill>
                  <a:schemeClr val="bg1"/>
                </a:solidFill>
              </a:rPr>
              <a:t>http://www.obj-sys.com/products/asn1c/index.php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ASN.1 Complete by John </a:t>
            </a:r>
            <a:r>
              <a:rPr lang="en-US" sz="1600" dirty="0" err="1" smtClean="0">
                <a:solidFill>
                  <a:schemeClr val="bg1"/>
                </a:solidFill>
              </a:rPr>
              <a:t>Larmouth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ASN.1?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Abstract Syntax Notation One (ASN.1) is a standardized notation used for describing the data structures carried by messages exchanged between communicating parts.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 is developed and maintained by ITU-T as ITU-T X.680 to X.683 (ISO/IEC 8824-1 to 4</a:t>
            </a:r>
            <a:r>
              <a:rPr lang="en-US" sz="1500" dirty="0" smtClean="0">
                <a:solidFill>
                  <a:srgbClr val="3C5790"/>
                </a:solidFill>
              </a:rPr>
              <a:t>).</a:t>
            </a:r>
          </a:p>
          <a:p>
            <a:r>
              <a:rPr lang="en-US" sz="1500" smtClean="0">
                <a:solidFill>
                  <a:srgbClr val="3C5790"/>
                </a:solidFill>
              </a:rPr>
              <a:t>ASN.1 </a:t>
            </a:r>
            <a:r>
              <a:rPr lang="en-US" sz="1500" dirty="0">
                <a:solidFill>
                  <a:srgbClr val="3C5790"/>
                </a:solidFill>
              </a:rPr>
              <a:t>is a standard and notation that describes rules and structures for representing, encoding, transmitting, and decoding data in telecommunications and computer </a:t>
            </a:r>
            <a:r>
              <a:rPr lang="en-US" sz="1500">
                <a:solidFill>
                  <a:srgbClr val="3C5790"/>
                </a:solidFill>
              </a:rPr>
              <a:t>networking</a:t>
            </a:r>
            <a:r>
              <a:rPr lang="en-US" sz="1500" smtClean="0">
                <a:solidFill>
                  <a:srgbClr val="3C5790"/>
                </a:solidFill>
              </a:rPr>
              <a:t>.</a:t>
            </a:r>
          </a:p>
          <a:p>
            <a:endParaRPr lang="en-US" sz="15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ASN.1?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ASN.1 defines the abstract syntax of information but does not restrict the way the information is encoded.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The </a:t>
            </a:r>
            <a:r>
              <a:rPr lang="en-US" sz="1500" dirty="0">
                <a:solidFill>
                  <a:srgbClr val="3C5790"/>
                </a:solidFill>
              </a:rPr>
              <a:t>standard ASN.1 encoding rules include: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Basic </a:t>
            </a:r>
            <a:r>
              <a:rPr lang="en-US" sz="1200" dirty="0">
                <a:solidFill>
                  <a:srgbClr val="3C5790"/>
                </a:solidFill>
              </a:rPr>
              <a:t>Encoding Rules (BER)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Canonical </a:t>
            </a:r>
            <a:r>
              <a:rPr lang="en-US" sz="1200" dirty="0">
                <a:solidFill>
                  <a:srgbClr val="3C5790"/>
                </a:solidFill>
              </a:rPr>
              <a:t>Encoding Rules (CER)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Distinguished </a:t>
            </a:r>
            <a:r>
              <a:rPr lang="en-US" sz="1200" dirty="0">
                <a:solidFill>
                  <a:srgbClr val="3C5790"/>
                </a:solidFill>
              </a:rPr>
              <a:t>Encoding Rules (DER)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XML </a:t>
            </a:r>
            <a:r>
              <a:rPr lang="en-US" sz="1200" dirty="0">
                <a:solidFill>
                  <a:srgbClr val="3C5790"/>
                </a:solidFill>
              </a:rPr>
              <a:t>Encoding Rules (XER)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Canonical </a:t>
            </a:r>
            <a:r>
              <a:rPr lang="en-US" sz="1200" dirty="0">
                <a:solidFill>
                  <a:srgbClr val="3C5790"/>
                </a:solidFill>
              </a:rPr>
              <a:t>XML Encoding Rules (CXER)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Extended </a:t>
            </a:r>
            <a:r>
              <a:rPr lang="en-US" sz="1200" dirty="0">
                <a:solidFill>
                  <a:srgbClr val="3C5790"/>
                </a:solidFill>
              </a:rPr>
              <a:t>XML Encoding Rules (E-XER)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Packed </a:t>
            </a:r>
            <a:r>
              <a:rPr lang="en-US" sz="1200" dirty="0">
                <a:solidFill>
                  <a:srgbClr val="3C5790"/>
                </a:solidFill>
              </a:rPr>
              <a:t>Encoding Rules (PER, unaligned: UPER, canonical: CPER)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Generic </a:t>
            </a:r>
            <a:r>
              <a:rPr lang="en-US" sz="1200" dirty="0">
                <a:solidFill>
                  <a:srgbClr val="3C5790"/>
                </a:solidFill>
              </a:rPr>
              <a:t>String Encoding Rules (GSER</a:t>
            </a:r>
            <a:r>
              <a:rPr lang="en-US" sz="1200" dirty="0" smtClean="0">
                <a:solidFill>
                  <a:srgbClr val="3C5790"/>
                </a:solidFill>
              </a:rPr>
              <a:t>)</a:t>
            </a:r>
          </a:p>
          <a:p>
            <a:endParaRPr lang="en-US" sz="15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987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ASN1 Architecture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major advantage of having layers is to enable reusability of carrier mechanisms to support a range of different higher-layer protocols or applications.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95600"/>
            <a:ext cx="3810000" cy="2628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399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ASN1 Architecture(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ASN.1, the bit-patterns in a transfer syntax are always a multiple of 8 bits, for easy carriage in a wide range of carrier protocols).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317570"/>
            <a:ext cx="3895725" cy="446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409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ASN1 </a:t>
            </a:r>
            <a:r>
              <a:rPr lang="fr-CA" dirty="0" err="1" smtClean="0">
                <a:solidFill>
                  <a:schemeClr val="bg1"/>
                </a:solidFill>
              </a:rPr>
              <a:t>Syntax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ASN.1, a type is a set of values.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For some types, there are a finite number of values, and for other types there are an infinite number.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ASN.1 </a:t>
            </a:r>
            <a:r>
              <a:rPr lang="en-US" sz="1400" dirty="0">
                <a:solidFill>
                  <a:srgbClr val="3C5790"/>
                </a:solidFill>
              </a:rPr>
              <a:t>has four kinds of type: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simple </a:t>
            </a:r>
            <a:r>
              <a:rPr lang="en-US" sz="1200" dirty="0">
                <a:solidFill>
                  <a:srgbClr val="3C5790"/>
                </a:solidFill>
              </a:rPr>
              <a:t>types, which are "atomic" and have no components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structured </a:t>
            </a:r>
            <a:r>
              <a:rPr lang="en-US" sz="1200" dirty="0">
                <a:solidFill>
                  <a:srgbClr val="3C5790"/>
                </a:solidFill>
              </a:rPr>
              <a:t>types, which have components;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tagged </a:t>
            </a:r>
            <a:r>
              <a:rPr lang="en-US" sz="1200" dirty="0">
                <a:solidFill>
                  <a:srgbClr val="3C5790"/>
                </a:solidFill>
              </a:rPr>
              <a:t>types, which are derived from other types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other </a:t>
            </a:r>
            <a:r>
              <a:rPr lang="en-US" sz="1200" dirty="0">
                <a:solidFill>
                  <a:srgbClr val="3C5790"/>
                </a:solidFill>
              </a:rPr>
              <a:t>types, which include the CHOICE type and the ANY </a:t>
            </a:r>
            <a:r>
              <a:rPr lang="en-US" sz="1200" dirty="0" smtClean="0">
                <a:solidFill>
                  <a:srgbClr val="3C5790"/>
                </a:solidFill>
              </a:rPr>
              <a:t>type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Types and values can be given names with the ASN.1 assignment operator </a:t>
            </a:r>
            <a:r>
              <a:rPr lang="en-US" sz="1400" dirty="0" smtClean="0">
                <a:solidFill>
                  <a:srgbClr val="3C5790"/>
                </a:solidFill>
              </a:rPr>
              <a:t>(::=).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23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ASN1 </a:t>
            </a:r>
            <a:r>
              <a:rPr lang="fr-CA" dirty="0" err="1" smtClean="0">
                <a:solidFill>
                  <a:schemeClr val="bg1"/>
                </a:solidFill>
              </a:rPr>
              <a:t>Syntax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There are four classes of tag: 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Universal</a:t>
            </a:r>
            <a:r>
              <a:rPr lang="en-US" sz="1200" dirty="0">
                <a:solidFill>
                  <a:srgbClr val="3C5790"/>
                </a:solidFill>
              </a:rPr>
              <a:t>: for types whose meaning is the same in all applications; these types are only defined in X.208.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Application</a:t>
            </a:r>
            <a:r>
              <a:rPr lang="en-US" sz="1200" dirty="0">
                <a:solidFill>
                  <a:srgbClr val="3C5790"/>
                </a:solidFill>
              </a:rPr>
              <a:t>: for types whose meaning is specific to an application, such as X.500 directory services; 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Private</a:t>
            </a:r>
            <a:r>
              <a:rPr lang="en-US" sz="1200" dirty="0">
                <a:solidFill>
                  <a:srgbClr val="3C5790"/>
                </a:solidFill>
              </a:rPr>
              <a:t>, for types whose meaning is specific to a given enterprise.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Context-specific</a:t>
            </a:r>
            <a:r>
              <a:rPr lang="en-US" sz="1200" dirty="0">
                <a:solidFill>
                  <a:srgbClr val="3C5790"/>
                </a:solidFill>
              </a:rPr>
              <a:t>, for types whose meaning is specific to a given structured type</a:t>
            </a:r>
            <a:r>
              <a:rPr lang="en-US" sz="1200" dirty="0" smtClean="0">
                <a:solidFill>
                  <a:srgbClr val="3C5790"/>
                </a:solidFill>
              </a:rPr>
              <a:t>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types with universal tags are defined in X.208, which also gives the types' universal tag numbers.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391099"/>
            <a:ext cx="3352800" cy="3466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5542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ASN1 </a:t>
            </a:r>
            <a:r>
              <a:rPr lang="fr-CA" dirty="0" err="1" smtClean="0">
                <a:solidFill>
                  <a:schemeClr val="bg1"/>
                </a:solidFill>
              </a:rPr>
              <a:t>Syntax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667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ASN.1 types and values are expressed in a flexible, programming-language-like notation, with the following special rules: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Layout </a:t>
            </a:r>
            <a:r>
              <a:rPr lang="en-US" sz="1200" dirty="0">
                <a:solidFill>
                  <a:srgbClr val="3C5790"/>
                </a:solidFill>
              </a:rPr>
              <a:t>is not significant; multiple spaces and line breaks can be considered as a single space.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Comments </a:t>
            </a:r>
            <a:r>
              <a:rPr lang="en-US" sz="1200" dirty="0">
                <a:solidFill>
                  <a:srgbClr val="3C5790"/>
                </a:solidFill>
              </a:rPr>
              <a:t>are delimited by pairs of hyphens (--), or a pair of hyphens and a line break.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Identifiers </a:t>
            </a:r>
            <a:r>
              <a:rPr lang="en-US" sz="1200" dirty="0">
                <a:solidFill>
                  <a:srgbClr val="3C5790"/>
                </a:solidFill>
              </a:rPr>
              <a:t>(names of values and fields) and type references (names of types) consist of upper- and lower-case letters, digits, hyphens, and spaces; identifiers begin with lower-case letters; type references begin with upper-case letters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5140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9265</TotalTime>
  <Words>1341</Words>
  <Application>Microsoft Office PowerPoint</Application>
  <PresentationFormat>On-screen Show (4:3)</PresentationFormat>
  <Paragraphs>121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143</vt:lpstr>
      <vt:lpstr>ASN.1</vt:lpstr>
      <vt:lpstr>Contents</vt:lpstr>
      <vt:lpstr>What is ASN.1?</vt:lpstr>
      <vt:lpstr>What is ASN.1? (cont.)</vt:lpstr>
      <vt:lpstr>ASN1 Architecture</vt:lpstr>
      <vt:lpstr>ASN1 Architecture(cont.)</vt:lpstr>
      <vt:lpstr>ASN1 Syntax</vt:lpstr>
      <vt:lpstr>ASN1 Syntax</vt:lpstr>
      <vt:lpstr>ASN1 Syntax</vt:lpstr>
      <vt:lpstr>ASN1 Syntax</vt:lpstr>
      <vt:lpstr>ASN1 Syntax</vt:lpstr>
      <vt:lpstr>ASN1 Syntax (cont.)</vt:lpstr>
      <vt:lpstr>Basic Encoding Rules</vt:lpstr>
      <vt:lpstr>Basic Encoding Rules (cont.)</vt:lpstr>
      <vt:lpstr>Distinguished Encoding Rules</vt:lpstr>
      <vt:lpstr>ASN1 Java Libraries</vt:lpstr>
      <vt:lpstr>ASN1 Java Compiler</vt:lpstr>
      <vt:lpstr>ASN1 Java Compiler (cont.)</vt:lpstr>
      <vt:lpstr>ASN1 Java Compiler (cont.)</vt:lpstr>
      <vt:lpstr>Bibliography</vt:lpstr>
      <vt:lpstr>Slide 21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1049</cp:revision>
  <dcterms:created xsi:type="dcterms:W3CDTF">2012-04-12T06:19:17Z</dcterms:created>
  <dcterms:modified xsi:type="dcterms:W3CDTF">2015-02-11T17:36:38Z</dcterms:modified>
</cp:coreProperties>
</file>