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8" r:id="rId7"/>
    <p:sldId id="307" r:id="rId8"/>
    <p:sldId id="301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09" r:id="rId19"/>
    <p:sldId id="319" r:id="rId20"/>
    <p:sldId id="321" r:id="rId21"/>
    <p:sldId id="322" r:id="rId22"/>
    <p:sldId id="323" r:id="rId23"/>
    <p:sldId id="324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6" r:id="rId32"/>
    <p:sldId id="337" r:id="rId33"/>
    <p:sldId id="333" r:id="rId34"/>
    <p:sldId id="334" r:id="rId35"/>
    <p:sldId id="338" r:id="rId36"/>
    <p:sldId id="320" r:id="rId37"/>
    <p:sldId id="339" r:id="rId38"/>
    <p:sldId id="342" r:id="rId39"/>
    <p:sldId id="340" r:id="rId40"/>
    <p:sldId id="341" r:id="rId41"/>
    <p:sldId id="343" r:id="rId42"/>
    <p:sldId id="325" r:id="rId43"/>
    <p:sldId id="345" r:id="rId44"/>
    <p:sldId id="346" r:id="rId45"/>
    <p:sldId id="347" r:id="rId46"/>
    <p:sldId id="349" r:id="rId47"/>
    <p:sldId id="348" r:id="rId48"/>
    <p:sldId id="350" r:id="rId49"/>
    <p:sldId id="351" r:id="rId50"/>
    <p:sldId id="352" r:id="rId51"/>
    <p:sldId id="344" r:id="rId52"/>
    <p:sldId id="354" r:id="rId53"/>
    <p:sldId id="353" r:id="rId54"/>
    <p:sldId id="259" r:id="rId5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smtClean="0">
                <a:solidFill>
                  <a:schemeClr val="bg1"/>
                </a:solidFill>
              </a:rPr>
              <a:t>Apache ActiveMQ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JMS(Java Message Service) is an API that provides a standarlized API to send and receive messages using Java.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JMS isn’t itself a MOM, it’s an API.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API was created by Sun in conjunction with a group of companies in 1998.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latest release was in 2002.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429000"/>
            <a:ext cx="54292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343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JMX defines concepts like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JMS client</a:t>
            </a:r>
            <a:r>
              <a:rPr lang="en-US" sz="1400" dirty="0" smtClean="0">
                <a:solidFill>
                  <a:srgbClr val="3C5790"/>
                </a:solidFill>
              </a:rPr>
              <a:t>: application written in Java to send/receive messages.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Non-JMS client</a:t>
            </a:r>
            <a:r>
              <a:rPr lang="en-US" sz="1400" dirty="0" smtClean="0">
                <a:solidFill>
                  <a:srgbClr val="3C5790"/>
                </a:solidFill>
              </a:rPr>
              <a:t>: application that uses JMX provider’s native client API to send/receive messages.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 producer</a:t>
            </a:r>
            <a:r>
              <a:rPr lang="en-US" sz="1400" dirty="0" smtClean="0">
                <a:solidFill>
                  <a:srgbClr val="3C5790"/>
                </a:solidFill>
              </a:rPr>
              <a:t>: client application that creates/sends JMS messages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 consumer</a:t>
            </a:r>
            <a:r>
              <a:rPr lang="en-US" sz="1400" dirty="0" smtClean="0">
                <a:solidFill>
                  <a:srgbClr val="3C5790"/>
                </a:solidFill>
              </a:rPr>
              <a:t>: client application that receives/processes JMS messages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 provider</a:t>
            </a:r>
            <a:r>
              <a:rPr lang="en-US" sz="1400" dirty="0" smtClean="0">
                <a:solidFill>
                  <a:srgbClr val="3C5790"/>
                </a:solidFill>
              </a:rPr>
              <a:t>: implementation of JMS interfaces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 message</a:t>
            </a:r>
            <a:r>
              <a:rPr lang="en-US" sz="1400" dirty="0" smtClean="0">
                <a:solidFill>
                  <a:srgbClr val="3C5790"/>
                </a:solidFill>
              </a:rPr>
              <a:t>: payload that is exchanged between JMS clients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 domains</a:t>
            </a:r>
            <a:r>
              <a:rPr lang="en-US" sz="1400" dirty="0" smtClean="0">
                <a:solidFill>
                  <a:srgbClr val="3C5790"/>
                </a:solidFill>
              </a:rPr>
              <a:t>: 2 styles of messaging: point-to-point and publish/subscribe.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Administered objects</a:t>
            </a:r>
            <a:r>
              <a:rPr lang="en-US" sz="1400" dirty="0" smtClean="0">
                <a:solidFill>
                  <a:srgbClr val="3C5790"/>
                </a:solidFill>
              </a:rPr>
              <a:t>: preconfigured JMS objects that contain provider-specific configuration data for use by clients.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Connection factory</a:t>
            </a:r>
            <a:r>
              <a:rPr lang="en-US" sz="1400" dirty="0" smtClean="0">
                <a:solidFill>
                  <a:srgbClr val="3C5790"/>
                </a:solidFill>
              </a:rPr>
              <a:t>: clients use connection factory to create connections to JMS provider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Destination</a:t>
            </a:r>
            <a:r>
              <a:rPr lang="en-US" sz="1400" dirty="0" smtClean="0">
                <a:solidFill>
                  <a:srgbClr val="3C5790"/>
                </a:solidFill>
              </a:rPr>
              <a:t>: object to which messages are addresses and sent.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34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JMS clients uses the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MessageProducer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and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MessageConsumer</a:t>
            </a:r>
            <a:r>
              <a:rPr lang="en-US" sz="1400" dirty="0" smtClean="0">
                <a:solidFill>
                  <a:srgbClr val="3C5790"/>
                </a:solidFill>
              </a:rPr>
              <a:t> interfaces.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Headers are set automatically by the client’s </a:t>
            </a:r>
            <a:r>
              <a:rPr lang="en-US" sz="1400" b="1" dirty="0" smtClean="0">
                <a:solidFill>
                  <a:srgbClr val="3C5790"/>
                </a:solidFill>
              </a:rPr>
              <a:t>send</a:t>
            </a:r>
            <a:r>
              <a:rPr lang="en-US" sz="1400" dirty="0" smtClean="0">
                <a:solidFill>
                  <a:srgbClr val="3C5790"/>
                </a:solidFill>
              </a:rPr>
              <a:t> method: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JMSDestination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destination to which the message is being sent.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JMSDeliveryMode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2 types of delivery modes: persistent and </a:t>
            </a:r>
            <a:r>
              <a:rPr lang="en-US" sz="1200" dirty="0" err="1" smtClean="0">
                <a:solidFill>
                  <a:srgbClr val="3C5790"/>
                </a:solidFill>
              </a:rPr>
              <a:t>nonpersistent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JMSExpiration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Time that a message will expire.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JMSMessageID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Unique identifies a message.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JMSPriority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Assigns a level of importance to a message.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343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b="1" dirty="0" smtClean="0">
                <a:solidFill>
                  <a:srgbClr val="3C5790"/>
                </a:solidFill>
              </a:rPr>
              <a:t>Timestamp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Denotes the time the message was sent by the producer to the JMS provider.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b="1" dirty="0" smtClean="0">
                <a:solidFill>
                  <a:srgbClr val="3C5790"/>
                </a:solidFill>
              </a:rPr>
              <a:t>CorrelationID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Used to associate the current message with a previous message.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header is used to associate a response messag with a request message.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b="1" dirty="0" smtClean="0">
                <a:solidFill>
                  <a:srgbClr val="3C5790"/>
                </a:solidFill>
              </a:rPr>
              <a:t>ReplyTo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Specify a destination where a reply should be sent.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b="1" dirty="0" smtClean="0">
                <a:solidFill>
                  <a:srgbClr val="3C5790"/>
                </a:solidFill>
              </a:rPr>
              <a:t>Type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Identifies the message type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JMS</a:t>
            </a:r>
            <a:r>
              <a:rPr lang="ro-RO" sz="1400" b="1" dirty="0" smtClean="0">
                <a:solidFill>
                  <a:srgbClr val="3C5790"/>
                </a:solidFill>
              </a:rPr>
              <a:t>Redelivered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Set by the JMS provider to indicate that a message was delivered but not acknowledged.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Message selectors allows a JMS client to specify which messages it wants to receive from a destination based on values in message headers.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Selectors are conditional expressions defined using a subset of SQL92.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Selectors operator: </a:t>
            </a:r>
            <a:r>
              <a:rPr lang="en-US" sz="1400" dirty="0" smtClean="0">
                <a:solidFill>
                  <a:srgbClr val="3C5790"/>
                </a:solidFill>
              </a:rPr>
              <a:t>AND, OR, LIKE, BETWEEN, =, &lt;&gt;, &lt;, &gt;, &lt;=, =&gt;, +, -, *, /, IS NULL, IS NOT NULL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124200"/>
            <a:ext cx="5410200" cy="2155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76400" y="5638800"/>
            <a:ext cx="3927021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JMS Domains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There are 2 styles of messaging: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Point-to-point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Publish/subscribe.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Point-To-Point: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Uses destinations known as queue.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Messages are sent/receive synchronously/a synchronously.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Each message received on the queue is delivered ony and only once to a single consumer.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19500"/>
            <a:ext cx="5090291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JMS Domains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Publish/Subscribe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Uses destinations known as topics.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Publishers send messages to the topic and subscribers register to receive messages from the topic.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038475"/>
            <a:ext cx="534352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JMS Domains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505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When clients connects to a topic they can use durable/nondurable subscription.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Durable subscription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A durable subscription is infinite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If a durable subscriber disconnects, the JMS provider will hold all messages until the subscribers connects again.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Nondurable subscription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A nondurable subscription is finite.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If a subscriber disconnects the JMS provider won’t hold any messages during the disconnection period.</a:t>
            </a:r>
          </a:p>
          <a:p>
            <a:pPr lvl="1"/>
            <a:endParaRPr lang="ro-RO" sz="10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Message persistence is independet of the message domain.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quality of service is specified on the message producer’s setDeliveryMode method using the </a:t>
            </a:r>
            <a:r>
              <a:rPr lang="ro-RO" sz="1400" b="1" dirty="0" smtClean="0">
                <a:solidFill>
                  <a:srgbClr val="3C5790"/>
                </a:solidFill>
              </a:rPr>
              <a:t>JMSDeliveryMode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Administered objects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Administered objects contain provider-specific JMS configuration information.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These objects are used by the JMS clients.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JMS spec defines 2 types of administered objects: </a:t>
            </a:r>
            <a:r>
              <a:rPr lang="ro-RO" sz="1400" b="1" dirty="0" smtClean="0">
                <a:solidFill>
                  <a:srgbClr val="3C5790"/>
                </a:solidFill>
              </a:rPr>
              <a:t>ConnectionFactory</a:t>
            </a:r>
            <a:r>
              <a:rPr lang="ro-RO" sz="1400" dirty="0" smtClean="0">
                <a:solidFill>
                  <a:srgbClr val="3C5790"/>
                </a:solidFill>
              </a:rPr>
              <a:t> and </a:t>
            </a:r>
            <a:r>
              <a:rPr lang="ro-RO" sz="1400" b="1" dirty="0" smtClean="0">
                <a:solidFill>
                  <a:srgbClr val="3C5790"/>
                </a:solidFill>
              </a:rPr>
              <a:t>Destination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ConnectionFactory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Creates connections to a JMS provider.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JMS conections are used by JMS clients to create javax.jms.Session objects that represents JMS provider.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Destination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Encapsulates provider-specific address to whcih messages are sent/received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Temporary destinations are unique to the connection that was used to create them.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Temporary destinations are commonly used for request/reply messaging.</a:t>
            </a:r>
            <a:endParaRPr lang="en-US" sz="11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Examples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1125" y="2438400"/>
            <a:ext cx="616267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ActiveMQ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Why and When?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MOM and JMS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JMS Domains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Administered objects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Examples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ActiveMQ Connectors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ActiveMQ 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ActiveMQ Message Storage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Security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ActiveMQ Advanced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Performance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Examples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4872251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Examples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828800"/>
            <a:ext cx="485278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Examples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828800"/>
            <a:ext cx="448965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638800" y="2057400"/>
            <a:ext cx="3352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JMS API provides the ability to asynchronously receive messages.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Examples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638800" y="2057400"/>
            <a:ext cx="3352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Message-driven beans(MDB) were born out of the EJB 2.0 spec.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933575"/>
            <a:ext cx="5195709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86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ActiveMQ </a:t>
            </a:r>
            <a:r>
              <a:rPr lang="en-US" sz="1400" dirty="0" smtClean="0">
                <a:solidFill>
                  <a:srgbClr val="3C5790"/>
                </a:solidFill>
              </a:rPr>
              <a:t> supported connectors: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TCP</a:t>
            </a:r>
            <a:r>
              <a:rPr lang="en-US" sz="1400" dirty="0" smtClean="0">
                <a:solidFill>
                  <a:srgbClr val="3C5790"/>
                </a:solidFill>
              </a:rPr>
              <a:t>: default network protocol.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NIO</a:t>
            </a:r>
            <a:r>
              <a:rPr lang="en-US" sz="1400" dirty="0" smtClean="0">
                <a:solidFill>
                  <a:srgbClr val="3C5790"/>
                </a:solidFill>
              </a:rPr>
              <a:t>: better scalable for connections from producer and consumer to the broker.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UDP</a:t>
            </a:r>
            <a:r>
              <a:rPr lang="en-US" sz="1400" dirty="0" smtClean="0">
                <a:solidFill>
                  <a:srgbClr val="3C5790"/>
                </a:solidFill>
              </a:rPr>
              <a:t>: used when we have a firewall  between clients and the broker. 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SSL</a:t>
            </a:r>
            <a:r>
              <a:rPr lang="en-US" sz="1400" dirty="0" smtClean="0">
                <a:solidFill>
                  <a:srgbClr val="3C5790"/>
                </a:solidFill>
              </a:rPr>
              <a:t>: secure communication with firewall between clients and the broker.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HTTP(S)</a:t>
            </a:r>
            <a:r>
              <a:rPr lang="en-US" sz="1400" dirty="0" smtClean="0">
                <a:solidFill>
                  <a:srgbClr val="3C5790"/>
                </a:solidFill>
              </a:rPr>
              <a:t>: create HTTP(S) when we have a firewall  between clients and the broker.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VM</a:t>
            </a:r>
            <a:r>
              <a:rPr lang="en-US" sz="1400" dirty="0" smtClean="0">
                <a:solidFill>
                  <a:srgbClr val="3C5790"/>
                </a:solidFill>
              </a:rPr>
              <a:t>: used when clients and the broker are in the same JVM(Java Virtual Machine).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TCP is used as network protocol used between hosts in packet-switched computer communication networks.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Messages must be serialized in/out and sent over the wire using the wire protocol.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default wire protocol used in </a:t>
            </a:r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is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OpenWire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Its main purpose is to be efficient and allow fast exchange of messages over the network.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TCP transport connector benefits: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Efficiency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</a:t>
            </a:r>
            <a:r>
              <a:rPr lang="en-US" sz="1200" dirty="0" err="1" smtClean="0">
                <a:solidFill>
                  <a:srgbClr val="3C5790"/>
                </a:solidFill>
              </a:rPr>
              <a:t>OpenWire</a:t>
            </a:r>
            <a:r>
              <a:rPr lang="en-US" sz="1200" dirty="0" smtClean="0">
                <a:solidFill>
                  <a:srgbClr val="3C5790"/>
                </a:solidFill>
              </a:rPr>
              <a:t> to convert messages to a stream of bytes.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Availability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TCP is most widespread network protocols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Reliability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ensures that messages won’t be lost on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NIO was introduced in Java SE 1.4 and provides alternative approach to network programming.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NIO transport connector is implemented using NIO 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NIO URI syntax example: nio://hostname:port?key=value 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UDP(User Datagram Protocol) can be used for sending and receiving data packets.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UDP syntax URI example: udp://hostname:port?key=value.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SSL transport connector adds an SSL layer over TCP channel providing encrypted communication between brokers and clients.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Keys and certificates are involved in configuring the connector.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syntax sample: ssl://hostname:port?key=value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Keystores</a:t>
            </a:r>
            <a:r>
              <a:rPr lang="en-US" sz="1400" dirty="0" smtClean="0">
                <a:solidFill>
                  <a:srgbClr val="3C5790"/>
                </a:solidFill>
              </a:rPr>
              <a:t> holds private certificates with corresponding pr</a:t>
            </a:r>
            <a:r>
              <a:rPr lang="ro-RO" sz="1400" dirty="0" smtClean="0">
                <a:solidFill>
                  <a:srgbClr val="3C5790"/>
                </a:solidFill>
              </a:rPr>
              <a:t>i</a:t>
            </a:r>
            <a:r>
              <a:rPr lang="en-US" sz="1400" dirty="0" smtClean="0">
                <a:solidFill>
                  <a:srgbClr val="3C5790"/>
                </a:solidFill>
              </a:rPr>
              <a:t>v</a:t>
            </a:r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err="1" smtClean="0">
                <a:solidFill>
                  <a:srgbClr val="3C5790"/>
                </a:solidFill>
              </a:rPr>
              <a:t>te</a:t>
            </a:r>
            <a:r>
              <a:rPr lang="en-US" sz="1400" dirty="0" smtClean="0">
                <a:solidFill>
                  <a:srgbClr val="3C5790"/>
                </a:solidFill>
              </a:rPr>
              <a:t> keys.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Trusted certificates of other entities(applications) are stored in </a:t>
            </a:r>
            <a:r>
              <a:rPr lang="en-US" sz="1400" dirty="0" err="1" smtClean="0">
                <a:solidFill>
                  <a:srgbClr val="3C5790"/>
                </a:solidFill>
              </a:rPr>
              <a:t>trustores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default </a:t>
            </a:r>
            <a:r>
              <a:rPr lang="en-US" sz="1400" dirty="0" err="1" smtClean="0">
                <a:solidFill>
                  <a:srgbClr val="3C5790"/>
                </a:solidFill>
              </a:rPr>
              <a:t>keystores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trustores</a:t>
            </a:r>
            <a:r>
              <a:rPr lang="en-US" sz="1400" dirty="0" smtClean="0">
                <a:solidFill>
                  <a:srgbClr val="3C5790"/>
                </a:solidFill>
              </a:rPr>
              <a:t> location for </a:t>
            </a:r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is located in ${ACTIVEMQ_HOME}/conf directory.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2 files: </a:t>
            </a:r>
            <a:r>
              <a:rPr lang="en-US" sz="1400" dirty="0" err="1" smtClean="0">
                <a:solidFill>
                  <a:srgbClr val="3C5790"/>
                </a:solidFill>
              </a:rPr>
              <a:t>broker.ks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broker.ts</a:t>
            </a:r>
            <a:r>
              <a:rPr lang="en-US" sz="1400" dirty="0" smtClean="0">
                <a:solidFill>
                  <a:srgbClr val="3C5790"/>
                </a:solidFill>
              </a:rPr>
              <a:t> are used for the SSL transport connector.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java clients needs to se the following system properties: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javax.net.ssl.keyStore</a:t>
            </a:r>
            <a:r>
              <a:rPr lang="en-US" sz="1200" dirty="0" smtClean="0">
                <a:solidFill>
                  <a:srgbClr val="3C5790"/>
                </a:solidFill>
              </a:rPr>
              <a:t>: location of the </a:t>
            </a:r>
            <a:r>
              <a:rPr lang="en-US" sz="1200" dirty="0" err="1" smtClean="0">
                <a:solidFill>
                  <a:srgbClr val="3C5790"/>
                </a:solidFill>
              </a:rPr>
              <a:t>keystore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javax.net.ssl.keyStorePassword</a:t>
            </a:r>
            <a:r>
              <a:rPr lang="en-US" sz="1200" dirty="0" smtClean="0">
                <a:solidFill>
                  <a:srgbClr val="3C5790"/>
                </a:solidFill>
              </a:rPr>
              <a:t>: password of the </a:t>
            </a:r>
            <a:r>
              <a:rPr lang="en-US" sz="1200" dirty="0" err="1" smtClean="0">
                <a:solidFill>
                  <a:srgbClr val="3C5790"/>
                </a:solidFill>
              </a:rPr>
              <a:t>keystore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javax.net.ssl.trustStore</a:t>
            </a:r>
            <a:r>
              <a:rPr lang="en-US" sz="1200" dirty="0" smtClean="0">
                <a:solidFill>
                  <a:srgbClr val="3C5790"/>
                </a:solidFill>
              </a:rPr>
              <a:t>: location of the </a:t>
            </a:r>
            <a:r>
              <a:rPr lang="en-US" sz="1200" dirty="0" err="1" smtClean="0">
                <a:solidFill>
                  <a:srgbClr val="3C5790"/>
                </a:solidFill>
              </a:rPr>
              <a:t>trustore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>
              <a:buNone/>
            </a:pP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utility </a:t>
            </a:r>
            <a:r>
              <a:rPr lang="en-US" sz="1400" dirty="0" err="1" smtClean="0">
                <a:solidFill>
                  <a:srgbClr val="3C5790"/>
                </a:solidFill>
              </a:rPr>
              <a:t>keytool</a:t>
            </a:r>
            <a:r>
              <a:rPr lang="en-US" sz="1400" dirty="0" smtClean="0">
                <a:solidFill>
                  <a:srgbClr val="3C5790"/>
                </a:solidFill>
              </a:rPr>
              <a:t> can be used for managing </a:t>
            </a:r>
            <a:r>
              <a:rPr lang="en-US" sz="1400" dirty="0" err="1" smtClean="0">
                <a:solidFill>
                  <a:srgbClr val="3C5790"/>
                </a:solidFill>
              </a:rPr>
              <a:t>keystores</a:t>
            </a:r>
            <a:r>
              <a:rPr lang="en-US" sz="1400" dirty="0" smtClean="0">
                <a:solidFill>
                  <a:srgbClr val="3C5790"/>
                </a:solidFill>
              </a:rPr>
              <a:t> and certificates.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prompt&gt;</a:t>
            </a:r>
            <a:r>
              <a:rPr lang="en-US" sz="1400" dirty="0" err="1" smtClean="0">
                <a:solidFill>
                  <a:srgbClr val="3C5790"/>
                </a:solidFill>
              </a:rPr>
              <a:t>keytool</a:t>
            </a:r>
            <a:r>
              <a:rPr lang="en-US" sz="1400" dirty="0" smtClean="0">
                <a:solidFill>
                  <a:srgbClr val="3C5790"/>
                </a:solidFill>
              </a:rPr>
              <a:t> -</a:t>
            </a:r>
            <a:r>
              <a:rPr lang="en-US" sz="1400" dirty="0" err="1" smtClean="0">
                <a:solidFill>
                  <a:srgbClr val="3C5790"/>
                </a:solidFill>
              </a:rPr>
              <a:t>genkey</a:t>
            </a:r>
            <a:r>
              <a:rPr lang="en-US" sz="1400" dirty="0" smtClean="0">
                <a:solidFill>
                  <a:srgbClr val="3C5790"/>
                </a:solidFill>
              </a:rPr>
              <a:t> -alias broker -</a:t>
            </a:r>
            <a:r>
              <a:rPr lang="en-US" sz="1400" dirty="0" err="1" smtClean="0">
                <a:solidFill>
                  <a:srgbClr val="3C5790"/>
                </a:solidFill>
              </a:rPr>
              <a:t>keyalg</a:t>
            </a:r>
            <a:r>
              <a:rPr lang="en-US" sz="1400" dirty="0" smtClean="0">
                <a:solidFill>
                  <a:srgbClr val="3C5790"/>
                </a:solidFill>
              </a:rPr>
              <a:t> RSA -</a:t>
            </a:r>
            <a:r>
              <a:rPr lang="en-US" sz="1400" dirty="0" err="1" smtClean="0">
                <a:solidFill>
                  <a:srgbClr val="3C5790"/>
                </a:solidFill>
              </a:rPr>
              <a:t>keystore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mybroker.ks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prompt&gt;</a:t>
            </a:r>
            <a:r>
              <a:rPr lang="en-US" sz="1400" dirty="0" err="1" smtClean="0">
                <a:solidFill>
                  <a:srgbClr val="3C5790"/>
                </a:solidFill>
              </a:rPr>
              <a:t>keytool</a:t>
            </a:r>
            <a:r>
              <a:rPr lang="en-US" sz="1400" dirty="0" smtClean="0">
                <a:solidFill>
                  <a:srgbClr val="3C5790"/>
                </a:solidFill>
              </a:rPr>
              <a:t> -export -alias broker -</a:t>
            </a:r>
            <a:r>
              <a:rPr lang="en-US" sz="1400" dirty="0" err="1" smtClean="0">
                <a:solidFill>
                  <a:srgbClr val="3C5790"/>
                </a:solidFill>
              </a:rPr>
              <a:t>keystore</a:t>
            </a:r>
            <a:r>
              <a:rPr lang="en-US" sz="1400" dirty="0" smtClean="0">
                <a:solidFill>
                  <a:srgbClr val="3C5790"/>
                </a:solidFill>
              </a:rPr>
              <a:t> myroker.sk -file </a:t>
            </a:r>
            <a:r>
              <a:rPr lang="en-US" sz="1400" dirty="0" err="1" smtClean="0">
                <a:solidFill>
                  <a:srgbClr val="3C5790"/>
                </a:solidFill>
              </a:rPr>
              <a:t>mybroker_cert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prompt&gt;</a:t>
            </a:r>
            <a:r>
              <a:rPr lang="en-US" sz="1400" dirty="0" err="1" smtClean="0">
                <a:solidFill>
                  <a:srgbClr val="3C5790"/>
                </a:solidFill>
              </a:rPr>
              <a:t>keytool</a:t>
            </a:r>
            <a:r>
              <a:rPr lang="en-US" sz="1400" dirty="0" smtClean="0">
                <a:solidFill>
                  <a:srgbClr val="3C5790"/>
                </a:solidFill>
              </a:rPr>
              <a:t> -import -alias broker -</a:t>
            </a:r>
            <a:r>
              <a:rPr lang="en-US" sz="1400" dirty="0" err="1" smtClean="0">
                <a:solidFill>
                  <a:srgbClr val="3C5790"/>
                </a:solidFill>
              </a:rPr>
              <a:t>keystore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clien.ts</a:t>
            </a:r>
            <a:r>
              <a:rPr lang="en-US" sz="1400" dirty="0" smtClean="0">
                <a:solidFill>
                  <a:srgbClr val="3C5790"/>
                </a:solidFill>
              </a:rPr>
              <a:t> -le </a:t>
            </a:r>
            <a:r>
              <a:rPr lang="en-US" sz="1400" dirty="0" err="1" smtClean="0">
                <a:solidFill>
                  <a:srgbClr val="3C5790"/>
                </a:solidFill>
              </a:rPr>
              <a:t>mybroker_cert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ActiveMQ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ActiveMQ</a:t>
            </a:r>
            <a:r>
              <a:rPr lang="en-US" sz="1500" dirty="0" smtClean="0">
                <a:solidFill>
                  <a:srgbClr val="3C5790"/>
                </a:solidFill>
              </a:rPr>
              <a:t> is an open source message broker written in Java.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ActiveMQ</a:t>
            </a:r>
            <a:r>
              <a:rPr lang="en-US" sz="1500" dirty="0" smtClean="0">
                <a:solidFill>
                  <a:srgbClr val="3C5790"/>
                </a:solidFill>
              </a:rPr>
              <a:t> contains a full JMS(Java message Service) client.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ActiveMQ</a:t>
            </a:r>
            <a:r>
              <a:rPr lang="en-US" sz="1500" dirty="0" smtClean="0">
                <a:solidFill>
                  <a:srgbClr val="3C5790"/>
                </a:solidFill>
              </a:rPr>
              <a:t> is used in enterprise service bus implementations such as Apache </a:t>
            </a:r>
            <a:r>
              <a:rPr lang="en-US" sz="1500" dirty="0" err="1" smtClean="0">
                <a:solidFill>
                  <a:srgbClr val="3C5790"/>
                </a:solidFill>
              </a:rPr>
              <a:t>ServiceMix</a:t>
            </a:r>
            <a:r>
              <a:rPr lang="en-US" sz="1500" dirty="0" smtClean="0">
                <a:solidFill>
                  <a:srgbClr val="3C5790"/>
                </a:solidFill>
              </a:rPr>
              <a:t>, Mule, Apache Camel.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HTTP(S) transport connector uses XML formatted messages over the HTTP(S) protocol.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syntax example: http(s)://</a:t>
            </a:r>
            <a:r>
              <a:rPr lang="en-US" sz="1400" dirty="0" err="1" smtClean="0">
                <a:solidFill>
                  <a:srgbClr val="3C5790"/>
                </a:solidFill>
              </a:rPr>
              <a:t>hostname:port?key</a:t>
            </a:r>
            <a:r>
              <a:rPr lang="en-US" sz="1400" dirty="0" smtClean="0">
                <a:solidFill>
                  <a:srgbClr val="3C5790"/>
                </a:solidFill>
              </a:rPr>
              <a:t>=value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VM transport connector is used to launch an embedded broker and </a:t>
            </a:r>
            <a:r>
              <a:rPr lang="en-US" sz="1400" dirty="0" err="1" smtClean="0">
                <a:solidFill>
                  <a:srgbClr val="3C5790"/>
                </a:solidFill>
              </a:rPr>
              <a:t>connnect</a:t>
            </a:r>
            <a:r>
              <a:rPr lang="en-US" sz="1400" dirty="0" smtClean="0">
                <a:solidFill>
                  <a:srgbClr val="3C5790"/>
                </a:solidFill>
              </a:rPr>
              <a:t> to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Because the network is not used the performance improves significantly.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</a:t>
            </a:r>
            <a:r>
              <a:rPr lang="en-US" sz="1400" dirty="0" err="1" smtClean="0">
                <a:solidFill>
                  <a:srgbClr val="3C5790"/>
                </a:solidFill>
              </a:rPr>
              <a:t>sytanx</a:t>
            </a:r>
            <a:r>
              <a:rPr lang="en-US" sz="1400" dirty="0" smtClean="0">
                <a:solidFill>
                  <a:srgbClr val="3C5790"/>
                </a:solidFill>
              </a:rPr>
              <a:t> example: vm://hostname:port?key=value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supports failover protocol.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syntax: failover:(uri1,...,</a:t>
            </a:r>
            <a:r>
              <a:rPr lang="en-US" sz="1400" dirty="0" err="1" smtClean="0">
                <a:solidFill>
                  <a:srgbClr val="3C5790"/>
                </a:solidFill>
              </a:rPr>
              <a:t>uriN</a:t>
            </a:r>
            <a:r>
              <a:rPr lang="en-US" sz="1400" dirty="0" smtClean="0">
                <a:solidFill>
                  <a:srgbClr val="3C5790"/>
                </a:solidFill>
              </a:rPr>
              <a:t>)?key=value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supports multicast connector.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syntax: multicast://ipAddress:port?key=vaue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 </a:t>
            </a:r>
            <a:r>
              <a:rPr lang="en-US" sz="32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provides peer transport connector.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URI syntax: peer://peergroup/brokerName?key=value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Fanout</a:t>
            </a:r>
            <a:r>
              <a:rPr lang="en-US" sz="1400" dirty="0" smtClean="0">
                <a:solidFill>
                  <a:srgbClr val="3C5790"/>
                </a:solidFill>
              </a:rPr>
              <a:t> is an utility connector used by clients that connects simultaneously to multiple brokers and replicate </a:t>
            </a:r>
            <a:r>
              <a:rPr lang="en-US" sz="1400" dirty="0" err="1" smtClean="0">
                <a:solidFill>
                  <a:srgbClr val="3C5790"/>
                </a:solidFill>
              </a:rPr>
              <a:t>opetrations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err="1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450" y="3181350"/>
            <a:ext cx="27051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Network connectors are channels that are configured between brokers.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network connector is a unidirectional channel by default called also </a:t>
            </a:r>
            <a:r>
              <a:rPr lang="en-US" sz="1400" dirty="0" err="1" smtClean="0">
                <a:solidFill>
                  <a:srgbClr val="3C5790"/>
                </a:solidFill>
              </a:rPr>
              <a:t>forwardin</a:t>
            </a:r>
            <a:r>
              <a:rPr lang="ro-RO" sz="1400" dirty="0" smtClean="0">
                <a:solidFill>
                  <a:srgbClr val="3C5790"/>
                </a:solidFill>
              </a:rPr>
              <a:t>g</a:t>
            </a:r>
            <a:r>
              <a:rPr lang="en-US" sz="1400" dirty="0" smtClean="0">
                <a:solidFill>
                  <a:srgbClr val="3C5790"/>
                </a:solidFill>
              </a:rPr>
              <a:t> bridge.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also supports bidirectional connector called duplex.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6013" y="2819400"/>
            <a:ext cx="3633787" cy="39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static network connector is used to create a static configuration of multiple brokers in a network.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3063" y="2514600"/>
            <a:ext cx="58578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9225" y="3581400"/>
            <a:ext cx="63055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Connectors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Summary protocols used </a:t>
            </a:r>
            <a:r>
              <a:rPr lang="ro-RO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smtClean="0">
                <a:solidFill>
                  <a:srgbClr val="3C5790"/>
                </a:solidFill>
              </a:rPr>
              <a:t>network brokers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4925" y="2628900"/>
            <a:ext cx="65341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Core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ActiveMQ provides connectors, a mechanism that provides client-to-broker communications.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URI looks like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r>
              <a:rPr lang="en-US" sz="1400" b="1" dirty="0" smtClean="0">
                <a:solidFill>
                  <a:srgbClr val="3C5790"/>
                </a:solidFill>
              </a:rPr>
              <a:t>&lt;scheme&gt;://&lt;authority&gt;&lt;path&gt;&lt;?query&gt;</a:t>
            </a:r>
            <a:r>
              <a:rPr lang="en-US" sz="1400" dirty="0" smtClean="0">
                <a:solidFill>
                  <a:srgbClr val="3C5790"/>
                </a:solidFill>
              </a:rPr>
              <a:t>. (example: tcp://localhost:61616)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connectors are using this URI pattern to implement basic network communication protocols.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provides an impressive list of protocols clients.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0" y="3619500"/>
            <a:ext cx="2705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25" y="4795528"/>
            <a:ext cx="3000375" cy="130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971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JMS specification supports 2 types of message delivery: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- persistent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 - non-persistent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message delivered with the persistent delivery property must be logged to stable storage.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supports both message delivery types and also support message recovery(using in memory cache).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supports pluggable strategy for message storage and provides storage options for in-memory, file-based, relational DB.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Messages are sent to queues and topics and are stored differently.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Storage for queues is using FIFO(First in, first out).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50" y="3352800"/>
            <a:ext cx="41719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For durable sub</a:t>
            </a:r>
            <a:r>
              <a:rPr lang="ro-RO" sz="1400" dirty="0" smtClean="0">
                <a:solidFill>
                  <a:srgbClr val="3C5790"/>
                </a:solidFill>
              </a:rPr>
              <a:t>s</a:t>
            </a:r>
            <a:r>
              <a:rPr lang="en-US" sz="1400" dirty="0" err="1" smtClean="0">
                <a:solidFill>
                  <a:srgbClr val="3C5790"/>
                </a:solidFill>
              </a:rPr>
              <a:t>ribers</a:t>
            </a:r>
            <a:r>
              <a:rPr lang="en-US" sz="1400" dirty="0" smtClean="0">
                <a:solidFill>
                  <a:srgbClr val="3C5790"/>
                </a:solidFill>
              </a:rPr>
              <a:t> to a topic, each consumer get a copy of the message.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Every message won't be deleted until all subscribers will consume it.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3088" y="3200400"/>
            <a:ext cx="54578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ro-RO" sz="1500" b="1" dirty="0" smtClean="0">
                <a:solidFill>
                  <a:srgbClr val="3C5790"/>
                </a:solidFill>
              </a:rPr>
              <a:t>JMS compliance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Implementation of JMS .1 spec.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Connectivity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Wide range of connectivity options like: HTTP/S, SSL, STOMP, TCP, UDP, XMPP.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Pluggable persistence/security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Multiple flavors of persistence and cutom security.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Client APIs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Provides clients like Java, C/C++, .NET, Perl, PHP, Python, Ruby.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Integration with application servers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Integration with Apache Tomcat, Jetty, Apache Geronimo, Jboss.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Broker Clustering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Can work as a federated network of brokers.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Simplified administration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Provides easy to use powerful administration features.</a:t>
            </a:r>
            <a:endParaRPr lang="fr-CA" sz="11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KahaDB</a:t>
            </a:r>
            <a:r>
              <a:rPr lang="en-US" sz="1400" dirty="0" smtClean="0">
                <a:solidFill>
                  <a:srgbClr val="3C5790"/>
                </a:solidFill>
              </a:rPr>
              <a:t> engine is a file-based message store that combines transactional journal for reliable message storage and recovery </a:t>
            </a:r>
            <a:r>
              <a:rPr lang="en-US" sz="1400" dirty="0" err="1" smtClean="0">
                <a:solidFill>
                  <a:srgbClr val="3C5790"/>
                </a:solidFill>
              </a:rPr>
              <a:t>wi</a:t>
            </a:r>
            <a:r>
              <a:rPr lang="ro-RO" sz="1400" dirty="0" smtClean="0">
                <a:solidFill>
                  <a:srgbClr val="3C5790"/>
                </a:solidFill>
              </a:rPr>
              <a:t>t</a:t>
            </a:r>
            <a:r>
              <a:rPr lang="en-US" sz="1400" dirty="0" smtClean="0">
                <a:solidFill>
                  <a:srgbClr val="3C5790"/>
                </a:solidFill>
              </a:rPr>
              <a:t>h good performance and scalability.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goal of </a:t>
            </a:r>
            <a:r>
              <a:rPr lang="en-US" sz="1400" dirty="0" err="1" smtClean="0">
                <a:solidFill>
                  <a:srgbClr val="3C5790"/>
                </a:solidFill>
              </a:rPr>
              <a:t>KahaDB</a:t>
            </a:r>
            <a:r>
              <a:rPr lang="en-US" sz="1400" dirty="0" smtClean="0">
                <a:solidFill>
                  <a:srgbClr val="3C5790"/>
                </a:solidFill>
              </a:rPr>
              <a:t> store is to be easy to use and fast as possible.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067050"/>
            <a:ext cx="42195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76200" y="58674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above example we created the Kaha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storage and assigned to the B</a:t>
            </a: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rokerService.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Before</a:t>
            </a:r>
            <a:r>
              <a:rPr kumimoji="0" lang="ro-RO" sz="1400" b="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starting the Broker we added a TCP connector.</a:t>
            </a:r>
            <a:endParaRPr kumimoji="0" lang="ro-RO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2895600"/>
            <a:ext cx="5791200" cy="2743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KahaDB</a:t>
            </a:r>
            <a:r>
              <a:rPr lang="en-US" sz="1400" dirty="0" smtClean="0">
                <a:solidFill>
                  <a:srgbClr val="3C5790"/>
                </a:solidFill>
              </a:rPr>
              <a:t> message store is the fastest of all provided message store implementations.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Data logs: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acts as a message journal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when maximum </a:t>
            </a:r>
            <a:r>
              <a:rPr lang="en-US" sz="1200" dirty="0" err="1" smtClean="0">
                <a:solidFill>
                  <a:srgbClr val="3C5790"/>
                </a:solidFill>
              </a:rPr>
              <a:t>lengt</a:t>
            </a:r>
            <a:r>
              <a:rPr lang="ro-RO" sz="1200" dirty="0" smtClean="0">
                <a:solidFill>
                  <a:srgbClr val="3C5790"/>
                </a:solidFill>
              </a:rPr>
              <a:t>h</a:t>
            </a:r>
            <a:r>
              <a:rPr lang="en-US" sz="1200" dirty="0" smtClean="0">
                <a:solidFill>
                  <a:srgbClr val="3C5790"/>
                </a:solidFill>
              </a:rPr>
              <a:t> is reached they are deleted or archived.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Cache: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holds message temporarily if there are active consumers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 messages are acknowledge in time they are not written to disk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BTree</a:t>
            </a:r>
            <a:r>
              <a:rPr lang="en-US" sz="1400" dirty="0" smtClean="0">
                <a:solidFill>
                  <a:srgbClr val="3C5790"/>
                </a:solidFill>
              </a:rPr>
              <a:t> indexes: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holds references to the messages in the data logs that are indexed by their message ID.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2053" y="2819400"/>
            <a:ext cx="286094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broker is configured to use </a:t>
            </a:r>
            <a:r>
              <a:rPr lang="en-US" sz="1400" dirty="0" err="1" smtClean="0">
                <a:solidFill>
                  <a:srgbClr val="3C5790"/>
                </a:solidFill>
              </a:rPr>
              <a:t>KahaDB</a:t>
            </a:r>
            <a:r>
              <a:rPr lang="en-US" sz="1400" dirty="0" smtClean="0">
                <a:solidFill>
                  <a:srgbClr val="3C5790"/>
                </a:solidFill>
              </a:rPr>
              <a:t> store a directory will automatically be created in which the persistent messages are stored.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Inside </a:t>
            </a:r>
            <a:r>
              <a:rPr lang="en-US" sz="1400" dirty="0" err="1" smtClean="0">
                <a:solidFill>
                  <a:srgbClr val="3C5790"/>
                </a:solidFill>
              </a:rPr>
              <a:t>KahaDB</a:t>
            </a:r>
            <a:r>
              <a:rPr lang="en-US" sz="1400" dirty="0" smtClean="0">
                <a:solidFill>
                  <a:srgbClr val="3C5790"/>
                </a:solidFill>
              </a:rPr>
              <a:t> directory following directory/structure can be found: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db log files</a:t>
            </a:r>
            <a:r>
              <a:rPr lang="en-US" sz="1200" dirty="0" smtClean="0">
                <a:solidFill>
                  <a:srgbClr val="3C5790"/>
                </a:solidFill>
              </a:rPr>
              <a:t>: messages are stored in data log using the format: db-&lt;Number&gt;.log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db.data</a:t>
            </a:r>
            <a:r>
              <a:rPr lang="en-US" sz="1200" dirty="0" smtClean="0">
                <a:solidFill>
                  <a:srgbClr val="3C5790"/>
                </a:solidFill>
              </a:rPr>
              <a:t>: contains </a:t>
            </a:r>
            <a:r>
              <a:rPr lang="en-US" sz="1200" dirty="0" err="1" smtClean="0">
                <a:solidFill>
                  <a:srgbClr val="3C5790"/>
                </a:solidFill>
              </a:rPr>
              <a:t>persitent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BTree</a:t>
            </a:r>
            <a:r>
              <a:rPr lang="en-US" sz="1200" dirty="0" smtClean="0">
                <a:solidFill>
                  <a:srgbClr val="3C5790"/>
                </a:solidFill>
              </a:rPr>
              <a:t> indexes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db.redo</a:t>
            </a:r>
            <a:r>
              <a:rPr lang="en-US" sz="1200" dirty="0" smtClean="0">
                <a:solidFill>
                  <a:srgbClr val="3C5790"/>
                </a:solidFill>
              </a:rPr>
              <a:t>: used for recovering the </a:t>
            </a:r>
            <a:r>
              <a:rPr lang="en-US" sz="1200" dirty="0" err="1" smtClean="0">
                <a:solidFill>
                  <a:srgbClr val="3C5790"/>
                </a:solidFill>
              </a:rPr>
              <a:t>BTree</a:t>
            </a:r>
            <a:r>
              <a:rPr lang="en-US" sz="1200" dirty="0" smtClean="0">
                <a:solidFill>
                  <a:srgbClr val="3C5790"/>
                </a:solidFill>
              </a:rPr>
              <a:t> indexes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archive</a:t>
            </a:r>
            <a:r>
              <a:rPr lang="en-US" sz="1200" dirty="0" smtClean="0">
                <a:solidFill>
                  <a:srgbClr val="3C5790"/>
                </a:solidFill>
              </a:rPr>
              <a:t>: exists only if enabled.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775" y="3962400"/>
            <a:ext cx="3248025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supports JDBC message store.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JDBC message store uses a schema consisting of a 3 tables: 2 tables holds messages and a third is used as a lock 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ACTIVEMQ_MSGS: stores messages for both queues and topics.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ACTIVEMQ_ACKS: holds durable subscriber information.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ACTIVEMQ_LOCK: ensures that only one </a:t>
            </a:r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broker instance can access the database at one time.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Message Storage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memory message store holds all persistent messages in memory.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memory store is used when broker property persistent is set to false(default is true).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3276600"/>
            <a:ext cx="45053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Authentication verifies the integrity of an entity or user that's requesting access to a secured resource.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provides simple authentications and JAAS(Java Authentication and Authorization Service) and an API for writing custom authentication plug-ins.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Authorization is used to determine the access rights of a user to a secured resource.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easy way to secure the broker is through the use of authentication credentials placed directly in the broker configuration XML.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6413" y="3733800"/>
            <a:ext cx="55911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Security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828800"/>
            <a:ext cx="8686800" cy="990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provides 2 levelers of authorization: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operation-level authorization: </a:t>
            </a:r>
            <a:r>
              <a:rPr lang="en-US" sz="1200" dirty="0" err="1" smtClean="0">
                <a:solidFill>
                  <a:srgbClr val="3C5790"/>
                </a:solidFill>
              </a:rPr>
              <a:t>read,write,admin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message-level authorization: </a:t>
            </a:r>
            <a:r>
              <a:rPr lang="en-US" sz="1200" dirty="0" err="1" smtClean="0">
                <a:solidFill>
                  <a:srgbClr val="3C5790"/>
                </a:solidFill>
              </a:rPr>
              <a:t>allow,deny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implement IP filtering mechanism using </a:t>
            </a:r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custom security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(extending </a:t>
            </a:r>
            <a:r>
              <a:rPr lang="en-US" sz="1400" b="1" dirty="0" err="1" smtClean="0">
                <a:solidFill>
                  <a:srgbClr val="3C5790"/>
                </a:solidFill>
              </a:rPr>
              <a:t>BrokerFilter</a:t>
            </a:r>
            <a:r>
              <a:rPr lang="en-US" sz="1400" dirty="0" smtClean="0">
                <a:solidFill>
                  <a:srgbClr val="3C5790"/>
                </a:solidFill>
              </a:rPr>
              <a:t> class)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728" y="2895600"/>
            <a:ext cx="516527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Advanced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Message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groups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Instead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of all messages going to a single message consumer, messages can be grouped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together for a single consumer, and a message producer can designate a group for a message by setting the message header </a:t>
            </a:r>
            <a:r>
              <a:rPr lang="en-US" sz="1400" b="1" dirty="0" err="1" smtClean="0">
                <a:solidFill>
                  <a:srgbClr val="3C5790"/>
                </a:solidFill>
              </a:rPr>
              <a:t>JMSXGroupID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0775" y="2895600"/>
            <a:ext cx="4010025" cy="2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562600"/>
            <a:ext cx="4800600" cy="1151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Advanced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Streams</a:t>
            </a:r>
            <a:r>
              <a:rPr lang="en-US" sz="1400" dirty="0" smtClean="0">
                <a:solidFill>
                  <a:srgbClr val="3C5790"/>
                </a:solidFill>
              </a:rPr>
              <a:t> are an advanced feature that allows the usage of </a:t>
            </a:r>
            <a:r>
              <a:rPr lang="en-US" sz="1400" dirty="0" err="1" smtClean="0">
                <a:solidFill>
                  <a:srgbClr val="3C5790"/>
                </a:solidFill>
              </a:rPr>
              <a:t>IOStream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0700" y="2743200"/>
            <a:ext cx="5562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Advanced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has the concept of </a:t>
            </a:r>
            <a:r>
              <a:rPr lang="en-US" sz="1400" b="1" dirty="0" smtClean="0">
                <a:solidFill>
                  <a:srgbClr val="3C5790"/>
                </a:solidFill>
              </a:rPr>
              <a:t>blob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messages</a:t>
            </a:r>
            <a:r>
              <a:rPr lang="en-US" sz="1400" dirty="0" smtClean="0">
                <a:solidFill>
                  <a:srgbClr val="3C5790"/>
                </a:solidFill>
              </a:rPr>
              <a:t> so that large messages can be delivered.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5475" y="2460230"/>
            <a:ext cx="4733925" cy="4245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Why and When?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9144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ActiveMQ was meant ot be used as the JMS spec intended, for remote communications between distributed applications.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ActiveMQ provides the benefits of loose coupling for application architecture.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686175"/>
            <a:ext cx="42100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ActiveMQ Advanced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</a:t>
            </a:r>
            <a:r>
              <a:rPr lang="ro-RO" sz="1400" dirty="0" smtClean="0">
                <a:solidFill>
                  <a:srgbClr val="3C5790"/>
                </a:solidFill>
              </a:rPr>
              <a:t>n define transport listener to ActiveMQ connections to determine network failures.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75" y="2905125"/>
            <a:ext cx="550545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Performance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By default message delivery mode is persistent.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message delivery non-persistent mode is more faster(for cases where we don’t care about the message delivery)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105150"/>
            <a:ext cx="50292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Performance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send a batch of messages using transaction.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743200"/>
            <a:ext cx="54864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i</a:t>
            </a:r>
            <a:r>
              <a:rPr lang="ro-RO" sz="1400" dirty="0" smtClean="0">
                <a:solidFill>
                  <a:srgbClr val="3C5790"/>
                </a:solidFill>
              </a:rPr>
              <a:t>t’s a powefull</a:t>
            </a:r>
            <a:r>
              <a:rPr lang="en-US" sz="1400" dirty="0" smtClean="0">
                <a:solidFill>
                  <a:srgbClr val="3C5790"/>
                </a:solidFill>
              </a:rPr>
              <a:t> message broker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ActiveMQ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smtClean="0">
                <a:solidFill>
                  <a:srgbClr val="3C5790"/>
                </a:solidFill>
              </a:rPr>
              <a:t>allows is configurable using XML or programatically.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http://en.wikipedia.org/wiki/Apache_ActiveMQ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Manning – ActiveMQ in Action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Why and When?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057400"/>
            <a:ext cx="8686800" cy="762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ActiveMQ broker is written in Java and provides lots of clients implementations.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It can be used to integrated applications written in different languages on different platforms.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429000"/>
            <a:ext cx="703897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6400800" cy="4141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ActiveMQ is a MOM(Message-Oriented Middleware) product that provides asynchronous  messaging for business systems.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MOM is best for communication in an asynchronous, loosely-coupled, reliable, scalable and secure manner.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MOM acts as a mediator between message senders and message receivers.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mediation provides a whole new level of loose coupling.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337459"/>
            <a:ext cx="4876800" cy="3444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MOM and JMS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At a high level, messages are a unit of business information that is send between application to another via the MOM.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Applications send and receive messages via the MOM using the </a:t>
            </a:r>
            <a:r>
              <a:rPr lang="ro-RO" sz="1400" b="1" i="1" dirty="0" smtClean="0">
                <a:solidFill>
                  <a:srgbClr val="3C5790"/>
                </a:solidFill>
              </a:rPr>
              <a:t>destinations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sender and the receiver doesn’t know anything about each other. This is called </a:t>
            </a:r>
            <a:r>
              <a:rPr lang="ro-RO" sz="1400" b="1" i="1" dirty="0" smtClean="0">
                <a:solidFill>
                  <a:srgbClr val="3C5790"/>
                </a:solidFill>
              </a:rPr>
              <a:t>asynchronous messaging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10932</TotalTime>
  <Words>2522</Words>
  <Application>Microsoft Office PowerPoint</Application>
  <PresentationFormat>On-screen Show (4:3)</PresentationFormat>
  <Paragraphs>291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143</vt:lpstr>
      <vt:lpstr>Apache ActiveMQ</vt:lpstr>
      <vt:lpstr>Contents</vt:lpstr>
      <vt:lpstr>What is Apache ActiveMQ?</vt:lpstr>
      <vt:lpstr>Features</vt:lpstr>
      <vt:lpstr>Why and When?</vt:lpstr>
      <vt:lpstr>Why and When? (cont.)</vt:lpstr>
      <vt:lpstr>Architecture</vt:lpstr>
      <vt:lpstr>MOM and JMS</vt:lpstr>
      <vt:lpstr>MOM and JMS (cont.)</vt:lpstr>
      <vt:lpstr>MOM and JMS (cont.)</vt:lpstr>
      <vt:lpstr>MOM and JMS (cont.)</vt:lpstr>
      <vt:lpstr>MOM and JMS (cont.)</vt:lpstr>
      <vt:lpstr>MOM and JMS (cont.)</vt:lpstr>
      <vt:lpstr>MOM and JMS (cont.)</vt:lpstr>
      <vt:lpstr>JMS Domains</vt:lpstr>
      <vt:lpstr>JMS Domains (cont.)</vt:lpstr>
      <vt:lpstr>JMS Domains (cont.)</vt:lpstr>
      <vt:lpstr>Administered objects</vt:lpstr>
      <vt:lpstr>Examples</vt:lpstr>
      <vt:lpstr>Examples (cont.)</vt:lpstr>
      <vt:lpstr>Examples (cont.)</vt:lpstr>
      <vt:lpstr>Examples (cont.)</vt:lpstr>
      <vt:lpstr>Examples (cont.)</vt:lpstr>
      <vt:lpstr>ActiveMQ Connectors</vt:lpstr>
      <vt:lpstr>ActiveMQ Connectors (cont.)</vt:lpstr>
      <vt:lpstr>ActiveMQ Connectors(cont.)</vt:lpstr>
      <vt:lpstr>ActiveMQ Connectors (cont.)</vt:lpstr>
      <vt:lpstr>ActiveMQ Connectors (cont.)</vt:lpstr>
      <vt:lpstr>ActiveMQ Connectors (cont.)</vt:lpstr>
      <vt:lpstr>ActiveMQ Connectors (cont.)</vt:lpstr>
      <vt:lpstr>ActiveMQ Connectors (cont.)</vt:lpstr>
      <vt:lpstr>ActiveMQ Connectors (cont.)</vt:lpstr>
      <vt:lpstr>ActiveMQ Connectors (cont.)</vt:lpstr>
      <vt:lpstr>ActiveMQ Connectors (cont.)</vt:lpstr>
      <vt:lpstr>ActiveMQ Connectors (cont.)</vt:lpstr>
      <vt:lpstr>ActiveMQ Core</vt:lpstr>
      <vt:lpstr>ActiveMQ Message Storage</vt:lpstr>
      <vt:lpstr>ActiveMQ Message Storage (cont.)</vt:lpstr>
      <vt:lpstr>ActiveMQ Message Storage (cont.)</vt:lpstr>
      <vt:lpstr>ActiveMQ Message Storage (cont.)</vt:lpstr>
      <vt:lpstr>ActiveMQ Message Storage (cont.)</vt:lpstr>
      <vt:lpstr>ActiveMQ Message Storage (cont.)</vt:lpstr>
      <vt:lpstr>ActiveMQ Message Storage (cont.)</vt:lpstr>
      <vt:lpstr>ActiveMQ Message Storage (cont.)</vt:lpstr>
      <vt:lpstr>Security</vt:lpstr>
      <vt:lpstr>Security (cont.)</vt:lpstr>
      <vt:lpstr>ActiveMQ Advanced</vt:lpstr>
      <vt:lpstr>ActiveMQ Advanced (cont.)</vt:lpstr>
      <vt:lpstr>ActiveMQ Advanced (cont.)</vt:lpstr>
      <vt:lpstr>ActiveMQ Advanced (cont.)</vt:lpstr>
      <vt:lpstr>Performance</vt:lpstr>
      <vt:lpstr>Performance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877</cp:revision>
  <dcterms:created xsi:type="dcterms:W3CDTF">2012-04-12T06:19:17Z</dcterms:created>
  <dcterms:modified xsi:type="dcterms:W3CDTF">2015-02-11T20:12:43Z</dcterms:modified>
</cp:coreProperties>
</file>