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74" r:id="rId6"/>
    <p:sldId id="375" r:id="rId7"/>
    <p:sldId id="377" r:id="rId8"/>
    <p:sldId id="384" r:id="rId9"/>
    <p:sldId id="378" r:id="rId10"/>
    <p:sldId id="379" r:id="rId11"/>
    <p:sldId id="380" r:id="rId12"/>
    <p:sldId id="381" r:id="rId13"/>
    <p:sldId id="382" r:id="rId14"/>
    <p:sldId id="376" r:id="rId15"/>
    <p:sldId id="385" r:id="rId16"/>
    <p:sldId id="386" r:id="rId17"/>
    <p:sldId id="259" r:id="rId1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05/02/2015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05/02/2015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05/02/2015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05/02/2015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05/02/2015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05/02/2015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05/02/2015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05/02/2015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05/02/2015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05/02/2015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05/02/2015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05/02/2015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Apache Beehive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NetUI Components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Common components: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&lt;</a:t>
            </a:r>
            <a:r>
              <a:rPr lang="en-US" sz="1400" b="1" dirty="0" err="1" smtClean="0">
                <a:solidFill>
                  <a:srgbClr val="3C5790"/>
                </a:solidFill>
              </a:rPr>
              <a:t>netui:formatDate</a:t>
            </a:r>
            <a:r>
              <a:rPr lang="en-US" sz="1400" dirty="0" smtClean="0">
                <a:solidFill>
                  <a:srgbClr val="3C5790"/>
                </a:solidFill>
              </a:rPr>
              <a:t>&gt; --&gt; renders a formatter used to format dates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&lt;</a:t>
            </a:r>
            <a:r>
              <a:rPr lang="en-US" sz="1400" b="1" dirty="0" err="1" smtClean="0">
                <a:solidFill>
                  <a:srgbClr val="3C5790"/>
                </a:solidFill>
              </a:rPr>
              <a:t>netui:formatNumber</a:t>
            </a:r>
            <a:r>
              <a:rPr lang="en-US" sz="1400" dirty="0" smtClean="0">
                <a:solidFill>
                  <a:srgbClr val="3C5790"/>
                </a:solidFill>
              </a:rPr>
              <a:t>&gt; --&gt; renders a formatter used to format numbers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&lt;</a:t>
            </a:r>
            <a:r>
              <a:rPr lang="en-US" sz="1400" b="1" dirty="0" err="1" smtClean="0">
                <a:solidFill>
                  <a:srgbClr val="3C5790"/>
                </a:solidFill>
              </a:rPr>
              <a:t>netui:formatString</a:t>
            </a:r>
            <a:r>
              <a:rPr lang="en-US" sz="1400" dirty="0" smtClean="0">
                <a:solidFill>
                  <a:srgbClr val="3C5790"/>
                </a:solidFill>
              </a:rPr>
              <a:t>&gt; --&gt; renders a formatter used to format strings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&lt;</a:t>
            </a:r>
            <a:r>
              <a:rPr lang="en-US" sz="1400" b="1" dirty="0" err="1" smtClean="0">
                <a:solidFill>
                  <a:srgbClr val="3C5790"/>
                </a:solidFill>
              </a:rPr>
              <a:t>netui:html</a:t>
            </a:r>
            <a:r>
              <a:rPr lang="en-US" sz="1400" dirty="0" smtClean="0">
                <a:solidFill>
                  <a:srgbClr val="3C5790"/>
                </a:solidFill>
              </a:rPr>
              <a:t>&gt; --&gt; renders &lt;html&gt; tag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&lt;</a:t>
            </a:r>
            <a:r>
              <a:rPr lang="en-US" sz="1400" b="1" dirty="0" err="1" smtClean="0">
                <a:solidFill>
                  <a:srgbClr val="3C5790"/>
                </a:solidFill>
              </a:rPr>
              <a:t>netui:hidden</a:t>
            </a:r>
            <a:r>
              <a:rPr lang="en-US" sz="1400" dirty="0" smtClean="0">
                <a:solidFill>
                  <a:srgbClr val="3C5790"/>
                </a:solidFill>
              </a:rPr>
              <a:t>&gt; --&gt; generates a HTML hidden tag with a given value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&lt;</a:t>
            </a:r>
            <a:r>
              <a:rPr lang="en-US" sz="1400" b="1" dirty="0" err="1" smtClean="0">
                <a:solidFill>
                  <a:srgbClr val="3C5790"/>
                </a:solidFill>
              </a:rPr>
              <a:t>netui:image</a:t>
            </a:r>
            <a:r>
              <a:rPr lang="en-US" sz="1400" dirty="0" smtClean="0">
                <a:solidFill>
                  <a:srgbClr val="3C5790"/>
                </a:solidFill>
              </a:rPr>
              <a:t>&gt; --&gt; renders a HTML &lt;image&gt; tag with attributes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&lt;</a:t>
            </a:r>
            <a:r>
              <a:rPr lang="en-US" sz="1400" b="1" dirty="0" err="1" smtClean="0">
                <a:solidFill>
                  <a:srgbClr val="3C5790"/>
                </a:solidFill>
              </a:rPr>
              <a:t>netuit:label</a:t>
            </a:r>
            <a:r>
              <a:rPr lang="en-US" sz="1400" dirty="0" smtClean="0">
                <a:solidFill>
                  <a:srgbClr val="3C5790"/>
                </a:solidFill>
              </a:rPr>
              <a:t>&gt; --&gt; associates text with input element in a form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Controls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57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Control is a java object that encapsulates business logic or controls access to resources.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438400"/>
            <a:ext cx="7543800" cy="4314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Controls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90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control provides a layer of abstraction.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Controls are used as wrapping up EJB or message-d</a:t>
            </a:r>
            <a:r>
              <a:rPr lang="ro-RO" sz="1400" dirty="0" smtClean="0">
                <a:solidFill>
                  <a:srgbClr val="3C5790"/>
                </a:solidFill>
              </a:rPr>
              <a:t>r</a:t>
            </a:r>
            <a:r>
              <a:rPr lang="en-US" sz="1400" dirty="0" err="1" smtClean="0">
                <a:solidFill>
                  <a:srgbClr val="3C5790"/>
                </a:solidFill>
              </a:rPr>
              <a:t>iven</a:t>
            </a:r>
            <a:r>
              <a:rPr lang="en-US" sz="1400" dirty="0" smtClean="0">
                <a:solidFill>
                  <a:srgbClr val="3C5790"/>
                </a:solidFill>
              </a:rPr>
              <a:t> beans.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They provide a common client interface to any set of resources: databases, external systems,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etc.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505200"/>
            <a:ext cx="309562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3276600"/>
            <a:ext cx="31051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Web Services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Web Services are a set of specifications built on top of open, </a:t>
            </a:r>
            <a:r>
              <a:rPr lang="en-US" sz="1400" dirty="0" smtClean="0">
                <a:solidFill>
                  <a:srgbClr val="3C5790"/>
                </a:solidFill>
              </a:rPr>
              <a:t>cross-pl</a:t>
            </a:r>
            <a:r>
              <a:rPr lang="ro-RO" sz="1400" dirty="0" smtClean="0">
                <a:solidFill>
                  <a:srgbClr val="3C5790"/>
                </a:solidFill>
              </a:rPr>
              <a:t>a</a:t>
            </a:r>
            <a:r>
              <a:rPr lang="en-US" sz="1400" dirty="0" err="1" smtClean="0">
                <a:solidFill>
                  <a:srgbClr val="3C5790"/>
                </a:solidFill>
              </a:rPr>
              <a:t>tform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standards such as TCP/IP, HTML, XML.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Web Service consists of a service provider that is defined in the Web Services Description Language (WSDL)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and published using UDDI(Universal Description, Discovery and Integration0 called a registry.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service requestor(Web Service client) discovers the Web Service in the UDDI registry.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352800"/>
            <a:ext cx="6324600" cy="3226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Web Services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Miscellaneous web service </a:t>
            </a:r>
            <a:r>
              <a:rPr lang="en-US" sz="1400" dirty="0" smtClean="0">
                <a:solidFill>
                  <a:srgbClr val="3C5790"/>
                </a:solidFill>
              </a:rPr>
              <a:t>standards</a:t>
            </a:r>
            <a:r>
              <a:rPr lang="ro-RO" sz="1400" dirty="0" smtClean="0">
                <a:solidFill>
                  <a:srgbClr val="3C5790"/>
                </a:solidFill>
              </a:rPr>
              <a:t>: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SOAP </a:t>
            </a:r>
            <a:r>
              <a:rPr lang="en-US" sz="1400" dirty="0" smtClean="0">
                <a:solidFill>
                  <a:srgbClr val="3C5790"/>
                </a:solidFill>
              </a:rPr>
              <a:t>1.2 Attachment Feature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Web </a:t>
            </a:r>
            <a:r>
              <a:rPr lang="en-US" sz="1400" dirty="0" smtClean="0">
                <a:solidFill>
                  <a:srgbClr val="3C5790"/>
                </a:solidFill>
              </a:rPr>
              <a:t>Services Addressing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Web </a:t>
            </a:r>
            <a:r>
              <a:rPr lang="en-US" sz="1400" dirty="0" smtClean="0">
                <a:solidFill>
                  <a:srgbClr val="3C5790"/>
                </a:solidFill>
              </a:rPr>
              <a:t>Services Reliable Messaging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Web </a:t>
            </a:r>
            <a:r>
              <a:rPr lang="en-US" sz="1400" dirty="0" smtClean="0">
                <a:solidFill>
                  <a:srgbClr val="3C5790"/>
                </a:solidFill>
              </a:rPr>
              <a:t>Services Policy Framework and Web Services Policy Attachment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Web </a:t>
            </a:r>
            <a:r>
              <a:rPr lang="en-US" sz="1400" dirty="0" smtClean="0">
                <a:solidFill>
                  <a:srgbClr val="3C5790"/>
                </a:solidFill>
              </a:rPr>
              <a:t>Services Coordination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Web </a:t>
            </a:r>
            <a:r>
              <a:rPr lang="en-US" sz="1400" dirty="0" smtClean="0">
                <a:solidFill>
                  <a:srgbClr val="3C5790"/>
                </a:solidFill>
              </a:rPr>
              <a:t>Services Transaction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Web </a:t>
            </a:r>
            <a:r>
              <a:rPr lang="en-US" sz="1400" dirty="0" smtClean="0">
                <a:solidFill>
                  <a:srgbClr val="3C5790"/>
                </a:solidFill>
              </a:rPr>
              <a:t>Services Security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Web </a:t>
            </a:r>
            <a:r>
              <a:rPr lang="en-US" sz="1400" dirty="0" smtClean="0">
                <a:solidFill>
                  <a:srgbClr val="3C5790"/>
                </a:solidFill>
              </a:rPr>
              <a:t>Service Choreography Interface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Web Services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Using </a:t>
            </a:r>
            <a:r>
              <a:rPr lang="en-US" sz="1400" dirty="0" smtClean="0">
                <a:solidFill>
                  <a:srgbClr val="3C5790"/>
                </a:solidFill>
              </a:rPr>
              <a:t>annotations </a:t>
            </a:r>
            <a:r>
              <a:rPr lang="en-US" sz="1400" dirty="0" smtClean="0">
                <a:solidFill>
                  <a:srgbClr val="3C5790"/>
                </a:solidFill>
              </a:rPr>
              <a:t>in JSR 181, </a:t>
            </a:r>
            <a:r>
              <a:rPr lang="ro-RO" sz="1400" dirty="0" smtClean="0">
                <a:solidFill>
                  <a:srgbClr val="3C5790"/>
                </a:solidFill>
              </a:rPr>
              <a:t>we </a:t>
            </a:r>
            <a:r>
              <a:rPr lang="en-US" sz="1400" dirty="0" smtClean="0">
                <a:solidFill>
                  <a:srgbClr val="3C5790"/>
                </a:solidFill>
              </a:rPr>
              <a:t>can </a:t>
            </a:r>
            <a:r>
              <a:rPr lang="en-US" sz="1400" dirty="0" smtClean="0">
                <a:solidFill>
                  <a:srgbClr val="3C5790"/>
                </a:solidFill>
              </a:rPr>
              <a:t>easily expose any Java class as a Web </a:t>
            </a:r>
            <a:r>
              <a:rPr lang="en-US" sz="1400" dirty="0" smtClean="0">
                <a:solidFill>
                  <a:srgbClr val="3C5790"/>
                </a:solidFill>
              </a:rPr>
              <a:t>Service</a:t>
            </a:r>
            <a:r>
              <a:rPr lang="ro-RO" sz="1400" dirty="0" smtClean="0">
                <a:solidFill>
                  <a:srgbClr val="3C5790"/>
                </a:solidFill>
              </a:rPr>
              <a:t>: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WebService</a:t>
            </a:r>
            <a:r>
              <a:rPr lang="en-US" sz="1400" dirty="0" smtClean="0">
                <a:solidFill>
                  <a:srgbClr val="3C5790"/>
                </a:solidFill>
              </a:rPr>
              <a:t>: class is exposed as </a:t>
            </a:r>
            <a:r>
              <a:rPr lang="en-US" sz="1400" dirty="0" err="1" smtClean="0">
                <a:solidFill>
                  <a:srgbClr val="3C5790"/>
                </a:solidFill>
              </a:rPr>
              <a:t>WebService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WebMethod</a:t>
            </a:r>
            <a:r>
              <a:rPr lang="en-US" sz="1400" dirty="0" smtClean="0">
                <a:solidFill>
                  <a:srgbClr val="3C5790"/>
                </a:solidFill>
              </a:rPr>
              <a:t>: method will </a:t>
            </a:r>
            <a:r>
              <a:rPr lang="en-US" sz="1400" dirty="0" err="1" smtClean="0">
                <a:solidFill>
                  <a:srgbClr val="3C5790"/>
                </a:solidFill>
              </a:rPr>
              <a:t>epose</a:t>
            </a:r>
            <a:r>
              <a:rPr lang="en-US" sz="1400" dirty="0" smtClean="0">
                <a:solidFill>
                  <a:srgbClr val="3C5790"/>
                </a:solidFill>
              </a:rPr>
              <a:t> a </a:t>
            </a:r>
            <a:r>
              <a:rPr lang="en-US" sz="1400" dirty="0" err="1" smtClean="0">
                <a:solidFill>
                  <a:srgbClr val="3C5790"/>
                </a:solidFill>
              </a:rPr>
              <a:t>ws</a:t>
            </a:r>
            <a:r>
              <a:rPr lang="en-US" sz="1400" dirty="0" smtClean="0">
                <a:solidFill>
                  <a:srgbClr val="3C5790"/>
                </a:solidFill>
              </a:rPr>
              <a:t> operation.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WebParam</a:t>
            </a:r>
            <a:r>
              <a:rPr lang="en-US" sz="1400" dirty="0" smtClean="0">
                <a:solidFill>
                  <a:srgbClr val="3C5790"/>
                </a:solidFill>
              </a:rPr>
              <a:t>: specifies parameter exposed in the </a:t>
            </a:r>
            <a:r>
              <a:rPr lang="en-US" sz="1400" dirty="0" err="1" smtClean="0">
                <a:solidFill>
                  <a:srgbClr val="3C5790"/>
                </a:solidFill>
              </a:rPr>
              <a:t>WebService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WebResult</a:t>
            </a:r>
            <a:r>
              <a:rPr lang="en-US" sz="1400" dirty="0" smtClean="0">
                <a:solidFill>
                  <a:srgbClr val="3C5790"/>
                </a:solidFill>
              </a:rPr>
              <a:t>: maps return value to a WSDL element.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OneWay</a:t>
            </a:r>
            <a:r>
              <a:rPr lang="en-US" sz="1400" dirty="0" smtClean="0">
                <a:solidFill>
                  <a:srgbClr val="3C5790"/>
                </a:solidFill>
              </a:rPr>
              <a:t>: specifies that method has only input message and no return value.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InitParam</a:t>
            </a:r>
            <a:r>
              <a:rPr lang="en-US" sz="1400" dirty="0" smtClean="0">
                <a:solidFill>
                  <a:srgbClr val="3C5790"/>
                </a:solidFill>
              </a:rPr>
              <a:t>: specifies any initialization parameters for the </a:t>
            </a:r>
            <a:r>
              <a:rPr lang="en-US" sz="1400" dirty="0" err="1" smtClean="0">
                <a:solidFill>
                  <a:srgbClr val="3C5790"/>
                </a:solidFill>
              </a:rPr>
              <a:t>WebService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@</a:t>
            </a:r>
            <a:r>
              <a:rPr lang="en-US" sz="1400" b="1" dirty="0" err="1" smtClean="0">
                <a:solidFill>
                  <a:srgbClr val="3C5790"/>
                </a:solidFill>
              </a:rPr>
              <a:t>SOAPBinding</a:t>
            </a:r>
            <a:r>
              <a:rPr lang="en-US" sz="1400" dirty="0" smtClean="0">
                <a:solidFill>
                  <a:srgbClr val="3C5790"/>
                </a:solidFill>
              </a:rPr>
              <a:t>: binds </a:t>
            </a:r>
            <a:r>
              <a:rPr lang="en-US" sz="1400" dirty="0" err="1" smtClean="0">
                <a:solidFill>
                  <a:srgbClr val="3C5790"/>
                </a:solidFill>
              </a:rPr>
              <a:t>WebService</a:t>
            </a:r>
            <a:r>
              <a:rPr lang="en-US" sz="1400" dirty="0" smtClean="0">
                <a:solidFill>
                  <a:srgbClr val="3C5790"/>
                </a:solidFill>
              </a:rPr>
              <a:t> to SOAP.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Web Services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057400"/>
            <a:ext cx="801868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http://en.wikipedia.org/wiki/Apache_Beehive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ro-RO" sz="1600" dirty="0" smtClean="0">
                <a:solidFill>
                  <a:schemeClr val="bg1"/>
                </a:solidFill>
              </a:rPr>
              <a:t>http://www.ibm.com/developerworks/library/os-beehive/</a:t>
            </a:r>
          </a:p>
          <a:p>
            <a:r>
              <a:rPr lang="ro-RO" sz="1600" dirty="0" smtClean="0">
                <a:solidFill>
                  <a:schemeClr val="bg1"/>
                </a:solidFill>
              </a:rPr>
              <a:t>Apress - Pro Apache Beehive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Beehive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History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Components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Page Flow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NetUI Components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Controls</a:t>
            </a:r>
          </a:p>
          <a:p>
            <a:r>
              <a:rPr lang="ro-RO" sz="1600" smtClean="0">
                <a:solidFill>
                  <a:srgbClr val="3C5790"/>
                </a:solidFill>
              </a:rPr>
              <a:t>Web Services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Beehive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Apache Beehive is a java web framework.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It was developed by BEA </a:t>
            </a:r>
            <a:r>
              <a:rPr lang="en-US" sz="1500" dirty="0" err="1" smtClean="0">
                <a:solidFill>
                  <a:srgbClr val="3C5790"/>
                </a:solidFill>
              </a:rPr>
              <a:t>Weblogic</a:t>
            </a:r>
            <a:r>
              <a:rPr lang="en-US" sz="1500" dirty="0" smtClean="0">
                <a:solidFill>
                  <a:srgbClr val="3C5790"/>
                </a:solidFill>
              </a:rPr>
              <a:t> 8.1 and later they decided to donate the code to Apache.</a:t>
            </a:r>
            <a:endParaRPr lang="ro-RO" sz="15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Apache Beehive was created to support the Java Page Flow technology, Controls and Web Services based on JSR 181.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History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BEA </a:t>
            </a:r>
            <a:r>
              <a:rPr lang="en-US" sz="1400" dirty="0" err="1" smtClean="0">
                <a:solidFill>
                  <a:srgbClr val="3C5790"/>
                </a:solidFill>
              </a:rPr>
              <a:t>Weblogic</a:t>
            </a:r>
            <a:r>
              <a:rPr lang="en-US" sz="1400" dirty="0" smtClean="0">
                <a:solidFill>
                  <a:srgbClr val="3C5790"/>
                </a:solidFill>
              </a:rPr>
              <a:t> 8.1 created the framework in order to develop Java EE applications more quickly.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BEA decided to open-source the project under the Apache Software Foundation license.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latest version of Beehive was released in 4 December 2006.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It's lifetime ended in January 2010 when it has been retired and moved to Apache Attic.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1219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All Apache Beehive components fit into MVC(Model-View-Controller) programming model.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JPF</a:t>
            </a:r>
            <a:r>
              <a:rPr lang="en-US" sz="1400" dirty="0" smtClean="0">
                <a:solidFill>
                  <a:srgbClr val="3C5790"/>
                </a:solidFill>
              </a:rPr>
              <a:t>(Java Page Flow) it's the controller layer.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NetUI</a:t>
            </a:r>
            <a:r>
              <a:rPr lang="en-US" sz="1400" dirty="0" smtClean="0">
                <a:solidFill>
                  <a:srgbClr val="3C5790"/>
                </a:solidFill>
              </a:rPr>
              <a:t> tag libraries are part of view layer.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The model layer is built from </a:t>
            </a:r>
            <a:r>
              <a:rPr lang="en-US" sz="1400" b="1" dirty="0" smtClean="0">
                <a:solidFill>
                  <a:srgbClr val="3C5790"/>
                </a:solidFill>
              </a:rPr>
              <a:t>Java </a:t>
            </a:r>
            <a:r>
              <a:rPr lang="ro-RO" sz="1400" b="1" dirty="0" smtClean="0">
                <a:solidFill>
                  <a:srgbClr val="3C5790"/>
                </a:solidFill>
              </a:rPr>
              <a:t>controls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3429000"/>
            <a:ext cx="55721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Components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Netui</a:t>
            </a:r>
            <a:r>
              <a:rPr lang="en-US" sz="1400" b="1" dirty="0" smtClean="0">
                <a:solidFill>
                  <a:srgbClr val="3C5790"/>
                </a:solidFill>
              </a:rPr>
              <a:t> Page Flows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application framework built on top of Apache Struts which allows easier tooling and automatic updating of the various Struts configuration files.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Controls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This is the heart </a:t>
            </a:r>
            <a:r>
              <a:rPr lang="en-US" sz="1400" dirty="0" err="1" smtClean="0">
                <a:solidFill>
                  <a:srgbClr val="3C5790"/>
                </a:solidFill>
              </a:rPr>
              <a:t>ot</a:t>
            </a:r>
            <a:r>
              <a:rPr lang="en-US" sz="1400" dirty="0" smtClean="0">
                <a:solidFill>
                  <a:srgbClr val="3C5790"/>
                </a:solidFill>
              </a:rPr>
              <a:t> Beehive framework.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A control can access enterprise-level resources such as EJB, </a:t>
            </a:r>
            <a:r>
              <a:rPr lang="en-US" sz="1400" dirty="0" err="1" smtClean="0">
                <a:solidFill>
                  <a:srgbClr val="3C5790"/>
                </a:solidFill>
              </a:rPr>
              <a:t>WebService</a:t>
            </a:r>
            <a:r>
              <a:rPr lang="en-US" sz="1400" dirty="0" smtClean="0">
                <a:solidFill>
                  <a:srgbClr val="3C5790"/>
                </a:solidFill>
              </a:rPr>
              <a:t>, etc.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Webservices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Enables the creation of </a:t>
            </a:r>
            <a:r>
              <a:rPr lang="en-US" sz="1400" dirty="0" err="1" smtClean="0">
                <a:solidFill>
                  <a:srgbClr val="3C5790"/>
                </a:solidFill>
              </a:rPr>
              <a:t>webservices</a:t>
            </a:r>
            <a:r>
              <a:rPr lang="en-US" sz="1400" dirty="0" smtClean="0">
                <a:solidFill>
                  <a:srgbClr val="3C5790"/>
                </a:solidFill>
              </a:rPr>
              <a:t> using meta-data/annotations quickly.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Using this approach any plain java class can be converted into a web service.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Page Flow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824810"/>
            <a:ext cx="4343400" cy="5033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space réservé du contenu 4"/>
          <p:cNvSpPr>
            <a:spLocks noGrp="1"/>
          </p:cNvSpPr>
          <p:nvPr>
            <p:ph idx="1"/>
          </p:nvPr>
        </p:nvSpPr>
        <p:spPr>
          <a:xfrm>
            <a:off x="5791200" y="2133600"/>
            <a:ext cx="3124200" cy="3810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controller code is a Java source code file with the extension </a:t>
            </a:r>
            <a:r>
              <a:rPr lang="en-US" sz="1400" b="1" dirty="0" smtClean="0">
                <a:solidFill>
                  <a:srgbClr val="3C5790"/>
                </a:solidFill>
              </a:rPr>
              <a:t>.</a:t>
            </a:r>
            <a:r>
              <a:rPr lang="en-US" sz="1400" b="1" dirty="0" err="1" smtClean="0">
                <a:solidFill>
                  <a:srgbClr val="3C5790"/>
                </a:solidFill>
              </a:rPr>
              <a:t>jpf</a:t>
            </a:r>
            <a:r>
              <a:rPr lang="en-US" sz="1400" dirty="0" smtClean="0">
                <a:solidFill>
                  <a:srgbClr val="3C5790"/>
                </a:solidFill>
              </a:rPr>
              <a:t> to denote that it’s a Java Page Flow.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NetUI Components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NetUI</a:t>
            </a:r>
            <a:r>
              <a:rPr lang="en-US" sz="1400" dirty="0" smtClean="0">
                <a:solidFill>
                  <a:srgbClr val="3C5790"/>
                </a:solidFill>
              </a:rPr>
              <a:t> is a set of tag libraries that are JSP 2.0 compliant.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There are 3 tag libraries: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NetUI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NetUI</a:t>
            </a:r>
            <a:r>
              <a:rPr lang="en-US" sz="1400" dirty="0" smtClean="0">
                <a:solidFill>
                  <a:srgbClr val="3C5790"/>
                </a:solidFill>
              </a:rPr>
              <a:t>-data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NetUI</a:t>
            </a:r>
            <a:r>
              <a:rPr lang="en-US" sz="1400" dirty="0" smtClean="0">
                <a:solidFill>
                  <a:srgbClr val="3C5790"/>
                </a:solidFill>
              </a:rPr>
              <a:t>-template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NetUI Components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Common components: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&lt;</a:t>
            </a:r>
            <a:r>
              <a:rPr lang="en-US" sz="1400" b="1" dirty="0" err="1" smtClean="0">
                <a:solidFill>
                  <a:srgbClr val="3C5790"/>
                </a:solidFill>
              </a:rPr>
              <a:t>netui:base</a:t>
            </a:r>
            <a:r>
              <a:rPr lang="en-US" sz="1400" dirty="0" smtClean="0">
                <a:solidFill>
                  <a:srgbClr val="3C5790"/>
                </a:solidFill>
              </a:rPr>
              <a:t>&gt;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provides base for every URL on the page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&lt;</a:t>
            </a:r>
            <a:r>
              <a:rPr lang="en-US" sz="1400" b="1" dirty="0" err="1" smtClean="0">
                <a:solidFill>
                  <a:srgbClr val="3C5790"/>
                </a:solidFill>
              </a:rPr>
              <a:t>netui:bindingUpdateErrors</a:t>
            </a:r>
            <a:r>
              <a:rPr lang="en-US" sz="1400" dirty="0" smtClean="0">
                <a:solidFill>
                  <a:srgbClr val="3C5790"/>
                </a:solidFill>
              </a:rPr>
              <a:t>&gt;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renders set of error message found during processing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&lt;</a:t>
            </a:r>
            <a:r>
              <a:rPr lang="en-US" sz="1400" b="1" dirty="0" err="1" smtClean="0">
                <a:solidFill>
                  <a:srgbClr val="3C5790"/>
                </a:solidFill>
              </a:rPr>
              <a:t>netui:body</a:t>
            </a:r>
            <a:r>
              <a:rPr lang="en-US" sz="1400" dirty="0" smtClean="0">
                <a:solidFill>
                  <a:srgbClr val="3C5790"/>
                </a:solidFill>
              </a:rPr>
              <a:t>&gt;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render HTML &lt;body&gt; tag with attributes specified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&lt;</a:t>
            </a:r>
            <a:r>
              <a:rPr lang="en-US" sz="1400" b="1" dirty="0" err="1" smtClean="0">
                <a:solidFill>
                  <a:srgbClr val="3C5790"/>
                </a:solidFill>
              </a:rPr>
              <a:t>netui:button</a:t>
            </a:r>
            <a:r>
              <a:rPr lang="en-US" sz="1400" dirty="0" smtClean="0">
                <a:solidFill>
                  <a:srgbClr val="3C5790"/>
                </a:solidFill>
              </a:rPr>
              <a:t>&gt;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renders HTML button with specified attributes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&lt;</a:t>
            </a:r>
            <a:r>
              <a:rPr lang="en-US" sz="1400" b="1" dirty="0" err="1" smtClean="0">
                <a:solidFill>
                  <a:srgbClr val="3C5790"/>
                </a:solidFill>
              </a:rPr>
              <a:t>netui:content</a:t>
            </a:r>
            <a:r>
              <a:rPr lang="en-US" sz="1400" dirty="0" smtClean="0">
                <a:solidFill>
                  <a:srgbClr val="3C5790"/>
                </a:solidFill>
              </a:rPr>
              <a:t>&gt;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displays text or result of expression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&lt;</a:t>
            </a:r>
            <a:r>
              <a:rPr lang="en-US" sz="1400" b="1" dirty="0" err="1" smtClean="0">
                <a:solidFill>
                  <a:srgbClr val="3C5790"/>
                </a:solidFill>
              </a:rPr>
              <a:t>netui:error</a:t>
            </a:r>
            <a:r>
              <a:rPr lang="en-US" sz="1400" dirty="0" smtClean="0">
                <a:solidFill>
                  <a:srgbClr val="3C5790"/>
                </a:solidFill>
              </a:rPr>
              <a:t>&gt;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renders error message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&lt;</a:t>
            </a:r>
            <a:r>
              <a:rPr lang="en-US" sz="1400" b="1" dirty="0" err="1" smtClean="0">
                <a:solidFill>
                  <a:srgbClr val="3C5790"/>
                </a:solidFill>
              </a:rPr>
              <a:t>netui:except</a:t>
            </a:r>
            <a:r>
              <a:rPr lang="ro-RO" sz="1400" b="1" dirty="0" smtClean="0">
                <a:solidFill>
                  <a:srgbClr val="3C5790"/>
                </a:solidFill>
              </a:rPr>
              <a:t>i</a:t>
            </a:r>
            <a:r>
              <a:rPr lang="en-US" sz="1400" b="1" dirty="0" err="1" smtClean="0">
                <a:solidFill>
                  <a:srgbClr val="3C5790"/>
                </a:solidFill>
              </a:rPr>
              <a:t>ons</a:t>
            </a:r>
            <a:r>
              <a:rPr lang="en-US" sz="1400" dirty="0" smtClean="0">
                <a:solidFill>
                  <a:srgbClr val="3C5790"/>
                </a:solidFill>
              </a:rPr>
              <a:t>&gt;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renders exception messages and stack traces inline on JSP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&lt;</a:t>
            </a:r>
            <a:r>
              <a:rPr lang="en-US" sz="1400" b="1" dirty="0" err="1" smtClean="0">
                <a:solidFill>
                  <a:srgbClr val="3C5790"/>
                </a:solidFill>
              </a:rPr>
              <a:t>netui:form</a:t>
            </a:r>
            <a:r>
              <a:rPr lang="en-US" sz="1400" dirty="0" smtClean="0">
                <a:solidFill>
                  <a:srgbClr val="3C5790"/>
                </a:solidFill>
              </a:rPr>
              <a:t>&gt;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renders HTML form that can be submitted to a Java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6592</TotalTime>
  <Words>778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143</vt:lpstr>
      <vt:lpstr>Apache Beehive</vt:lpstr>
      <vt:lpstr>Contents</vt:lpstr>
      <vt:lpstr>What is Beehive?</vt:lpstr>
      <vt:lpstr>History</vt:lpstr>
      <vt:lpstr>Architecture</vt:lpstr>
      <vt:lpstr>Components</vt:lpstr>
      <vt:lpstr>Page Flow</vt:lpstr>
      <vt:lpstr>NetUI Components</vt:lpstr>
      <vt:lpstr>NetUI Components (cont.)</vt:lpstr>
      <vt:lpstr>NetUI Components (cont.)</vt:lpstr>
      <vt:lpstr>Controls</vt:lpstr>
      <vt:lpstr>Controls (cont.)</vt:lpstr>
      <vt:lpstr>Web Services</vt:lpstr>
      <vt:lpstr>Web Services (cont.)</vt:lpstr>
      <vt:lpstr>Web Services (cont.)</vt:lpstr>
      <vt:lpstr>Web Services (cont.)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672</cp:revision>
  <dcterms:created xsi:type="dcterms:W3CDTF">2012-04-12T06:19:17Z</dcterms:created>
  <dcterms:modified xsi:type="dcterms:W3CDTF">2015-02-05T19:07:38Z</dcterms:modified>
</cp:coreProperties>
</file>