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91" r:id="rId6"/>
    <p:sldId id="395" r:id="rId7"/>
    <p:sldId id="390" r:id="rId8"/>
    <p:sldId id="396" r:id="rId9"/>
    <p:sldId id="393" r:id="rId10"/>
    <p:sldId id="394" r:id="rId11"/>
    <p:sldId id="398" r:id="rId12"/>
    <p:sldId id="397" r:id="rId13"/>
    <p:sldId id="401" r:id="rId14"/>
    <p:sldId id="399" r:id="rId15"/>
    <p:sldId id="400" r:id="rId16"/>
    <p:sldId id="392" r:id="rId17"/>
    <p:sldId id="403" r:id="rId18"/>
    <p:sldId id="404" r:id="rId19"/>
    <p:sldId id="405" r:id="rId20"/>
    <p:sldId id="407" r:id="rId21"/>
    <p:sldId id="406" r:id="rId22"/>
    <p:sldId id="409" r:id="rId23"/>
    <p:sldId id="410" r:id="rId24"/>
    <p:sldId id="411" r:id="rId25"/>
    <p:sldId id="402" r:id="rId26"/>
    <p:sldId id="389" r:id="rId27"/>
    <p:sldId id="259" r:id="rId2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69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16/12/2013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16/12/2013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16/12/2013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16/12/2013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16/12/2013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16/12/2013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16/12/2013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16/12/2013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16/12/2013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16/12/2013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16/12/2013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16/12/2013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Camel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Routes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362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Routes are core abstraction for Camel.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Routes can: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enhance features and functionality of systems.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allow clients and servers to be developed independently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provide a flexible way to add extra processing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decide dynamically what server a client will invoke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Each route in Camel has a unique identifier that’s used for logging, debugging, monitoring and starting and stopping routes.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Endpoints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81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An endpoint is the Camel abstraction that models the end of a channel.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acts as a neutral interface allowing systems to integrate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configure endpoints using URIs and contains info like: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schema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context path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options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endpoint acts as a factory for creating consumers and producers.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254347"/>
            <a:ext cx="4343400" cy="1308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50" y="3696942"/>
            <a:ext cx="2609850" cy="278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Endpoints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146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Producer</a:t>
            </a:r>
            <a:r>
              <a:rPr lang="en-US" sz="1400" dirty="0" smtClean="0">
                <a:solidFill>
                  <a:srgbClr val="3C5790"/>
                </a:solidFill>
              </a:rPr>
              <a:t> - creates and sends message to an endpoint.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Consumer</a:t>
            </a:r>
            <a:r>
              <a:rPr lang="en-US" sz="1400" dirty="0" smtClean="0">
                <a:solidFill>
                  <a:srgbClr val="3C5790"/>
                </a:solidFill>
              </a:rPr>
              <a:t> - service that receives messages produced by a producer.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There are 2 types of consumers: </a:t>
            </a:r>
          </a:p>
          <a:p>
            <a:pPr lvl="1"/>
            <a:r>
              <a:rPr lang="en-US" sz="1400" u="sng" dirty="0" smtClean="0">
                <a:solidFill>
                  <a:srgbClr val="3C5790"/>
                </a:solidFill>
              </a:rPr>
              <a:t>event-driven consumers </a:t>
            </a:r>
          </a:p>
          <a:p>
            <a:pPr lvl="2"/>
            <a:r>
              <a:rPr lang="en-US" sz="1200" dirty="0" smtClean="0">
                <a:solidFill>
                  <a:srgbClr val="3C5790"/>
                </a:solidFill>
              </a:rPr>
              <a:t>This kind of consumer is mostly associated with client-server architectures and web services.</a:t>
            </a:r>
          </a:p>
          <a:p>
            <a:pPr lvl="2"/>
            <a:r>
              <a:rPr lang="en-US" sz="1200" dirty="0" smtClean="0">
                <a:solidFill>
                  <a:srgbClr val="3C5790"/>
                </a:solidFill>
              </a:rPr>
              <a:t>It's referred as asynchronous receiver in EIP.</a:t>
            </a:r>
          </a:p>
          <a:p>
            <a:pPr lvl="1"/>
            <a:r>
              <a:rPr lang="en-US" sz="1400" u="sng" dirty="0" smtClean="0">
                <a:solidFill>
                  <a:srgbClr val="3C5790"/>
                </a:solidFill>
              </a:rPr>
              <a:t>polling consumers</a:t>
            </a:r>
          </a:p>
          <a:p>
            <a:pPr lvl="2"/>
            <a:r>
              <a:rPr lang="en-US" sz="1200" dirty="0" smtClean="0">
                <a:solidFill>
                  <a:srgbClr val="3C5790"/>
                </a:solidFill>
              </a:rPr>
              <a:t>The polling consumer actively fetches messages from a particular source.</a:t>
            </a:r>
          </a:p>
          <a:p>
            <a:pPr lvl="2"/>
            <a:r>
              <a:rPr lang="en-US" sz="1200" dirty="0" smtClean="0">
                <a:solidFill>
                  <a:srgbClr val="3C5790"/>
                </a:solidFill>
              </a:rPr>
              <a:t>It's known as a synchronous receiver in EIP.</a:t>
            </a:r>
          </a:p>
          <a:p>
            <a:pPr>
              <a:buNone/>
            </a:pP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572000"/>
            <a:ext cx="3324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572000"/>
            <a:ext cx="33242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Endpoints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2743200"/>
            <a:ext cx="3276600" cy="762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Camel provides the </a:t>
            </a:r>
            <a:r>
              <a:rPr lang="en-US" sz="1400" b="1" dirty="0" err="1" smtClean="0">
                <a:solidFill>
                  <a:srgbClr val="3C5790"/>
                </a:solidFill>
              </a:rPr>
              <a:t>recipientList</a:t>
            </a:r>
            <a:r>
              <a:rPr lang="en-US" sz="1400" dirty="0" smtClean="0">
                <a:solidFill>
                  <a:srgbClr val="3C5790"/>
                </a:solidFill>
              </a:rPr>
              <a:t>() method for sending messages to a list of recipients.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057400"/>
            <a:ext cx="4724400" cy="237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4606126"/>
            <a:ext cx="5334000" cy="209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contenu 4"/>
          <p:cNvSpPr txBox="1">
            <a:spLocks/>
          </p:cNvSpPr>
          <p:nvPr/>
        </p:nvSpPr>
        <p:spPr bwMode="auto">
          <a:xfrm>
            <a:off x="381000" y="4876800"/>
            <a:ext cx="327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 tap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fixed recipient list that sends a copy of a message traveling from a source to a destination to a secondary destination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Examples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add on the fly Camel components  like: </a:t>
            </a:r>
            <a:r>
              <a:rPr lang="en-US" sz="1400" dirty="0" err="1" smtClean="0">
                <a:solidFill>
                  <a:srgbClr val="3C5790"/>
                </a:solidFill>
              </a:rPr>
              <a:t>FileComponent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FtpComponent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SftpComponent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JmsComponent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943225"/>
            <a:ext cx="56388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5334000"/>
            <a:ext cx="4267200" cy="119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Examples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create choices when routing.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286001"/>
            <a:ext cx="5334000" cy="2153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contenu 4"/>
          <p:cNvSpPr txBox="1">
            <a:spLocks/>
          </p:cNvSpPr>
          <p:nvPr/>
        </p:nvSpPr>
        <p:spPr bwMode="auto">
          <a:xfrm>
            <a:off x="457200" y="4419600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filter messages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xpath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expressions.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Messages can be sent to multiple endpoints using 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multicast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using multicasting, messages can be sent in parallel or serial.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5413354"/>
            <a:ext cx="5410200" cy="129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Data Transformation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819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Data transformation is a broad term that covers two types of transformation: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Data format transformation (ex: from </a:t>
            </a:r>
            <a:r>
              <a:rPr lang="en-US" sz="1200" dirty="0" err="1" smtClean="0">
                <a:solidFill>
                  <a:srgbClr val="3C5790"/>
                </a:solidFill>
              </a:rPr>
              <a:t>cvs</a:t>
            </a:r>
            <a:r>
              <a:rPr lang="en-US" sz="1200" dirty="0" smtClean="0">
                <a:solidFill>
                  <a:srgbClr val="3C5790"/>
                </a:solidFill>
              </a:rPr>
              <a:t> to xml)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Data type transformation (ex: from </a:t>
            </a:r>
            <a:r>
              <a:rPr lang="en-US" sz="1200" dirty="0" err="1" smtClean="0">
                <a:solidFill>
                  <a:srgbClr val="3C5790"/>
                </a:solidFill>
              </a:rPr>
              <a:t>java.lang.String</a:t>
            </a:r>
            <a:r>
              <a:rPr lang="en-US" sz="1200" dirty="0" smtClean="0">
                <a:solidFill>
                  <a:srgbClr val="3C5790"/>
                </a:solidFill>
              </a:rPr>
              <a:t> to </a:t>
            </a:r>
            <a:r>
              <a:rPr lang="en-US" sz="1200" dirty="0" err="1" smtClean="0">
                <a:solidFill>
                  <a:srgbClr val="3C5790"/>
                </a:solidFill>
              </a:rPr>
              <a:t>javax.jms.TextMessage</a:t>
            </a:r>
            <a:r>
              <a:rPr lang="en-US" sz="1200" dirty="0" smtClean="0">
                <a:solidFill>
                  <a:srgbClr val="3C5790"/>
                </a:solidFill>
              </a:rPr>
              <a:t>.)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Data transformation is used for mediate between protocols.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Camel has many data-transformation features.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Camel has 6 ways to transform data: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Data transformation in routes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Data transformation using components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Data transformation using data formats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Data transformation using templates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Data type transformation using Camel’s type converter mechanism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Message transformation in component adapters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029200"/>
            <a:ext cx="4267200" cy="1684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Data Transformation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For using Message Translator EIP Camel provides 3 ways: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Using a Processor - implement </a:t>
            </a:r>
            <a:r>
              <a:rPr lang="en-US" sz="1200" b="1" dirty="0" err="1" smtClean="0">
                <a:solidFill>
                  <a:srgbClr val="3C5790"/>
                </a:solidFill>
              </a:rPr>
              <a:t>org.apache.camel.Processor</a:t>
            </a:r>
            <a:r>
              <a:rPr lang="en-US" sz="1200" dirty="0" smtClean="0">
                <a:solidFill>
                  <a:srgbClr val="3C5790"/>
                </a:solidFill>
              </a:rPr>
              <a:t>, method: </a:t>
            </a:r>
            <a:r>
              <a:rPr lang="en-US" sz="1200" u="sng" dirty="0" smtClean="0">
                <a:solidFill>
                  <a:srgbClr val="3C5790"/>
                </a:solidFill>
              </a:rPr>
              <a:t>process(Exchange)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Using beans - use custom Bean with static </a:t>
            </a:r>
            <a:r>
              <a:rPr lang="en-US" sz="1200" u="sng" dirty="0" smtClean="0">
                <a:solidFill>
                  <a:srgbClr val="3C5790"/>
                </a:solidFill>
              </a:rPr>
              <a:t>String map(String)</a:t>
            </a:r>
            <a:r>
              <a:rPr lang="en-US" sz="1200" dirty="0" smtClean="0">
                <a:solidFill>
                  <a:srgbClr val="3C5790"/>
                </a:solidFill>
              </a:rPr>
              <a:t> signature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Using &lt;transform&gt;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Camel uses the </a:t>
            </a:r>
            <a:r>
              <a:rPr lang="en-US" sz="1200" b="1" dirty="0" err="1" smtClean="0">
                <a:solidFill>
                  <a:srgbClr val="3C5790"/>
                </a:solidFill>
              </a:rPr>
              <a:t>org.apache.camel.processor.AggregationStrategy</a:t>
            </a:r>
            <a:r>
              <a:rPr lang="en-US" sz="1200" dirty="0" smtClean="0">
                <a:solidFill>
                  <a:srgbClr val="3C5790"/>
                </a:solidFill>
              </a:rPr>
              <a:t> interface to merge the results, method aggregate.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Data formats are pluggable transformers that can transform messages from one form to another and vice versa. The interface </a:t>
            </a:r>
            <a:r>
              <a:rPr lang="en-US" sz="1200" b="1" dirty="0" err="1" smtClean="0">
                <a:solidFill>
                  <a:srgbClr val="3C5790"/>
                </a:solidFill>
              </a:rPr>
              <a:t>org.apace.camel.spi.DataFormat</a:t>
            </a:r>
            <a:r>
              <a:rPr lang="en-US" sz="1200" dirty="0" smtClean="0">
                <a:solidFill>
                  <a:srgbClr val="3C5790"/>
                </a:solidFill>
              </a:rPr>
              <a:t> it's used and contains two methods: </a:t>
            </a:r>
            <a:r>
              <a:rPr lang="en-US" sz="1200" u="sng" dirty="0" smtClean="0">
                <a:solidFill>
                  <a:srgbClr val="3C5790"/>
                </a:solidFill>
              </a:rPr>
              <a:t>marshal</a:t>
            </a:r>
            <a:r>
              <a:rPr lang="en-US" sz="1200" dirty="0" smtClean="0">
                <a:solidFill>
                  <a:srgbClr val="3C5790"/>
                </a:solidFill>
              </a:rPr>
              <a:t> and </a:t>
            </a:r>
            <a:r>
              <a:rPr lang="en-US" sz="1200" u="sng" dirty="0" err="1" smtClean="0">
                <a:solidFill>
                  <a:srgbClr val="3C5790"/>
                </a:solidFill>
              </a:rPr>
              <a:t>unmarshal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dirty="0" err="1" smtClean="0">
                <a:solidFill>
                  <a:srgbClr val="3C5790"/>
                </a:solidFill>
              </a:rPr>
              <a:t>TypeConverterRegistry</a:t>
            </a:r>
            <a:r>
              <a:rPr lang="en-US" sz="1200" dirty="0" smtClean="0">
                <a:solidFill>
                  <a:srgbClr val="3C5790"/>
                </a:solidFill>
              </a:rPr>
              <a:t> contains all the type converters are registered when Camel is started.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On startup, Camel loads all the type converters into the </a:t>
            </a:r>
            <a:r>
              <a:rPr lang="en-US" sz="1200" dirty="0" err="1" smtClean="0">
                <a:solidFill>
                  <a:srgbClr val="3C5790"/>
                </a:solidFill>
              </a:rPr>
              <a:t>TypeConverterRegistry</a:t>
            </a:r>
            <a:r>
              <a:rPr lang="en-US" sz="1200" dirty="0" smtClean="0">
                <a:solidFill>
                  <a:srgbClr val="3C5790"/>
                </a:solidFill>
              </a:rPr>
              <a:t> by using a </a:t>
            </a:r>
            <a:r>
              <a:rPr lang="en-US" sz="1200" dirty="0" err="1" smtClean="0">
                <a:solidFill>
                  <a:srgbClr val="3C5790"/>
                </a:solidFill>
              </a:rPr>
              <a:t>classpath</a:t>
            </a:r>
            <a:r>
              <a:rPr lang="en-US" sz="1200" dirty="0" smtClean="0">
                <a:solidFill>
                  <a:srgbClr val="3C5790"/>
                </a:solidFill>
              </a:rPr>
              <a:t>-scanning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Registry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05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Camel can store beans into Registry.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registry in Camel is merely a Service Provider Interface (SPI) defined in the </a:t>
            </a:r>
            <a:r>
              <a:rPr lang="en-US" sz="1400" b="1" dirty="0" err="1" smtClean="0">
                <a:solidFill>
                  <a:srgbClr val="3C5790"/>
                </a:solidFill>
              </a:rPr>
              <a:t>org.apache.camel.spi.Registry</a:t>
            </a:r>
            <a:r>
              <a:rPr lang="en-US" sz="1400" dirty="0" smtClean="0">
                <a:solidFill>
                  <a:srgbClr val="3C5790"/>
                </a:solidFill>
              </a:rPr>
              <a:t> interface: 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SimpleRegistry</a:t>
            </a:r>
            <a:r>
              <a:rPr lang="en-US" sz="1200" dirty="0" smtClean="0">
                <a:solidFill>
                  <a:srgbClr val="3C5790"/>
                </a:solidFill>
              </a:rPr>
              <a:t> - simple implementation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JndiRegistry</a:t>
            </a:r>
            <a:r>
              <a:rPr lang="en-US" sz="1200" dirty="0" smtClean="0">
                <a:solidFill>
                  <a:srgbClr val="3C5790"/>
                </a:solidFill>
              </a:rPr>
              <a:t> - JNDI implementation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ApplicationContextRegistry</a:t>
            </a:r>
            <a:r>
              <a:rPr lang="en-US" sz="1200" dirty="0" smtClean="0">
                <a:solidFill>
                  <a:srgbClr val="3C5790"/>
                </a:solidFill>
              </a:rPr>
              <a:t> - looks beans into Spring </a:t>
            </a:r>
            <a:r>
              <a:rPr lang="en-US" sz="1200" dirty="0" err="1" smtClean="0">
                <a:solidFill>
                  <a:srgbClr val="3C5790"/>
                </a:solidFill>
              </a:rPr>
              <a:t>ApplicationContext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OsgiServiceRegistry</a:t>
            </a:r>
            <a:r>
              <a:rPr lang="en-US" sz="1200" dirty="0" smtClean="0">
                <a:solidFill>
                  <a:srgbClr val="3C5790"/>
                </a:solidFill>
              </a:rPr>
              <a:t> - looks for beans in the OSGI service reference registry.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343400"/>
            <a:ext cx="4724400" cy="146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Error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handling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72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There are 2 categories of errors: recoverable and irrecoverable.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 irrecoverable error is represented as a message with a fault flag that can be set or accessed from </a:t>
            </a:r>
            <a:r>
              <a:rPr lang="en-US" sz="1400" dirty="0" err="1" smtClean="0">
                <a:solidFill>
                  <a:srgbClr val="3C5790"/>
                </a:solidFill>
              </a:rPr>
              <a:t>org.apache.camel.Exchange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Exceptions are represented as recoverable errors.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Fault messages are represented as irrecoverable errors.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Camel’s error handling only applies within the lifecycle of an exchange.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Error handlers: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DefaultErrorHandler</a:t>
            </a:r>
            <a:r>
              <a:rPr lang="en-US" sz="1200" dirty="0" smtClean="0">
                <a:solidFill>
                  <a:srgbClr val="3C5790"/>
                </a:solidFill>
              </a:rPr>
              <a:t>: default error handler that’s automatically enabled.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DeadLetterChannel</a:t>
            </a:r>
            <a:r>
              <a:rPr lang="en-US" sz="1200" dirty="0" smtClean="0">
                <a:solidFill>
                  <a:srgbClr val="3C5790"/>
                </a:solidFill>
              </a:rPr>
              <a:t>: Dead Letter Channel EIP.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TransactionErrorHandler</a:t>
            </a:r>
            <a:r>
              <a:rPr lang="en-US" sz="1200" dirty="0" smtClean="0">
                <a:solidFill>
                  <a:srgbClr val="3C5790"/>
                </a:solidFill>
              </a:rPr>
              <a:t>: transaction-aware error handler extending the default error handler.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NoErrorHandler</a:t>
            </a:r>
            <a:r>
              <a:rPr lang="en-US" sz="1200" dirty="0" smtClean="0">
                <a:solidFill>
                  <a:srgbClr val="3C5790"/>
                </a:solidFill>
              </a:rPr>
              <a:t>: used to disable error handling.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LoggingErrorHandler</a:t>
            </a:r>
            <a:r>
              <a:rPr lang="en-US" sz="1200" dirty="0" smtClean="0">
                <a:solidFill>
                  <a:srgbClr val="3C5790"/>
                </a:solidFill>
              </a:rPr>
              <a:t>: logs the exception.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default error handler is preconfigured and doesn’t need to be explicitly declared in the route.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Camel?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Arhitecture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Camel Concepts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Message model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Routes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Endpoints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Data Transformation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Registry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Error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handling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Testing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Components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Error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handling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72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Camel supports a redelivery mechanism that allows you to control how recoverable errors: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errorHandler</a:t>
            </a:r>
            <a:r>
              <a:rPr lang="en-US" sz="1400" dirty="0" smtClean="0">
                <a:solidFill>
                  <a:srgbClr val="3C5790"/>
                </a:solidFill>
              </a:rPr>
              <a:t>(</a:t>
            </a:r>
            <a:r>
              <a:rPr lang="en-US" sz="1400" dirty="0" err="1" smtClean="0">
                <a:solidFill>
                  <a:srgbClr val="3C5790"/>
                </a:solidFill>
              </a:rPr>
              <a:t>defaultErrorHandler</a:t>
            </a:r>
            <a:r>
              <a:rPr lang="en-US" sz="1400" dirty="0" smtClean="0">
                <a:solidFill>
                  <a:srgbClr val="3C5790"/>
                </a:solidFill>
              </a:rPr>
              <a:t>().</a:t>
            </a:r>
            <a:r>
              <a:rPr lang="en-US" sz="1400" dirty="0" err="1" smtClean="0">
                <a:solidFill>
                  <a:srgbClr val="3C5790"/>
                </a:solidFill>
              </a:rPr>
              <a:t>maximumRedeliveries</a:t>
            </a:r>
            <a:r>
              <a:rPr lang="en-US" sz="1400" dirty="0" smtClean="0">
                <a:solidFill>
                  <a:srgbClr val="3C5790"/>
                </a:solidFill>
              </a:rPr>
              <a:t>(5).</a:t>
            </a:r>
            <a:r>
              <a:rPr lang="en-US" sz="1400" dirty="0" err="1" smtClean="0">
                <a:solidFill>
                  <a:srgbClr val="3C5790"/>
                </a:solidFill>
              </a:rPr>
              <a:t>redeliveryDelay</a:t>
            </a:r>
            <a:r>
              <a:rPr lang="en-US" sz="1400" dirty="0" smtClean="0">
                <a:solidFill>
                  <a:srgbClr val="3C5790"/>
                </a:solidFill>
              </a:rPr>
              <a:t>(10000).</a:t>
            </a:r>
            <a:r>
              <a:rPr lang="en-US" sz="1400" dirty="0" err="1" smtClean="0">
                <a:solidFill>
                  <a:srgbClr val="3C5790"/>
                </a:solidFill>
              </a:rPr>
              <a:t>retryAttemptedLogLevel</a:t>
            </a:r>
            <a:r>
              <a:rPr lang="en-US" sz="1400" dirty="0" smtClean="0">
                <a:solidFill>
                  <a:srgbClr val="3C5790"/>
                </a:solidFill>
              </a:rPr>
              <a:t>(</a:t>
            </a:r>
            <a:r>
              <a:rPr lang="en-US" sz="1400" dirty="0" err="1" smtClean="0">
                <a:solidFill>
                  <a:srgbClr val="3C5790"/>
                </a:solidFill>
              </a:rPr>
              <a:t>LoggingLevel.WARN</a:t>
            </a:r>
            <a:r>
              <a:rPr lang="en-US" sz="1400" dirty="0" smtClean="0">
                <a:solidFill>
                  <a:srgbClr val="3C5790"/>
                </a:solidFill>
              </a:rPr>
              <a:t>));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Headers on the Exchange related to error handling: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Exchange.REDELIVERY_COUNTER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Exchange.REDELIVERED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Exchange.REDELIVERY_EXHAUSTED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Camel will traverse the hierarchy from the bottom up to the root searching for an </a:t>
            </a:r>
            <a:r>
              <a:rPr lang="en-US" sz="1400" dirty="0" err="1" smtClean="0">
                <a:solidFill>
                  <a:srgbClr val="3C5790"/>
                </a:solidFill>
              </a:rPr>
              <a:t>onException</a:t>
            </a:r>
            <a:r>
              <a:rPr lang="en-US" sz="1400" dirty="0" smtClean="0">
                <a:solidFill>
                  <a:srgbClr val="3C5790"/>
                </a:solidFill>
              </a:rPr>
              <a:t> that matches the exception.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Camel can ignore exception if continued(true) is used: </a:t>
            </a:r>
            <a:r>
              <a:rPr lang="en-US" sz="1400" dirty="0" err="1" smtClean="0">
                <a:solidFill>
                  <a:srgbClr val="3C5790"/>
                </a:solidFill>
              </a:rPr>
              <a:t>onException</a:t>
            </a:r>
            <a:r>
              <a:rPr lang="en-US" sz="1400" dirty="0" smtClean="0">
                <a:solidFill>
                  <a:srgbClr val="3C5790"/>
                </a:solidFill>
              </a:rPr>
              <a:t>(</a:t>
            </a:r>
            <a:r>
              <a:rPr lang="en-US" sz="1400" dirty="0" err="1" smtClean="0">
                <a:solidFill>
                  <a:srgbClr val="3C5790"/>
                </a:solidFill>
              </a:rPr>
              <a:t>ValidationException.class</a:t>
            </a:r>
            <a:r>
              <a:rPr lang="en-US" sz="1400" dirty="0" smtClean="0">
                <a:solidFill>
                  <a:srgbClr val="3C5790"/>
                </a:solidFill>
              </a:rPr>
              <a:t>).continued(true);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Camel provides extra features for error handling: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onWhen</a:t>
            </a:r>
            <a:r>
              <a:rPr lang="en-US" sz="1200" dirty="0" smtClean="0">
                <a:solidFill>
                  <a:srgbClr val="3C5790"/>
                </a:solidFill>
              </a:rPr>
              <a:t>: </a:t>
            </a:r>
            <a:r>
              <a:rPr lang="en-US" sz="1200" dirty="0" err="1" smtClean="0">
                <a:solidFill>
                  <a:srgbClr val="3C5790"/>
                </a:solidFill>
              </a:rPr>
              <a:t>addapts</a:t>
            </a:r>
            <a:r>
              <a:rPr lang="en-US" sz="1200" dirty="0" smtClean="0">
                <a:solidFill>
                  <a:srgbClr val="3C5790"/>
                </a:solidFill>
              </a:rPr>
              <a:t> Exception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onRedeliver</a:t>
            </a:r>
            <a:r>
              <a:rPr lang="en-US" sz="1200" dirty="0" smtClean="0">
                <a:solidFill>
                  <a:srgbClr val="3C5790"/>
                </a:solidFill>
              </a:rPr>
              <a:t>: execute something before message is redelivered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retryWhile</a:t>
            </a:r>
            <a:r>
              <a:rPr lang="en-US" sz="1200" dirty="0" smtClean="0">
                <a:solidFill>
                  <a:srgbClr val="3C5790"/>
                </a:solidFill>
              </a:rPr>
              <a:t>: allow to determine whether to continue redelivery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Testing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Camel Test Kit provides </a:t>
            </a:r>
            <a:r>
              <a:rPr lang="en-US" sz="1400" dirty="0" err="1" smtClean="0">
                <a:solidFill>
                  <a:srgbClr val="3C5790"/>
                </a:solidFill>
              </a:rPr>
              <a:t>JUnit</a:t>
            </a:r>
            <a:r>
              <a:rPr lang="en-US" sz="1400" dirty="0" smtClean="0">
                <a:solidFill>
                  <a:srgbClr val="3C5790"/>
                </a:solidFill>
              </a:rPr>
              <a:t> extensions, Mock component, and producer template.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extend </a:t>
            </a:r>
            <a:r>
              <a:rPr lang="en-US" sz="1400" b="1" dirty="0" err="1" smtClean="0">
                <a:solidFill>
                  <a:srgbClr val="3C5790"/>
                </a:solidFill>
              </a:rPr>
              <a:t>CamelTestSupport</a:t>
            </a:r>
            <a:r>
              <a:rPr lang="en-US" sz="1400" dirty="0" smtClean="0">
                <a:solidFill>
                  <a:srgbClr val="3C5790"/>
                </a:solidFill>
              </a:rPr>
              <a:t> and override </a:t>
            </a:r>
            <a:r>
              <a:rPr lang="en-US" sz="1400" dirty="0" err="1" smtClean="0">
                <a:solidFill>
                  <a:srgbClr val="3C5790"/>
                </a:solidFill>
              </a:rPr>
              <a:t>createRouteBuilder</a:t>
            </a:r>
            <a:r>
              <a:rPr lang="en-US" sz="1400" dirty="0" smtClean="0">
                <a:solidFill>
                  <a:srgbClr val="3C5790"/>
                </a:solidFill>
              </a:rPr>
              <a:t>() to create routes.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extend </a:t>
            </a:r>
            <a:r>
              <a:rPr lang="en-US" sz="1400" b="1" dirty="0" err="1" smtClean="0">
                <a:solidFill>
                  <a:srgbClr val="3C5790"/>
                </a:solidFill>
              </a:rPr>
              <a:t>CamelSpringTestSupport</a:t>
            </a:r>
            <a:r>
              <a:rPr lang="en-US" sz="1400" dirty="0" smtClean="0">
                <a:solidFill>
                  <a:srgbClr val="3C5790"/>
                </a:solidFill>
              </a:rPr>
              <a:t> and override </a:t>
            </a:r>
            <a:r>
              <a:rPr lang="en-US" sz="1400" dirty="0" err="1" smtClean="0">
                <a:solidFill>
                  <a:srgbClr val="3C5790"/>
                </a:solidFill>
              </a:rPr>
              <a:t>createApplicationContext</a:t>
            </a:r>
            <a:r>
              <a:rPr lang="en-US" sz="1400" dirty="0" smtClean="0">
                <a:solidFill>
                  <a:srgbClr val="3C5790"/>
                </a:solidFill>
              </a:rPr>
              <a:t>().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MockEndpoint</a:t>
            </a:r>
            <a:r>
              <a:rPr lang="en-US" sz="1400" dirty="0" smtClean="0">
                <a:solidFill>
                  <a:srgbClr val="3C5790"/>
                </a:solidFill>
              </a:rPr>
              <a:t> is used for creating mock endpoints.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expectedMessageCount</a:t>
            </a:r>
            <a:r>
              <a:rPr lang="en-US" sz="1200" dirty="0" smtClean="0">
                <a:solidFill>
                  <a:srgbClr val="3C5790"/>
                </a:solidFill>
              </a:rPr>
              <a:t>(</a:t>
            </a:r>
            <a:r>
              <a:rPr lang="en-US" sz="1200" dirty="0" err="1" smtClean="0">
                <a:solidFill>
                  <a:srgbClr val="3C5790"/>
                </a:solidFill>
              </a:rPr>
              <a:t>int</a:t>
            </a:r>
            <a:r>
              <a:rPr lang="en-US" sz="1200" dirty="0" smtClean="0">
                <a:solidFill>
                  <a:srgbClr val="3C5790"/>
                </a:solidFill>
              </a:rPr>
              <a:t>)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expectedMinimumMessageCount</a:t>
            </a:r>
            <a:r>
              <a:rPr lang="en-US" sz="1200" dirty="0" smtClean="0">
                <a:solidFill>
                  <a:srgbClr val="3C5790"/>
                </a:solidFill>
              </a:rPr>
              <a:t>(</a:t>
            </a:r>
            <a:r>
              <a:rPr lang="en-US" sz="1200" dirty="0" err="1" smtClean="0">
                <a:solidFill>
                  <a:srgbClr val="3C5790"/>
                </a:solidFill>
              </a:rPr>
              <a:t>int</a:t>
            </a:r>
            <a:r>
              <a:rPr lang="en-US" sz="1200" dirty="0" smtClean="0">
                <a:solidFill>
                  <a:srgbClr val="3C5790"/>
                </a:solidFill>
              </a:rPr>
              <a:t>)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expectedBodiesReceived</a:t>
            </a:r>
            <a:r>
              <a:rPr lang="en-US" sz="1200" dirty="0" smtClean="0">
                <a:solidFill>
                  <a:srgbClr val="3C5790"/>
                </a:solidFill>
              </a:rPr>
              <a:t>(Object...)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expectedBodiesReceivedInAnyOrder</a:t>
            </a:r>
            <a:r>
              <a:rPr lang="en-US" sz="1200" dirty="0" smtClean="0">
                <a:solidFill>
                  <a:srgbClr val="3C5790"/>
                </a:solidFill>
              </a:rPr>
              <a:t>(Order...)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assertIsSatisfied</a:t>
            </a:r>
            <a:r>
              <a:rPr lang="en-US" sz="1200" dirty="0" smtClean="0">
                <a:solidFill>
                  <a:srgbClr val="3C5790"/>
                </a:solidFill>
              </a:rPr>
              <a:t>()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Techniques for simulating errors: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Processor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Mock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Interceptor</a:t>
            </a:r>
          </a:p>
          <a:p>
            <a:pPr lvl="2"/>
            <a:r>
              <a:rPr lang="en-US" sz="1200" dirty="0" smtClean="0">
                <a:solidFill>
                  <a:srgbClr val="3C5790"/>
                </a:solidFill>
              </a:rPr>
              <a:t>Intercept</a:t>
            </a:r>
          </a:p>
          <a:p>
            <a:pPr lvl="2"/>
            <a:r>
              <a:rPr lang="en-US" sz="1200" dirty="0" err="1" smtClean="0">
                <a:solidFill>
                  <a:srgbClr val="3C5790"/>
                </a:solidFill>
              </a:rPr>
              <a:t>interceptFromEndpoint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2"/>
            <a:r>
              <a:rPr lang="en-US" sz="1200" dirty="0" err="1" smtClean="0">
                <a:solidFill>
                  <a:srgbClr val="3C5790"/>
                </a:solidFill>
              </a:rPr>
              <a:t>interceptSendToEndpoint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2"/>
            <a:endParaRPr lang="en-US" sz="8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5791200"/>
            <a:ext cx="3886200" cy="86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5791200" cy="1371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Components are the primary extension point in Camel.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main responsibility of a component is to be a factory for endpoints.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Components are added: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manually using </a:t>
            </a:r>
            <a:r>
              <a:rPr lang="en-US" sz="1200" dirty="0" err="1" smtClean="0">
                <a:solidFill>
                  <a:srgbClr val="3C5790"/>
                </a:solidFill>
              </a:rPr>
              <a:t>addCompoment</a:t>
            </a:r>
            <a:r>
              <a:rPr lang="en-US" sz="1200" dirty="0" smtClean="0">
                <a:solidFill>
                  <a:srgbClr val="3C5790"/>
                </a:solidFill>
              </a:rPr>
              <a:t> method from </a:t>
            </a:r>
            <a:r>
              <a:rPr lang="en-US" sz="1200" dirty="0" err="1" smtClean="0">
                <a:solidFill>
                  <a:srgbClr val="3C5790"/>
                </a:solidFill>
              </a:rPr>
              <a:t>CamelContext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using </a:t>
            </a:r>
            <a:r>
              <a:rPr lang="en-US" sz="1200" dirty="0" err="1" smtClean="0">
                <a:solidFill>
                  <a:srgbClr val="3C5790"/>
                </a:solidFill>
              </a:rPr>
              <a:t>autodiscovery</a:t>
            </a:r>
            <a:r>
              <a:rPr lang="en-US" sz="1200" dirty="0" smtClean="0">
                <a:solidFill>
                  <a:srgbClr val="3C5790"/>
                </a:solidFill>
              </a:rPr>
              <a:t> feature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796229"/>
            <a:ext cx="4191000" cy="680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276600"/>
            <a:ext cx="3810000" cy="335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294767"/>
            <a:ext cx="4876800" cy="96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Components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Components from camel-core module: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Bean: invoked java bean in the registry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Browse: allows to browse the list of exchanges passed a browse endpoint.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DataSet</a:t>
            </a:r>
            <a:r>
              <a:rPr lang="en-US" sz="1200" dirty="0" smtClean="0">
                <a:solidFill>
                  <a:srgbClr val="3C5790"/>
                </a:solidFill>
              </a:rPr>
              <a:t>: allows to create a large number of messages for load testing.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Direct: allow to call sync another endpoint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File:  read/write files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Language: executes a script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Log: for logging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Mock: for testing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Ref: looks for endpoints in the registry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SEDA: allow to call </a:t>
            </a:r>
            <a:r>
              <a:rPr lang="en-US" sz="1200" dirty="0" err="1" smtClean="0">
                <a:solidFill>
                  <a:srgbClr val="3C5790"/>
                </a:solidFill>
              </a:rPr>
              <a:t>async</a:t>
            </a:r>
            <a:r>
              <a:rPr lang="en-US" sz="1200" dirty="0" smtClean="0">
                <a:solidFill>
                  <a:srgbClr val="3C5790"/>
                </a:solidFill>
              </a:rPr>
              <a:t> another endpoint.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Timer:  send out messages at regular intervals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VM: call </a:t>
            </a:r>
            <a:r>
              <a:rPr lang="en-US" sz="1200" dirty="0" err="1" smtClean="0">
                <a:solidFill>
                  <a:srgbClr val="3C5790"/>
                </a:solidFill>
              </a:rPr>
              <a:t>async</a:t>
            </a:r>
            <a:r>
              <a:rPr lang="en-US" sz="1200" dirty="0" smtClean="0">
                <a:solidFill>
                  <a:srgbClr val="3C5790"/>
                </a:solidFill>
              </a:rPr>
              <a:t> another endpoint in the same JVM.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Testing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Camel provides a number of endpoints for testing: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DataSet</a:t>
            </a:r>
            <a:r>
              <a:rPr lang="en-US" sz="1200" dirty="0" smtClean="0">
                <a:solidFill>
                  <a:srgbClr val="3C5790"/>
                </a:solidFill>
              </a:rPr>
              <a:t> – creates traffic, large number of messages for the routes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Mock</a:t>
            </a:r>
            <a:r>
              <a:rPr lang="en-US" sz="1200" dirty="0" smtClean="0">
                <a:solidFill>
                  <a:srgbClr val="3C5790"/>
                </a:solidFill>
              </a:rPr>
              <a:t> – for testing routes and mediation rules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Test</a:t>
            </a:r>
            <a:r>
              <a:rPr lang="en-US" sz="1200" dirty="0" smtClean="0">
                <a:solidFill>
                  <a:srgbClr val="3C5790"/>
                </a:solidFill>
              </a:rPr>
              <a:t> – creates Mock endpoints which expects to receive all the message bodies that could be polled from the given underlying endpoint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Camel also provides Spring Test integration.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PROS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Simple to use and very powerful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Implements Enterprise Integration Patterns(EAP)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Has lots of components and provides an API for creating custom components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Documented and API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Provides Spring integration</a:t>
            </a:r>
          </a:p>
          <a:p>
            <a:pPr lvl="1"/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 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http://en.wikipedia.org/wiki/Apache_Camel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Manning - Camel in Action</a:t>
            </a:r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Camel?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Apache Camel is a rule-based routing and mediation engine.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It's a open-source integration framework.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Apache Camel can work with: HTTP, </a:t>
            </a:r>
            <a:r>
              <a:rPr lang="en-US" sz="1500" dirty="0" err="1" smtClean="0">
                <a:solidFill>
                  <a:srgbClr val="3C5790"/>
                </a:solidFill>
              </a:rPr>
              <a:t>ActiveMQ</a:t>
            </a:r>
            <a:r>
              <a:rPr lang="en-US" sz="1500" dirty="0" smtClean="0">
                <a:solidFill>
                  <a:srgbClr val="3C5790"/>
                </a:solidFill>
              </a:rPr>
              <a:t>, JMS, JBI, SCA, MINA, CXF.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Camel comes with support for over 80 protocols and data types.</a:t>
            </a:r>
            <a:endParaRPr lang="fr-CA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800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Routing and mediation engine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moves a message, based on the route’s configuration.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Enterprise integration patterns (EIP)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Camel is heavily based on EIPs.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Domain-Specific Language(DSL)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offers multiple DSLs in regular programming languages like: Java, </a:t>
            </a:r>
            <a:r>
              <a:rPr lang="en-US" sz="1200" dirty="0" err="1" smtClean="0">
                <a:solidFill>
                  <a:srgbClr val="3C5790"/>
                </a:solidFill>
              </a:rPr>
              <a:t>Scala</a:t>
            </a:r>
            <a:r>
              <a:rPr lang="en-US" sz="1200" dirty="0" smtClean="0">
                <a:solidFill>
                  <a:srgbClr val="3C5790"/>
                </a:solidFill>
              </a:rPr>
              <a:t>, Groovy.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POJO model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Automatic type converters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built-in type-converter mechanism that ships with more than 150 converters.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Modular and pluggable architecture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allows any component to be loaded into Camel.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800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Easy configuration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Camel uses an easy and intuitive URI configuration.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Lightweight core</a:t>
            </a:r>
          </a:p>
          <a:p>
            <a:pPr marL="742950" lvl="2" indent="-342900"/>
            <a:r>
              <a:rPr lang="en-US" sz="1200" dirty="0" smtClean="0">
                <a:solidFill>
                  <a:srgbClr val="3C5790"/>
                </a:solidFill>
              </a:rPr>
              <a:t>easy to embed or deploy anywhere as standalone application.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Payload-Agnostic Router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route any kind of payload.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Extensive component library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extensive library of more than 80 components.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Test kit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provides a Test Kit for testing.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Arhitecture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At a high level, Camel is composed of processors, components, and routes.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All of these are contained within the </a:t>
            </a:r>
            <a:r>
              <a:rPr lang="en-US" sz="1400" dirty="0" err="1" smtClean="0">
                <a:solidFill>
                  <a:srgbClr val="3C5790"/>
                </a:solidFill>
              </a:rPr>
              <a:t>CamelContext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routing engine uses routes as specifications for where messages are routed.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Processors are used to transform messages during routing and also to implement all the EIP patterns.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Components are the extension points in Camel for adding connectivity to other systems.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352800"/>
            <a:ext cx="65532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Camel 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4800600" cy="4267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Camel Context 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it's runtime container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Components 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used by Camel. Can be loaded on the fly or discovered by OSGI.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Endpoints 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models the end of the channel.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Routes 	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routes that are used by Camel.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Type converters 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allows manually or automatic conversion from one type to another.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Data format 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loaded data format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Processors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node capable of using, creating or modifying an incoming exchange.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Registry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 registry that allows to lookup for beans. Uses default JNDI.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Languages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 contains loaded languages.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0" y="3190875"/>
            <a:ext cx="33909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Message model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6858000" cy="2362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Messages are used by systems to communicate with each other when using channels.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Messages flow in one direction from a sender to a receiver.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There are two abstractions for modeling messages: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org.apache.camel.Message</a:t>
            </a:r>
            <a:r>
              <a:rPr lang="en-US" sz="1200" dirty="0" smtClean="0">
                <a:solidFill>
                  <a:srgbClr val="3C5790"/>
                </a:solidFill>
              </a:rPr>
              <a:t>: basic entity containing data carried and routed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org.apache.camel.Exchange</a:t>
            </a:r>
            <a:r>
              <a:rPr lang="en-US" sz="1200" dirty="0" smtClean="0">
                <a:solidFill>
                  <a:srgbClr val="3C5790"/>
                </a:solidFill>
              </a:rPr>
              <a:t>: has "in" message as request and "out" as reply.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Messages are uniquely identified with an identifier of type </a:t>
            </a:r>
            <a:r>
              <a:rPr lang="en-US" sz="1400" dirty="0" err="1" smtClean="0">
                <a:solidFill>
                  <a:srgbClr val="3C5790"/>
                </a:solidFill>
              </a:rPr>
              <a:t>java.lang.String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Messages also have a fault flag.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572000"/>
            <a:ext cx="3467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733800"/>
            <a:ext cx="16097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Message model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057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An exchange in Camel is the message’s container during routing.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provides support for interactions between systems, known as MEP.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MEPs(</a:t>
            </a:r>
            <a:r>
              <a:rPr lang="en-US" sz="1400" b="1" dirty="0" smtClean="0">
                <a:solidFill>
                  <a:srgbClr val="3C5790"/>
                </a:solidFill>
              </a:rPr>
              <a:t>Message exchange pattern</a:t>
            </a:r>
            <a:r>
              <a:rPr lang="en-US" sz="1400" dirty="0" smtClean="0">
                <a:solidFill>
                  <a:srgbClr val="3C5790"/>
                </a:solidFill>
              </a:rPr>
              <a:t>) are used to differentiate between one-way and request-response messaging styles.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505200"/>
            <a:ext cx="236220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7377</TotalTime>
  <Words>1533</Words>
  <Application>Microsoft Office PowerPoint</Application>
  <PresentationFormat>On-screen Show (4:3)</PresentationFormat>
  <Paragraphs>238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143</vt:lpstr>
      <vt:lpstr>Camel</vt:lpstr>
      <vt:lpstr>Contents</vt:lpstr>
      <vt:lpstr>What is Camel?</vt:lpstr>
      <vt:lpstr>Features</vt:lpstr>
      <vt:lpstr>Features (cont.)</vt:lpstr>
      <vt:lpstr>Arhitecture</vt:lpstr>
      <vt:lpstr>Camel Concepts</vt:lpstr>
      <vt:lpstr>Message model</vt:lpstr>
      <vt:lpstr>Message model (cont.)</vt:lpstr>
      <vt:lpstr>Routes</vt:lpstr>
      <vt:lpstr>Endpoints</vt:lpstr>
      <vt:lpstr>Endpoints (cont.)</vt:lpstr>
      <vt:lpstr>Endpoints (cont.)</vt:lpstr>
      <vt:lpstr>Examples</vt:lpstr>
      <vt:lpstr>Examples (cont.)</vt:lpstr>
      <vt:lpstr>Data Transformation</vt:lpstr>
      <vt:lpstr>Data Transformation (cont.)</vt:lpstr>
      <vt:lpstr>Registry</vt:lpstr>
      <vt:lpstr>Error handling</vt:lpstr>
      <vt:lpstr>Error handling (cont.)</vt:lpstr>
      <vt:lpstr>Testing</vt:lpstr>
      <vt:lpstr>Components</vt:lpstr>
      <vt:lpstr>Components (cont.)</vt:lpstr>
      <vt:lpstr>Testing</vt:lpstr>
      <vt:lpstr>Conclussion</vt:lpstr>
      <vt:lpstr>Bibliography</vt:lpstr>
      <vt:lpstr>Slide 27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805</cp:revision>
  <dcterms:created xsi:type="dcterms:W3CDTF">2012-04-12T06:19:17Z</dcterms:created>
  <dcterms:modified xsi:type="dcterms:W3CDTF">2013-12-16T19:32:01Z</dcterms:modified>
</cp:coreProperties>
</file>