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3" r:id="rId5"/>
    <p:sldId id="381" r:id="rId6"/>
    <p:sldId id="383" r:id="rId7"/>
    <p:sldId id="384" r:id="rId8"/>
    <p:sldId id="382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80" r:id="rId17"/>
    <p:sldId id="393" r:id="rId18"/>
    <p:sldId id="394" r:id="rId19"/>
    <p:sldId id="395" r:id="rId20"/>
    <p:sldId id="396" r:id="rId21"/>
    <p:sldId id="392" r:id="rId22"/>
    <p:sldId id="398" r:id="rId23"/>
    <p:sldId id="399" r:id="rId24"/>
    <p:sldId id="400" r:id="rId25"/>
    <p:sldId id="397" r:id="rId26"/>
    <p:sldId id="259" r:id="rId2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31/01/2015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Cloudstack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b="1" dirty="0" smtClean="0">
                <a:solidFill>
                  <a:srgbClr val="3C5790"/>
                </a:solidFill>
              </a:rPr>
              <a:t>Zones</a:t>
            </a:r>
            <a:r>
              <a:rPr lang="en-US" sz="1500" dirty="0" smtClean="0">
                <a:solidFill>
                  <a:srgbClr val="3C5790"/>
                </a:solidFill>
              </a:rPr>
              <a:t> are the highest level of hierarchy in which the datacenter of an organization is logically partitioned to provide physical isolation and redundancy.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zone is divided into various other logical units: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1 or more pods: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pod is the second level of hierarchical unit which can contain 1 or more clusters.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Secondary storage: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storage that is shared by all pods in a zone.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61198"/>
            <a:ext cx="3733800" cy="2820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828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 </a:t>
            </a:r>
            <a:r>
              <a:rPr lang="en-US" sz="1500" b="1" dirty="0" smtClean="0">
                <a:solidFill>
                  <a:srgbClr val="3C5790"/>
                </a:solidFill>
              </a:rPr>
              <a:t>pod</a:t>
            </a:r>
            <a:r>
              <a:rPr lang="en-US" sz="1500" dirty="0" smtClean="0">
                <a:solidFill>
                  <a:srgbClr val="3C5790"/>
                </a:solidFill>
              </a:rPr>
              <a:t> is the second level of hierarchy in the deployment of the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pod contains one or more clusters and a cluster in turn contains 1 or more hosts.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</a:t>
            </a:r>
            <a:r>
              <a:rPr lang="en-US" sz="1500" b="1" dirty="0" smtClean="0">
                <a:solidFill>
                  <a:srgbClr val="3C5790"/>
                </a:solidFill>
              </a:rPr>
              <a:t>cluster</a:t>
            </a:r>
            <a:r>
              <a:rPr lang="en-US" sz="1500" dirty="0" smtClean="0">
                <a:solidFill>
                  <a:srgbClr val="3C5790"/>
                </a:solidFill>
              </a:rPr>
              <a:t> is the third level of hierarchical division in the deployment of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inside pods.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b="1" dirty="0" smtClean="0">
                <a:solidFill>
                  <a:srgbClr val="3C5790"/>
                </a:solidFill>
              </a:rPr>
              <a:t>hosts</a:t>
            </a:r>
            <a:r>
              <a:rPr lang="en-US" sz="1500" dirty="0" smtClean="0">
                <a:solidFill>
                  <a:srgbClr val="3C5790"/>
                </a:solidFill>
              </a:rPr>
              <a:t> are grouped into a logical group called clusters.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Volumes </a:t>
            </a:r>
            <a:r>
              <a:rPr lang="en-US" sz="1500" dirty="0" smtClean="0">
                <a:solidFill>
                  <a:srgbClr val="3C5790"/>
                </a:solidFill>
              </a:rPr>
              <a:t>are the basic unit of storage in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133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management server helps to mange the IT infrastructure.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provides a single point of configuration for the cloud.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Basic functionalities of the management server: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Web user interface for administration.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API for the </a:t>
            </a:r>
            <a:r>
              <a:rPr lang="en-US" sz="1200" dirty="0" err="1" smtClean="0">
                <a:solidFill>
                  <a:srgbClr val="3C5790"/>
                </a:solidFill>
              </a:rPr>
              <a:t>CloudStack</a:t>
            </a:r>
            <a:r>
              <a:rPr lang="en-US" sz="1200" dirty="0" smtClean="0">
                <a:solidFill>
                  <a:srgbClr val="3C5790"/>
                </a:solidFill>
              </a:rPr>
              <a:t> 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public /private IP addresses to particular accounts.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Storage to guests as virtual disks is allocated by management server.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Functionalities such as snapshots, templates and ISO images.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Acts as single point of configuration 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905000"/>
            <a:ext cx="6705600" cy="483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743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Management server basic units: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Interface</a:t>
            </a:r>
            <a:r>
              <a:rPr lang="en-US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User interface and application program interface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Busines</a:t>
            </a:r>
            <a:r>
              <a:rPr lang="en-US" sz="1500" b="1" dirty="0" smtClean="0">
                <a:solidFill>
                  <a:srgbClr val="3C5790"/>
                </a:solidFill>
              </a:rPr>
              <a:t> Logic</a:t>
            </a:r>
            <a:r>
              <a:rPr lang="en-US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If a user requests a VM using the API or UI, the request is passed through the business logic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Orchestration Engine</a:t>
            </a:r>
            <a:r>
              <a:rPr lang="en-US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Orchestration engine is critical to the </a:t>
            </a:r>
            <a:r>
              <a:rPr lang="en-US" sz="1200" dirty="0" err="1" smtClean="0">
                <a:solidFill>
                  <a:srgbClr val="3C5790"/>
                </a:solidFill>
              </a:rPr>
              <a:t>CloudStack</a:t>
            </a:r>
            <a:r>
              <a:rPr lang="en-US" sz="1200" dirty="0" smtClean="0">
                <a:solidFill>
                  <a:srgbClr val="3C5790"/>
                </a:solidFill>
              </a:rPr>
              <a:t> deployment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Used for configuring, provisioning and scheduling operations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Controllers</a:t>
            </a:r>
            <a:r>
              <a:rPr lang="en-US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Basic underlying parts of the </a:t>
            </a:r>
            <a:r>
              <a:rPr lang="en-US" sz="1200" dirty="0" err="1" smtClean="0">
                <a:solidFill>
                  <a:srgbClr val="3C5790"/>
                </a:solidFill>
              </a:rPr>
              <a:t>CloudStack</a:t>
            </a:r>
            <a:r>
              <a:rPr lang="en-US" sz="1200" dirty="0" smtClean="0">
                <a:solidFill>
                  <a:srgbClr val="3C5790"/>
                </a:solidFill>
              </a:rPr>
              <a:t> management server.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CloudDB</a:t>
            </a:r>
            <a:r>
              <a:rPr lang="en-US" sz="1500" dirty="0" smtClean="0">
                <a:solidFill>
                  <a:srgbClr val="3C5790"/>
                </a:solidFill>
              </a:rPr>
              <a:t> is the primary </a:t>
            </a:r>
            <a:r>
              <a:rPr lang="en-US" sz="1500" dirty="0" err="1" smtClean="0">
                <a:solidFill>
                  <a:srgbClr val="3C5790"/>
                </a:solidFill>
              </a:rPr>
              <a:t>MySQL</a:t>
            </a:r>
            <a:r>
              <a:rPr lang="en-US" sz="1500" dirty="0" smtClean="0">
                <a:solidFill>
                  <a:srgbClr val="3C5790"/>
                </a:solidFill>
              </a:rPr>
              <a:t> database that is used by management server.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management server communicates with the master database and the replicas are in sync with the master.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893188"/>
            <a:ext cx="3962400" cy="388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Installation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deployment architecture basically consists of two major </a:t>
            </a:r>
            <a:r>
              <a:rPr lang="en-US" sz="1400" dirty="0" err="1" smtClean="0">
                <a:solidFill>
                  <a:srgbClr val="3C5790"/>
                </a:solidFill>
              </a:rPr>
              <a:t>parts:Management</a:t>
            </a:r>
            <a:r>
              <a:rPr lang="en-US" sz="1400" dirty="0" smtClean="0">
                <a:solidFill>
                  <a:srgbClr val="3C5790"/>
                </a:solidFill>
              </a:rPr>
              <a:t> Server and </a:t>
            </a:r>
            <a:r>
              <a:rPr lang="en-US" sz="1400" dirty="0" err="1" smtClean="0">
                <a:solidFill>
                  <a:srgbClr val="3C5790"/>
                </a:solidFill>
              </a:rPr>
              <a:t>CloudDB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can be deployed in 2 ways: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Single node installation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there is only one instance of management server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database server can be on the same node or different node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Multinode</a:t>
            </a:r>
            <a:r>
              <a:rPr lang="en-US" sz="1400" b="1" dirty="0" smtClean="0">
                <a:solidFill>
                  <a:srgbClr val="3C5790"/>
                </a:solidFill>
              </a:rPr>
              <a:t> installation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multiple </a:t>
            </a:r>
            <a:r>
              <a:rPr lang="en-US" sz="1200" dirty="0" err="1" smtClean="0">
                <a:solidFill>
                  <a:srgbClr val="3C5790"/>
                </a:solidFill>
              </a:rPr>
              <a:t>managemetns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ervers</a:t>
            </a:r>
            <a:r>
              <a:rPr lang="en-US" sz="1200" dirty="0" smtClean="0">
                <a:solidFill>
                  <a:srgbClr val="3C5790"/>
                </a:solidFill>
              </a:rPr>
              <a:t> and 1 or </a:t>
            </a:r>
            <a:r>
              <a:rPr lang="en-US" sz="1200" dirty="0" err="1" smtClean="0">
                <a:solidFill>
                  <a:srgbClr val="3C5790"/>
                </a:solidFill>
              </a:rPr>
              <a:t>mant</a:t>
            </a:r>
            <a:r>
              <a:rPr lang="en-US" sz="1200" dirty="0" smtClean="0">
                <a:solidFill>
                  <a:srgbClr val="3C5790"/>
                </a:solidFill>
              </a:rPr>
              <a:t> DB servers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4.0 is recommended to be deployed 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RHEL 6.3 +64bi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CentOS</a:t>
            </a:r>
            <a:r>
              <a:rPr lang="en-US" sz="1200" dirty="0" smtClean="0">
                <a:solidFill>
                  <a:srgbClr val="3C5790"/>
                </a:solidFill>
              </a:rPr>
              <a:t> 6.3 + 64 bit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Uibuntu</a:t>
            </a:r>
            <a:r>
              <a:rPr lang="en-US" sz="1200" dirty="0" smtClean="0">
                <a:solidFill>
                  <a:srgbClr val="3C5790"/>
                </a:solidFill>
              </a:rPr>
              <a:t> 12.04 LTS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Installation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4.0 is recommended to be deployed on: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RHEL 6.3 +64bi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CentOS</a:t>
            </a:r>
            <a:r>
              <a:rPr lang="en-US" sz="1200" dirty="0" smtClean="0">
                <a:solidFill>
                  <a:srgbClr val="3C5790"/>
                </a:solidFill>
              </a:rPr>
              <a:t> 6.3 + 64 bit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Uibuntu</a:t>
            </a:r>
            <a:r>
              <a:rPr lang="en-US" sz="1200" dirty="0" smtClean="0">
                <a:solidFill>
                  <a:srgbClr val="3C5790"/>
                </a:solidFill>
              </a:rPr>
              <a:t> 12.04 LTS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Basic hardware configuration: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CPU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64-bit X86 CPU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Memory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 least 4 Giga memory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Hard disk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 least 36 GB; for better performance 500GB.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Network</a:t>
            </a:r>
            <a:r>
              <a:rPr lang="en-US" sz="1400" dirty="0" smtClean="0">
                <a:solidFill>
                  <a:srgbClr val="3C5790"/>
                </a:solidFill>
              </a:rPr>
              <a:t>: 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 least one network interfaces card and there should be a static IP address associated.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Installation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Set </a:t>
            </a:r>
            <a:r>
              <a:rPr lang="en-US" sz="1400" b="1" dirty="0" smtClean="0">
                <a:solidFill>
                  <a:srgbClr val="3C5790"/>
                </a:solidFill>
              </a:rPr>
              <a:t>FQDN</a:t>
            </a:r>
            <a:r>
              <a:rPr lang="en-US" sz="1400" dirty="0" smtClean="0">
                <a:solidFill>
                  <a:srgbClr val="3C5790"/>
                </a:solidFill>
              </a:rPr>
              <a:t>(Fully Qualified Domain Name) using hostname.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Set </a:t>
            </a:r>
            <a:r>
              <a:rPr lang="en-US" sz="1400" dirty="0" err="1" smtClean="0">
                <a:solidFill>
                  <a:srgbClr val="3C5790"/>
                </a:solidFill>
              </a:rPr>
              <a:t>SELinux</a:t>
            </a:r>
            <a:r>
              <a:rPr lang="en-US" sz="1400" dirty="0" smtClean="0">
                <a:solidFill>
                  <a:srgbClr val="3C5790"/>
                </a:solidFill>
              </a:rPr>
              <a:t> to be permissive by default. (</a:t>
            </a:r>
            <a:r>
              <a:rPr lang="en-US" sz="1400" b="1" dirty="0" err="1" smtClean="0">
                <a:solidFill>
                  <a:srgbClr val="3C5790"/>
                </a:solidFill>
              </a:rPr>
              <a:t>setenforce</a:t>
            </a:r>
            <a:r>
              <a:rPr lang="en-US" sz="1400" b="1" dirty="0" smtClean="0">
                <a:solidFill>
                  <a:srgbClr val="3C5790"/>
                </a:solidFill>
              </a:rPr>
              <a:t> permissive</a:t>
            </a:r>
            <a:r>
              <a:rPr lang="en-US" sz="1400" dirty="0" smtClean="0">
                <a:solidFill>
                  <a:srgbClr val="3C5790"/>
                </a:solidFill>
              </a:rPr>
              <a:t>) and se save the option for the next reboot (</a:t>
            </a:r>
            <a:r>
              <a:rPr lang="en-US" sz="1400" b="1" dirty="0" err="1" smtClean="0">
                <a:solidFill>
                  <a:srgbClr val="3C5790"/>
                </a:solidFill>
              </a:rPr>
              <a:t>selinux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config</a:t>
            </a:r>
            <a:r>
              <a:rPr lang="en-US" sz="1400" b="1" dirty="0" smtClean="0">
                <a:solidFill>
                  <a:srgbClr val="3C5790"/>
                </a:solidFill>
              </a:rPr>
              <a:t>-enforcing permissive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Install </a:t>
            </a:r>
            <a:r>
              <a:rPr lang="en-US" sz="1400" b="1" dirty="0" smtClean="0">
                <a:solidFill>
                  <a:srgbClr val="3C5790"/>
                </a:solidFill>
              </a:rPr>
              <a:t>NTP</a:t>
            </a:r>
            <a:r>
              <a:rPr lang="en-US" sz="1400" dirty="0" smtClean="0">
                <a:solidFill>
                  <a:srgbClr val="3C5790"/>
                </a:solidFill>
              </a:rPr>
              <a:t>(Network Time Protocol) service and start the service.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Get the Apache </a:t>
            </a:r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packages(*.deb or </a:t>
            </a:r>
            <a:r>
              <a:rPr lang="en-US" sz="1400" dirty="0" err="1" smtClean="0">
                <a:solidFill>
                  <a:srgbClr val="3C5790"/>
                </a:solidFill>
              </a:rPr>
              <a:t>rpms</a:t>
            </a:r>
            <a:r>
              <a:rPr lang="en-US" sz="1400" dirty="0" smtClean="0">
                <a:solidFill>
                  <a:srgbClr val="3C5790"/>
                </a:solidFill>
              </a:rPr>
              <a:t>) or generate them from sources(</a:t>
            </a:r>
            <a:r>
              <a:rPr lang="en-US" sz="1400" dirty="0" err="1" smtClean="0">
                <a:solidFill>
                  <a:srgbClr val="3C5790"/>
                </a:solidFill>
              </a:rPr>
              <a:t>maven,java,dpkg-buildpackage,etc</a:t>
            </a:r>
            <a:r>
              <a:rPr lang="en-US" sz="1400" dirty="0" smtClean="0">
                <a:solidFill>
                  <a:srgbClr val="3C5790"/>
                </a:solidFill>
              </a:rPr>
              <a:t> are required).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Install cloud-client package</a:t>
            </a:r>
          </a:p>
          <a:p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Installation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Install </a:t>
            </a:r>
            <a:r>
              <a:rPr lang="en-US" sz="1400" dirty="0" err="1" smtClean="0">
                <a:solidFill>
                  <a:srgbClr val="3C5790"/>
                </a:solidFill>
              </a:rPr>
              <a:t>Mysql</a:t>
            </a:r>
            <a:r>
              <a:rPr lang="en-US" sz="1400" dirty="0" smtClean="0">
                <a:solidFill>
                  <a:srgbClr val="3C5790"/>
                </a:solidFill>
              </a:rPr>
              <a:t> 5.6 server, customize server and run the </a:t>
            </a:r>
            <a:r>
              <a:rPr lang="en-US" sz="1400" b="1" dirty="0" smtClean="0">
                <a:solidFill>
                  <a:srgbClr val="3C5790"/>
                </a:solidFill>
              </a:rPr>
              <a:t>cloud-setup-databases</a:t>
            </a:r>
            <a:r>
              <a:rPr lang="en-US" sz="1400" dirty="0" smtClean="0">
                <a:solidFill>
                  <a:srgbClr val="3C5790"/>
                </a:solidFill>
              </a:rPr>
              <a:t> command.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895600"/>
            <a:ext cx="88296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Apache Cloudstack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What is Cloud?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Cloud 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en-US" sz="1600" dirty="0" smtClean="0">
              <a:solidFill>
                <a:srgbClr val="3C5790"/>
              </a:solidFill>
            </a:endParaRPr>
          </a:p>
          <a:p>
            <a:r>
              <a:rPr lang="en-US" sz="1600" dirty="0" smtClean="0">
                <a:solidFill>
                  <a:srgbClr val="3C5790"/>
                </a:solidFill>
              </a:rPr>
              <a:t>Installation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High Availability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Installation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2057400"/>
            <a:ext cx="86868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Install NFS server and configure.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the </a:t>
            </a:r>
            <a:r>
              <a:rPr lang="en-US" sz="1400" b="1" dirty="0" smtClean="0">
                <a:solidFill>
                  <a:srgbClr val="3C5790"/>
                </a:solidFill>
              </a:rPr>
              <a:t>cloud-setup-management</a:t>
            </a:r>
            <a:r>
              <a:rPr lang="en-US" sz="1400" dirty="0" smtClean="0">
                <a:solidFill>
                  <a:srgbClr val="3C5790"/>
                </a:solidFill>
              </a:rPr>
              <a:t>  to configure </a:t>
            </a:r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Management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latest step is to prepare the System VM Template, by using the following sample command: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usr</a:t>
            </a:r>
            <a:r>
              <a:rPr lang="en-US" sz="1400" dirty="0" smtClean="0">
                <a:solidFill>
                  <a:srgbClr val="3C5790"/>
                </a:solidFill>
              </a:rPr>
              <a:t>/lib/cloud/common/scripts/storage/secondary/cloud-install-sys-</a:t>
            </a:r>
            <a:r>
              <a:rPr lang="en-US" sz="1400" dirty="0" err="1" smtClean="0">
                <a:solidFill>
                  <a:srgbClr val="3C5790"/>
                </a:solidFill>
              </a:rPr>
              <a:t>tmplt</a:t>
            </a:r>
            <a:r>
              <a:rPr lang="en-US" sz="1400" dirty="0" smtClean="0">
                <a:solidFill>
                  <a:srgbClr val="3C5790"/>
                </a:solidFill>
              </a:rPr>
              <a:t> -m /</a:t>
            </a:r>
            <a:r>
              <a:rPr lang="en-US" sz="1400" dirty="0" err="1" smtClean="0">
                <a:solidFill>
                  <a:srgbClr val="3C5790"/>
                </a:solidFill>
              </a:rPr>
              <a:t>mnt</a:t>
            </a:r>
            <a:r>
              <a:rPr lang="en-US" sz="1400" dirty="0" smtClean="0">
                <a:solidFill>
                  <a:srgbClr val="3C5790"/>
                </a:solidFill>
              </a:rPr>
              <a:t>/secondary -u http://download.cloud.com/templates/burbank/burbank-systemvm-08012012.ova -h </a:t>
            </a:r>
            <a:r>
              <a:rPr lang="en-US" sz="1400" dirty="0" err="1" smtClean="0">
                <a:solidFill>
                  <a:srgbClr val="3C5790"/>
                </a:solidFill>
              </a:rPr>
              <a:t>vmware</a:t>
            </a:r>
            <a:r>
              <a:rPr lang="en-US" sz="1400" dirty="0" smtClean="0">
                <a:solidFill>
                  <a:srgbClr val="3C5790"/>
                </a:solidFill>
              </a:rPr>
              <a:t> -s  cloud -F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500" y="3810000"/>
            <a:ext cx="48387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Web URL: http://&lt;management-server&gt;:8080/client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UI can be used for administration purposes: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provision,view</a:t>
            </a:r>
            <a:r>
              <a:rPr lang="en-US" sz="1200" dirty="0" smtClean="0">
                <a:solidFill>
                  <a:srgbClr val="3C5790"/>
                </a:solidFill>
              </a:rPr>
              <a:t> and manage cloud infrastructure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create,update,manage</a:t>
            </a:r>
            <a:r>
              <a:rPr lang="en-US" sz="1200" dirty="0" smtClean="0">
                <a:solidFill>
                  <a:srgbClr val="3C5790"/>
                </a:solidFill>
              </a:rPr>
              <a:t> or delete new domains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create,update,manage</a:t>
            </a:r>
            <a:r>
              <a:rPr lang="en-US" sz="1200" dirty="0" smtClean="0">
                <a:solidFill>
                  <a:srgbClr val="3C5790"/>
                </a:solidFill>
              </a:rPr>
              <a:t> users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create,update,manage</a:t>
            </a:r>
            <a:r>
              <a:rPr lang="en-US" sz="1200" dirty="0" smtClean="0">
                <a:solidFill>
                  <a:srgbClr val="3C5790"/>
                </a:solidFill>
              </a:rPr>
              <a:t> projects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191000"/>
            <a:ext cx="7010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773" y="1905000"/>
            <a:ext cx="680042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Domains, projects, accounts and users are various terms used in </a:t>
            </a:r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RBAC it's an </a:t>
            </a:r>
            <a:r>
              <a:rPr lang="en-US" sz="1400" dirty="0" err="1" smtClean="0">
                <a:solidFill>
                  <a:srgbClr val="3C5790"/>
                </a:solidFill>
              </a:rPr>
              <a:t>es</a:t>
            </a:r>
            <a:r>
              <a:rPr lang="ro-RO" sz="1400" dirty="0" smtClean="0">
                <a:solidFill>
                  <a:srgbClr val="3C5790"/>
                </a:solidFill>
              </a:rPr>
              <a:t>s</a:t>
            </a:r>
            <a:r>
              <a:rPr lang="en-US" sz="1400" dirty="0" smtClean="0">
                <a:solidFill>
                  <a:srgbClr val="3C5790"/>
                </a:solidFill>
              </a:rPr>
              <a:t>e</a:t>
            </a:r>
            <a:r>
              <a:rPr lang="ro-RO" sz="1400" dirty="0" smtClean="0">
                <a:solidFill>
                  <a:srgbClr val="3C5790"/>
                </a:solidFill>
              </a:rPr>
              <a:t>n</a:t>
            </a:r>
            <a:r>
              <a:rPr lang="en-US" sz="1400" dirty="0" err="1" smtClean="0">
                <a:solidFill>
                  <a:srgbClr val="3C5790"/>
                </a:solidFill>
              </a:rPr>
              <a:t>tial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mechanism to provide different access permissions to different users.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Domain</a:t>
            </a:r>
            <a:r>
              <a:rPr lang="en-US" sz="1400" dirty="0" smtClean="0">
                <a:solidFill>
                  <a:srgbClr val="3C5790"/>
                </a:solidFill>
              </a:rPr>
              <a:t> are similar to the domains in LDAP.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They are a group of accounts that are connected by relationship.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5771" y="3048000"/>
            <a:ext cx="4576029" cy="375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CloudStack</a:t>
            </a:r>
            <a:r>
              <a:rPr lang="en-US" sz="1400" dirty="0" smtClean="0">
                <a:solidFill>
                  <a:srgbClr val="3C5790"/>
                </a:solidFill>
              </a:rPr>
              <a:t> provides a feature for creation of projects to that cloud users can divide their work into groups.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Projects allow the users to share the control of resource between multiple accounts.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2914650"/>
            <a:ext cx="5695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High Availability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HA is an important aspect in a cloud computing </a:t>
            </a:r>
            <a:r>
              <a:rPr lang="en-US" sz="1400" dirty="0" err="1" smtClean="0">
                <a:solidFill>
                  <a:srgbClr val="3C5790"/>
                </a:solidFill>
              </a:rPr>
              <a:t>envirnoment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Ensures minimum downtime of the cloud service and the </a:t>
            </a:r>
            <a:r>
              <a:rPr lang="en-US" sz="1400" dirty="0" smtClean="0">
                <a:solidFill>
                  <a:srgbClr val="3C5790"/>
                </a:solidFill>
              </a:rPr>
              <a:t>applications </a:t>
            </a:r>
            <a:r>
              <a:rPr lang="en-US" sz="1400" dirty="0" smtClean="0">
                <a:solidFill>
                  <a:srgbClr val="3C5790"/>
                </a:solidFill>
              </a:rPr>
              <a:t>using the cloud </a:t>
            </a:r>
            <a:r>
              <a:rPr lang="en-US" sz="1400" dirty="0" err="1" smtClean="0">
                <a:solidFill>
                  <a:srgbClr val="3C5790"/>
                </a:solidFill>
              </a:rPr>
              <a:t>envirnoment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2951323"/>
            <a:ext cx="3657600" cy="3754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err="1" smtClean="0">
                <a:solidFill>
                  <a:schemeClr val="bg1"/>
                </a:solidFill>
              </a:rPr>
              <a:t>PacktPub</a:t>
            </a:r>
            <a:r>
              <a:rPr lang="ro-RO" sz="1600" dirty="0" smtClean="0">
                <a:solidFill>
                  <a:schemeClr val="bg1"/>
                </a:solidFill>
              </a:rPr>
              <a:t> - </a:t>
            </a:r>
            <a:r>
              <a:rPr lang="en-US" sz="1600" dirty="0" smtClean="0">
                <a:solidFill>
                  <a:schemeClr val="bg1"/>
                </a:solidFill>
              </a:rPr>
              <a:t>Apache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CloudStack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Cloud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Computing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http://en.wikipedia.org/wiki/Apache_CloudStack</a:t>
            </a:r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Apache Cloudstack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is open source cloud computing software for creating, managing, and deploying infrastructure cloud services. 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uses existing hypervisors such as KVM, </a:t>
            </a:r>
            <a:r>
              <a:rPr lang="en-US" sz="1500" dirty="0" err="1" smtClean="0">
                <a:solidFill>
                  <a:srgbClr val="3C5790"/>
                </a:solidFill>
              </a:rPr>
              <a:t>vSphere</a:t>
            </a:r>
            <a:r>
              <a:rPr lang="en-US" sz="1500" dirty="0" smtClean="0">
                <a:solidFill>
                  <a:srgbClr val="3C5790"/>
                </a:solidFill>
              </a:rPr>
              <a:t>, and </a:t>
            </a:r>
            <a:r>
              <a:rPr lang="en-US" sz="1500" dirty="0" err="1" smtClean="0">
                <a:solidFill>
                  <a:srgbClr val="3C5790"/>
                </a:solidFill>
              </a:rPr>
              <a:t>XenServer</a:t>
            </a:r>
            <a:r>
              <a:rPr lang="en-US" sz="1500" dirty="0" smtClean="0">
                <a:solidFill>
                  <a:srgbClr val="3C5790"/>
                </a:solidFill>
              </a:rPr>
              <a:t>/XCP for virtualization.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In addition to its own API,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also supports the Amazon Web Services (AWS) API and the Open Cloud Computing Interface from the Open Grid Forum.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What is Cloud?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10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Cloud is a shared multi-tenant envinorment build on a highly efficient, automated and preferably virtualized IT infrastructure.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Virtualization is the technology that has made the enablement of these features simpler and convenient.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A cloud can be deployed in various models: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Private cloud</a:t>
            </a:r>
            <a:r>
              <a:rPr lang="ro-RO" sz="15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cloud infrastructure is operated for an organization.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Public cloud</a:t>
            </a:r>
            <a:r>
              <a:rPr lang="ro-RO" sz="15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cloud service is provided to be general public or large industry group.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Community cloud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cloud is shared by multiple oraganizations and is supported by a specific community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Hybrid cloud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deployment model comrpises 2 or more types of cloud (public, private, community) 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Enables data and application portability between the clouds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Cloud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895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A cloud has the following features: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On-demand serlf-service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Broad network access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Resource pooling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Rapid expansion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Measured service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Shared by multiple tenants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Cloud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86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Cloud has 3 possible service models: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Infrastructure as a service(Iaas)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Provides IT infrastructure resources as a service to the end users.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provider manages and controls the cloud infrastructure and the user has control over the OS, storage, applications.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Platform as a service(PaaS) 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100" dirty="0" smtClean="0">
                <a:solidFill>
                  <a:srgbClr val="3C5790"/>
                </a:solidFill>
              </a:rPr>
              <a:t>The end user is provided with a platform that is provisioned over the cloud infrastructure.</a:t>
            </a:r>
          </a:p>
          <a:p>
            <a:r>
              <a:rPr lang="ro-RO" sz="1500" b="1" dirty="0" smtClean="0">
                <a:solidFill>
                  <a:srgbClr val="3C5790"/>
                </a:solidFill>
              </a:rPr>
              <a:t>Software as a service(SaaS)</a:t>
            </a:r>
            <a:r>
              <a:rPr lang="ro-RO" sz="1400" b="1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layer provides software as a service to the end users.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The end users can access these sogtware using a thin client interfaces(such as a web browser).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648200"/>
            <a:ext cx="36099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Cloud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The </a:t>
            </a:r>
            <a:r>
              <a:rPr lang="ro-RO" sz="1500" b="1" dirty="0" smtClean="0">
                <a:solidFill>
                  <a:srgbClr val="3C5790"/>
                </a:solidFill>
              </a:rPr>
              <a:t>storage</a:t>
            </a:r>
            <a:r>
              <a:rPr lang="ro-RO" sz="1500" dirty="0" smtClean="0">
                <a:solidFill>
                  <a:srgbClr val="3C5790"/>
                </a:solidFill>
              </a:rPr>
              <a:t> is accessible to the Compute Layer.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The Storage in the cloud envinorments is accessed throught the virtuali</a:t>
            </a:r>
            <a:r>
              <a:rPr lang="en-US" sz="1500" dirty="0" smtClean="0">
                <a:solidFill>
                  <a:srgbClr val="3C5790"/>
                </a:solidFill>
              </a:rPr>
              <a:t>z</a:t>
            </a:r>
            <a:r>
              <a:rPr lang="ro-RO" sz="1500" dirty="0" smtClean="0">
                <a:solidFill>
                  <a:srgbClr val="3C5790"/>
                </a:solidFill>
              </a:rPr>
              <a:t>ation la</a:t>
            </a:r>
            <a:r>
              <a:rPr lang="en-US" sz="1500" dirty="0" smtClean="0">
                <a:solidFill>
                  <a:srgbClr val="3C5790"/>
                </a:solidFill>
              </a:rPr>
              <a:t>y</a:t>
            </a:r>
            <a:r>
              <a:rPr lang="ro-RO" sz="1500" dirty="0" smtClean="0">
                <a:solidFill>
                  <a:srgbClr val="3C5790"/>
                </a:solidFill>
              </a:rPr>
              <a:t>er.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smtClean="0">
                <a:solidFill>
                  <a:srgbClr val="3C5790"/>
                </a:solidFill>
              </a:rPr>
              <a:t>Pooled, virtualized storage is enabled through technologies  such as Network Attached Storage(NAS) and Storage Area Network(SAN).</a:t>
            </a:r>
            <a:endParaRPr lang="fr-CA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57325" y="3733800"/>
            <a:ext cx="60864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is a solution or a platform for IT infrastructure as a service that allows to pool computing resources.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can be used to build public, private or hybrid </a:t>
            </a:r>
            <a:r>
              <a:rPr lang="en-US" sz="1500" dirty="0" err="1" smtClean="0">
                <a:solidFill>
                  <a:srgbClr val="3C5790"/>
                </a:solidFill>
              </a:rPr>
              <a:t>IaaS</a:t>
            </a:r>
            <a:r>
              <a:rPr lang="en-US" sz="1500" dirty="0" smtClean="0">
                <a:solidFill>
                  <a:srgbClr val="3C5790"/>
                </a:solidFill>
              </a:rPr>
              <a:t> cloud services 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1" y="3124200"/>
            <a:ext cx="5410200" cy="352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85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 deployment model covers the basic components of </a:t>
            </a:r>
            <a:r>
              <a:rPr lang="en-US" sz="1500" dirty="0" err="1" smtClean="0">
                <a:solidFill>
                  <a:srgbClr val="3C5790"/>
                </a:solidFill>
              </a:rPr>
              <a:t>CloudStack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also covers the logical segregation of resources to help better manage them.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19450"/>
            <a:ext cx="53149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8328</TotalTime>
  <Words>1264</Words>
  <Application>Microsoft Office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143</vt:lpstr>
      <vt:lpstr>Apache Cloudstack</vt:lpstr>
      <vt:lpstr>Contents</vt:lpstr>
      <vt:lpstr>What is Apache Cloudstack?</vt:lpstr>
      <vt:lpstr>What is Cloud?</vt:lpstr>
      <vt:lpstr>Cloud Features</vt:lpstr>
      <vt:lpstr>Cloud Features (cont.)</vt:lpstr>
      <vt:lpstr>Cloud Features (cont.)</vt:lpstr>
      <vt:lpstr>Architecture</vt:lpstr>
      <vt:lpstr>Architecture (cont.)</vt:lpstr>
      <vt:lpstr>Architecture (cont.)</vt:lpstr>
      <vt:lpstr>Architecture (cont.)</vt:lpstr>
      <vt:lpstr>Architecture (cont.)</vt:lpstr>
      <vt:lpstr>Architecture (cont.)</vt:lpstr>
      <vt:lpstr>Architecture (cont.)</vt:lpstr>
      <vt:lpstr>Architecture (cont.)</vt:lpstr>
      <vt:lpstr>Installation</vt:lpstr>
      <vt:lpstr>Installation (cont.)</vt:lpstr>
      <vt:lpstr>Installation (cont.)</vt:lpstr>
      <vt:lpstr>Installation (cont.)</vt:lpstr>
      <vt:lpstr>Installation (cont.)</vt:lpstr>
      <vt:lpstr>Configuration</vt:lpstr>
      <vt:lpstr>Configuration (cont.)</vt:lpstr>
      <vt:lpstr>Configuration (cont.)</vt:lpstr>
      <vt:lpstr>Configuration (cont.)</vt:lpstr>
      <vt:lpstr>High Availability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761</cp:revision>
  <dcterms:created xsi:type="dcterms:W3CDTF">2012-04-12T06:19:17Z</dcterms:created>
  <dcterms:modified xsi:type="dcterms:W3CDTF">2015-02-01T21:30:35Z</dcterms:modified>
</cp:coreProperties>
</file>