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3" r:id="rId5"/>
    <p:sldId id="374" r:id="rId6"/>
    <p:sldId id="372" r:id="rId7"/>
    <p:sldId id="376" r:id="rId8"/>
    <p:sldId id="375" r:id="rId9"/>
    <p:sldId id="377" r:id="rId10"/>
    <p:sldId id="378" r:id="rId11"/>
    <p:sldId id="379" r:id="rId12"/>
    <p:sldId id="300" r:id="rId13"/>
    <p:sldId id="381" r:id="rId14"/>
    <p:sldId id="380" r:id="rId15"/>
    <p:sldId id="259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Apache Felix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Felix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Gogo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Felix </a:t>
            </a:r>
            <a:r>
              <a:rPr lang="en-US" sz="1400" dirty="0" err="1" smtClean="0">
                <a:solidFill>
                  <a:srgbClr val="3C5790"/>
                </a:solidFill>
              </a:rPr>
              <a:t>Gogo</a:t>
            </a:r>
            <a:r>
              <a:rPr lang="en-US" sz="1400" dirty="0" smtClean="0">
                <a:solidFill>
                  <a:srgbClr val="3C5790"/>
                </a:solidFill>
              </a:rPr>
              <a:t> is a sub-project of Apache Felix.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Gogo</a:t>
            </a:r>
            <a:r>
              <a:rPr lang="en-US" sz="1400" dirty="0" smtClean="0">
                <a:solidFill>
                  <a:srgbClr val="3C5790"/>
                </a:solidFill>
              </a:rPr>
              <a:t> shell is included with the Felix Framework Distribution since version 3.0.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command syntax for the shell interface is based on the </a:t>
            </a:r>
            <a:r>
              <a:rPr lang="en-US" sz="1400" b="1" dirty="0" smtClean="0">
                <a:solidFill>
                  <a:srgbClr val="3C5790"/>
                </a:solidFill>
              </a:rPr>
              <a:t>Tiny Shell Language(TSL)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Gogo</a:t>
            </a:r>
            <a:r>
              <a:rPr lang="en-US" sz="1400" dirty="0" smtClean="0">
                <a:solidFill>
                  <a:srgbClr val="3C5790"/>
                </a:solidFill>
              </a:rPr>
              <a:t> shell allows the execution of chained execution blocks(ex: bundles | </a:t>
            </a:r>
            <a:r>
              <a:rPr lang="en-US" sz="1400" dirty="0" err="1" smtClean="0">
                <a:solidFill>
                  <a:srgbClr val="3C5790"/>
                </a:solidFill>
              </a:rPr>
              <a:t>grep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gogo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the shell variables can be assigned with different values.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886200"/>
            <a:ext cx="7162800" cy="136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Felix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Gogo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lb</a:t>
            </a:r>
            <a:r>
              <a:rPr lang="en-US" sz="1400" dirty="0" smtClean="0">
                <a:solidFill>
                  <a:srgbClr val="3C5790"/>
                </a:solidFill>
              </a:rPr>
              <a:t> command is used to list bundles.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listing provides following useful information: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Each bundle has unique </a:t>
            </a:r>
            <a:r>
              <a:rPr lang="en-US" sz="1200" b="1" dirty="0" smtClean="0">
                <a:solidFill>
                  <a:srgbClr val="3C5790"/>
                </a:solidFill>
              </a:rPr>
              <a:t>id</a:t>
            </a:r>
            <a:r>
              <a:rPr lang="en-US" sz="1200" dirty="0" smtClean="0">
                <a:solidFill>
                  <a:srgbClr val="3C5790"/>
                </a:solidFill>
              </a:rPr>
              <a:t> on install.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Bundle’s lifecycle </a:t>
            </a:r>
            <a:r>
              <a:rPr lang="en-US" sz="1200" b="1" dirty="0" smtClean="0">
                <a:solidFill>
                  <a:srgbClr val="3C5790"/>
                </a:solidFill>
              </a:rPr>
              <a:t>state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Bundle </a:t>
            </a:r>
            <a:r>
              <a:rPr lang="en-US" sz="1200" b="1" dirty="0" smtClean="0">
                <a:solidFill>
                  <a:srgbClr val="3C5790"/>
                </a:solidFill>
              </a:rPr>
              <a:t>start level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Bundle </a:t>
            </a:r>
            <a:r>
              <a:rPr lang="en-US" sz="1200" b="1" dirty="0" smtClean="0">
                <a:solidFill>
                  <a:srgbClr val="3C5790"/>
                </a:solidFill>
              </a:rPr>
              <a:t>name </a:t>
            </a:r>
            <a:r>
              <a:rPr lang="en-US" sz="1200" dirty="0" smtClean="0">
                <a:solidFill>
                  <a:srgbClr val="3C5790"/>
                </a:solidFill>
              </a:rPr>
              <a:t>and </a:t>
            </a:r>
            <a:r>
              <a:rPr lang="en-US" sz="1200" b="1" dirty="0" smtClean="0">
                <a:solidFill>
                  <a:srgbClr val="3C5790"/>
                </a:solidFill>
              </a:rPr>
              <a:t>version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help </a:t>
            </a:r>
            <a:r>
              <a:rPr lang="en-US" sz="1400" dirty="0" smtClean="0">
                <a:solidFill>
                  <a:srgbClr val="3C5790"/>
                </a:solidFill>
              </a:rPr>
              <a:t>command will list all the commands that are supported.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1"/>
            <a:ext cx="6172200" cy="200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OSGi Bundle Repository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OSGi</a:t>
            </a:r>
            <a:r>
              <a:rPr lang="en-US" sz="1400" dirty="0" smtClean="0">
                <a:solidFill>
                  <a:srgbClr val="3C5790"/>
                </a:solidFill>
              </a:rPr>
              <a:t> Bundle Repository (OBR) </a:t>
            </a:r>
            <a:r>
              <a:rPr lang="en-US" sz="1400" dirty="0" err="1" smtClean="0">
                <a:solidFill>
                  <a:srgbClr val="3C5790"/>
                </a:solidFill>
              </a:rPr>
              <a:t>describest</a:t>
            </a:r>
            <a:r>
              <a:rPr lang="en-US" sz="1400" dirty="0" smtClean="0">
                <a:solidFill>
                  <a:srgbClr val="3C5790"/>
                </a:solidFill>
              </a:rPr>
              <a:t> how to get access to a set of remote bundle repositories.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remote repository provides a list of bundles available for download.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bundles declared in an OBR repository can then be downloaded and installed to an </a:t>
            </a:r>
            <a:r>
              <a:rPr lang="en-US" sz="1400" dirty="0" err="1" smtClean="0">
                <a:solidFill>
                  <a:srgbClr val="3C5790"/>
                </a:solidFill>
              </a:rPr>
              <a:t>OSGi</a:t>
            </a:r>
            <a:r>
              <a:rPr lang="en-US" sz="1400" dirty="0" smtClean="0">
                <a:solidFill>
                  <a:srgbClr val="3C5790"/>
                </a:solidFill>
              </a:rPr>
              <a:t> framework like Felix.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28972"/>
            <a:ext cx="6705600" cy="375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OSGi Bundle Repository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Gogo</a:t>
            </a:r>
            <a:r>
              <a:rPr lang="en-US" sz="1400" dirty="0" smtClean="0">
                <a:solidFill>
                  <a:srgbClr val="3C5790"/>
                </a:solidFill>
              </a:rPr>
              <a:t> Command bundle registers a set of commands for the interaction with the OBR service.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Those commands allow registering repositories, listing their bundles, and requesting their download and installation.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Sample commands: 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obr:repos</a:t>
            </a:r>
            <a:r>
              <a:rPr lang="ro-RO" sz="1200" dirty="0" smtClean="0">
                <a:solidFill>
                  <a:srgbClr val="3C5790"/>
                </a:solidFill>
              </a:rPr>
              <a:t>: manage the repositories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obr:list</a:t>
            </a:r>
            <a:r>
              <a:rPr lang="ro-RO" sz="1200" dirty="0" smtClean="0">
                <a:solidFill>
                  <a:srgbClr val="3C5790"/>
                </a:solidFill>
              </a:rPr>
              <a:t>: finds bundles in the registered repositories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obr:info</a:t>
            </a:r>
            <a:r>
              <a:rPr lang="ro-RO" sz="1200" dirty="0" smtClean="0">
                <a:solidFill>
                  <a:srgbClr val="3C5790"/>
                </a:solidFill>
              </a:rPr>
              <a:t>: retrieves and displays the information 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obr:deploy</a:t>
            </a:r>
            <a:r>
              <a:rPr lang="ro-RO" sz="1200" dirty="0" smtClean="0">
                <a:solidFill>
                  <a:srgbClr val="3C5790"/>
                </a:solidFill>
              </a:rPr>
              <a:t>: download bundles from the repository and install into Felix.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Apache Felix is easy to use.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Apache Felix is documented.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http://felix.apache.org/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http://en.wikipedia.org/wiki/Apache_Felix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http://en.wikipedia.org/wiki/OSGi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Packtpub – OSGi and Apache Felix 3.0 Beginners Guide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Apache Felix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What is OSGi?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Bundle Lifecycle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Anatomy of a bundle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Felix </a:t>
            </a:r>
            <a:r>
              <a:rPr lang="en-US" sz="1600" dirty="0" err="1" smtClean="0">
                <a:solidFill>
                  <a:srgbClr val="3C5790"/>
                </a:solidFill>
              </a:rPr>
              <a:t>Envirnoment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Felix </a:t>
            </a:r>
            <a:r>
              <a:rPr lang="en-US" sz="1600" dirty="0" err="1" smtClean="0">
                <a:solidFill>
                  <a:srgbClr val="3C5790"/>
                </a:solidFill>
              </a:rPr>
              <a:t>Gogo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OSGi Bundle Repository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Apache Felix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Apache Felix is an open source implementation of the OSGI Release 5 core framework specification</a:t>
            </a:r>
            <a:r>
              <a:rPr lang="ro-RO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Apache Felix provides a foundation for creating modular and dynamically extensible applications.</a:t>
            </a:r>
            <a:endParaRPr lang="ro-RO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OSGi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8956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The OSGi</a:t>
            </a:r>
            <a:r>
              <a:rPr lang="en-US" sz="1500" dirty="0" smtClean="0">
                <a:solidFill>
                  <a:srgbClr val="3C5790"/>
                </a:solidFill>
              </a:rPr>
              <a:t>(Open Service Gateway initiative)</a:t>
            </a:r>
            <a:r>
              <a:rPr lang="ro-RO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describes a modular system and a service platform for Java that implements complete and dynamic component model.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ro-RO" sz="1500" dirty="0" smtClean="0">
                <a:solidFill>
                  <a:srgbClr val="3C5790"/>
                </a:solidFill>
              </a:rPr>
              <a:t>Open source OSGi implemetnations: Knopflerfish, Equinox, Felix.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The bundle is the modular entit</a:t>
            </a:r>
            <a:r>
              <a:rPr lang="en-US" sz="1500" dirty="0" smtClean="0">
                <a:solidFill>
                  <a:srgbClr val="3C5790"/>
                </a:solidFill>
              </a:rPr>
              <a:t>y within the </a:t>
            </a:r>
            <a:r>
              <a:rPr lang="ro-RO" sz="1500" dirty="0" smtClean="0">
                <a:solidFill>
                  <a:srgbClr val="3C5790"/>
                </a:solidFill>
              </a:rPr>
              <a:t>OSGi framework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 bundle is a collection of code, resources, configuration files.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OSGi</a:t>
            </a:r>
            <a:r>
              <a:rPr lang="fr-CA" dirty="0" smtClean="0">
                <a:solidFill>
                  <a:schemeClr val="bg1"/>
                </a:solidFill>
              </a:rPr>
              <a:t>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002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 components of </a:t>
            </a:r>
            <a:r>
              <a:rPr lang="en-US" sz="1500" dirty="0" err="1" smtClean="0">
                <a:solidFill>
                  <a:srgbClr val="3C5790"/>
                </a:solidFill>
              </a:rPr>
              <a:t>OSGi</a:t>
            </a:r>
            <a:r>
              <a:rPr lang="en-US" sz="1500" dirty="0" smtClean="0">
                <a:solidFill>
                  <a:srgbClr val="3C5790"/>
                </a:solidFill>
              </a:rPr>
              <a:t> framework are: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Execution environment layer – bottom layer on which bundles live.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Module layer – bundle space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Lifecycle layer – manages and keeps track of the frameworks and bundles lifecycle state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Service layer – server-side registries and services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Security layer – extends java 2 security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762375"/>
            <a:ext cx="44577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Bundle Lifecycle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lifecycle of a bundle within a framework starts with its install.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bundle can be installed either by another bundle using framework API or via framework implementation.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Before a bundle is active it must go through the resolution process(dependencies).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5963" y="3236733"/>
            <a:ext cx="5329237" cy="354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Bundle Lifecycle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Bundle can be in one of the following states: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INSTALLED</a:t>
            </a:r>
            <a:r>
              <a:rPr lang="en-US" sz="1200" dirty="0" smtClean="0">
                <a:solidFill>
                  <a:srgbClr val="3C5790"/>
                </a:solidFill>
              </a:rPr>
              <a:t>: the bundle has been successfully installed.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RESOLVED</a:t>
            </a:r>
            <a:r>
              <a:rPr lang="en-US" sz="1200" dirty="0" smtClean="0">
                <a:solidFill>
                  <a:srgbClr val="3C5790"/>
                </a:solidFill>
              </a:rPr>
              <a:t>: all resources needed for this bundle have been loaded successfully and the bundle is ready to be started.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STARTING</a:t>
            </a:r>
            <a:r>
              <a:rPr lang="en-US" sz="1200" dirty="0" smtClean="0">
                <a:solidFill>
                  <a:srgbClr val="3C5790"/>
                </a:solidFill>
              </a:rPr>
              <a:t>: the bundle is being started but hasn’t finished starting.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ACTIVE</a:t>
            </a:r>
            <a:r>
              <a:rPr lang="en-US" sz="1200" dirty="0" smtClean="0">
                <a:solidFill>
                  <a:srgbClr val="3C5790"/>
                </a:solidFill>
              </a:rPr>
              <a:t>: the bundle has been successfully activated and is running, ready to be used.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STOPPING</a:t>
            </a:r>
            <a:r>
              <a:rPr lang="en-US" sz="1200" dirty="0" smtClean="0">
                <a:solidFill>
                  <a:srgbClr val="3C5790"/>
                </a:solidFill>
              </a:rPr>
              <a:t>: the bundle is being stopped but has not finished stopping.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UNINSTALLED</a:t>
            </a:r>
            <a:r>
              <a:rPr lang="en-US" sz="1200" dirty="0" smtClean="0">
                <a:solidFill>
                  <a:srgbClr val="3C5790"/>
                </a:solidFill>
              </a:rPr>
              <a:t>: the bundle has been uninstalled.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Anatomy of a bundle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bundle holds the resources that are needed for it to provide functionality such as Java classes, resources, embedded JARs, etc.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Also it holds its </a:t>
            </a:r>
            <a:r>
              <a:rPr lang="en-US" sz="1400" dirty="0" err="1" smtClean="0">
                <a:solidFill>
                  <a:srgbClr val="3C5790"/>
                </a:solidFill>
              </a:rPr>
              <a:t>OSGi</a:t>
            </a:r>
            <a:r>
              <a:rPr lang="en-US" sz="1400" dirty="0" smtClean="0">
                <a:solidFill>
                  <a:srgbClr val="3C5790"/>
                </a:solidFill>
              </a:rPr>
              <a:t> headers entries in the JAR manifest file(META-INF/MANIFEST.MF).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OSGI-INF/ directory is used to hold bundle-related configuration and properties used by the framework.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8" y="3344225"/>
            <a:ext cx="5395912" cy="351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Felix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Envirnoment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Felix distribution contains the following structure: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bin</a:t>
            </a:r>
            <a:r>
              <a:rPr lang="en-US" sz="1200" dirty="0" smtClean="0">
                <a:solidFill>
                  <a:srgbClr val="3C5790"/>
                </a:solidFill>
              </a:rPr>
              <a:t>: main application jar(fellix.jar)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bundle</a:t>
            </a:r>
            <a:r>
              <a:rPr lang="en-US" sz="1200" dirty="0" smtClean="0">
                <a:solidFill>
                  <a:srgbClr val="3C5790"/>
                </a:solidFill>
              </a:rPr>
              <a:t>: auto-deploy directory where bundles are automatically installed and started by the framework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conf</a:t>
            </a:r>
            <a:r>
              <a:rPr lang="en-US" sz="1200" dirty="0" smtClean="0">
                <a:solidFill>
                  <a:srgbClr val="3C5790"/>
                </a:solidFill>
              </a:rPr>
              <a:t>: configuration files.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doc</a:t>
            </a:r>
            <a:r>
              <a:rPr lang="en-US" sz="1200" dirty="0" smtClean="0">
                <a:solidFill>
                  <a:srgbClr val="3C5790"/>
                </a:solidFill>
              </a:rPr>
              <a:t>: useful documentation on the install and configuration of the framework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felix</a:t>
            </a:r>
            <a:r>
              <a:rPr lang="en-US" sz="1200" b="1" dirty="0" smtClean="0">
                <a:solidFill>
                  <a:srgbClr val="3C5790"/>
                </a:solidFill>
              </a:rPr>
              <a:t>-cache</a:t>
            </a:r>
            <a:r>
              <a:rPr lang="en-US" sz="1200" dirty="0" smtClean="0">
                <a:solidFill>
                  <a:srgbClr val="3C5790"/>
                </a:solidFill>
              </a:rPr>
              <a:t>: folder created after application is started for the first time and contains local framework cache.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Felix </a:t>
            </a:r>
            <a:r>
              <a:rPr lang="en-US" sz="1400" b="1" dirty="0" err="1" smtClean="0">
                <a:solidFill>
                  <a:srgbClr val="3C5790"/>
                </a:solidFill>
              </a:rPr>
              <a:t>Gogo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the default shell environment for the Felix framework.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6167</TotalTime>
  <Words>744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143</vt:lpstr>
      <vt:lpstr>Apache Felix</vt:lpstr>
      <vt:lpstr>Contents</vt:lpstr>
      <vt:lpstr>What is Apache Felix?</vt:lpstr>
      <vt:lpstr>What is OSGi?</vt:lpstr>
      <vt:lpstr>What is OSGi? (cont.)</vt:lpstr>
      <vt:lpstr>Bundle Lifecycle</vt:lpstr>
      <vt:lpstr>Bundle Lifecycle (cont.)</vt:lpstr>
      <vt:lpstr>Anatomy of a bundle</vt:lpstr>
      <vt:lpstr>Felix Envirnoment</vt:lpstr>
      <vt:lpstr>Felix Gogo</vt:lpstr>
      <vt:lpstr>Felix Gogo (cont.)</vt:lpstr>
      <vt:lpstr>OSGi Bundle Repository</vt:lpstr>
      <vt:lpstr>OSGi Bundle Repository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664</cp:revision>
  <dcterms:created xsi:type="dcterms:W3CDTF">2012-04-12T06:19:17Z</dcterms:created>
  <dcterms:modified xsi:type="dcterms:W3CDTF">2014-07-25T09:05:23Z</dcterms:modified>
</cp:coreProperties>
</file>