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2" r:id="rId5"/>
    <p:sldId id="403" r:id="rId6"/>
    <p:sldId id="405" r:id="rId7"/>
    <p:sldId id="406" r:id="rId8"/>
    <p:sldId id="404" r:id="rId9"/>
    <p:sldId id="407" r:id="rId10"/>
    <p:sldId id="408" r:id="rId11"/>
    <p:sldId id="410" r:id="rId12"/>
    <p:sldId id="411" r:id="rId13"/>
    <p:sldId id="409" r:id="rId14"/>
    <p:sldId id="413" r:id="rId15"/>
    <p:sldId id="412" r:id="rId16"/>
    <p:sldId id="415" r:id="rId17"/>
    <p:sldId id="416" r:id="rId18"/>
    <p:sldId id="417" r:id="rId19"/>
    <p:sldId id="418" r:id="rId20"/>
    <p:sldId id="414" r:id="rId21"/>
    <p:sldId id="389" r:id="rId22"/>
    <p:sldId id="259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Apache Log4j 2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Configuration can be done 4 wa</a:t>
            </a:r>
            <a:r>
              <a:rPr lang="en-US" sz="1400" dirty="0" err="1" smtClean="0">
                <a:solidFill>
                  <a:srgbClr val="3C5790"/>
                </a:solidFill>
              </a:rPr>
              <a:t>ys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Configuration file written in XML, JSON, YAML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Programmatically by using </a:t>
            </a:r>
            <a:r>
              <a:rPr lang="en-US" sz="1200" b="1" dirty="0" err="1" smtClean="0">
                <a:solidFill>
                  <a:srgbClr val="3C5790"/>
                </a:solidFill>
              </a:rPr>
              <a:t>ConfigurationFactory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b="1" dirty="0" smtClean="0">
                <a:solidFill>
                  <a:srgbClr val="3C5790"/>
                </a:solidFill>
              </a:rPr>
              <a:t>Configuration</a:t>
            </a:r>
            <a:r>
              <a:rPr lang="en-US" sz="1200" dirty="0" smtClean="0">
                <a:solidFill>
                  <a:srgbClr val="3C5790"/>
                </a:solidFill>
              </a:rPr>
              <a:t> implementation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Programmatically by using </a:t>
            </a:r>
            <a:r>
              <a:rPr lang="en-US" sz="1200" b="1" dirty="0" smtClean="0">
                <a:solidFill>
                  <a:srgbClr val="3C5790"/>
                </a:solidFill>
              </a:rPr>
              <a:t>Configuration</a:t>
            </a:r>
            <a:r>
              <a:rPr lang="en-US" sz="1200" dirty="0" smtClean="0">
                <a:solidFill>
                  <a:srgbClr val="3C5790"/>
                </a:solidFill>
              </a:rPr>
              <a:t> interface and add components to the default configuration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Programmatically by using internal Logger methods.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Unlike Log4j 1.x the Log4j 2.x API doesn’t expose the add, modify, remove methods for </a:t>
            </a:r>
            <a:r>
              <a:rPr lang="en-US" sz="1400" dirty="0" err="1" smtClean="0">
                <a:solidFill>
                  <a:srgbClr val="3C5790"/>
                </a:solidFill>
              </a:rPr>
              <a:t>appenders</a:t>
            </a:r>
            <a:r>
              <a:rPr lang="en-US" sz="1400" dirty="0" smtClean="0">
                <a:solidFill>
                  <a:srgbClr val="3C5790"/>
                </a:solidFill>
              </a:rPr>
              <a:t> and filters.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Configuration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Log4j has the ability to automatically configure itself during initialization.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Log4j 2 starts it will search the </a:t>
            </a:r>
            <a:r>
              <a:rPr lang="en-US" sz="1400" dirty="0" err="1" smtClean="0">
                <a:solidFill>
                  <a:srgbClr val="3C5790"/>
                </a:solidFill>
              </a:rPr>
              <a:t>ConfigurationFactory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 and arrange them based on priority.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default Log4j 2 contains </a:t>
            </a:r>
            <a:r>
              <a:rPr lang="en-US" sz="1400" dirty="0" err="1" smtClean="0">
                <a:solidFill>
                  <a:srgbClr val="3C5790"/>
                </a:solidFill>
              </a:rPr>
              <a:t>ConfigurationFactory</a:t>
            </a:r>
            <a:r>
              <a:rPr lang="en-US" sz="1400" dirty="0" smtClean="0">
                <a:solidFill>
                  <a:srgbClr val="3C5790"/>
                </a:solidFill>
              </a:rPr>
              <a:t> implementations for JSON ,XML and YAML.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configured from a File, Log4j has the ability to automatically detect changes of the configuration file and reconfigure itself.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minimum </a:t>
            </a:r>
            <a:r>
              <a:rPr lang="en-US" sz="1400" b="1" dirty="0" err="1" smtClean="0">
                <a:solidFill>
                  <a:srgbClr val="3C5790"/>
                </a:solidFill>
              </a:rPr>
              <a:t>monitorInterval</a:t>
            </a:r>
            <a:r>
              <a:rPr lang="en-US" sz="1400" dirty="0" smtClean="0">
                <a:solidFill>
                  <a:srgbClr val="3C5790"/>
                </a:solidFill>
              </a:rPr>
              <a:t> value is 5 seconds and can be configured in the </a:t>
            </a:r>
            <a:r>
              <a:rPr lang="en-US" sz="1400" b="1" dirty="0" smtClean="0">
                <a:solidFill>
                  <a:srgbClr val="3C5790"/>
                </a:solidFill>
              </a:rPr>
              <a:t>Configuration</a:t>
            </a:r>
            <a:r>
              <a:rPr lang="en-US" sz="1400" dirty="0" smtClean="0">
                <a:solidFill>
                  <a:srgbClr val="3C5790"/>
                </a:solidFill>
              </a:rPr>
              <a:t> element.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886200"/>
            <a:ext cx="39528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Configuration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Log4j will provide a default configuration if it cannot locate a configuration file.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default configuration will set up: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 ConsoleAppender attached to the root logger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 PatternLayout set to the pattern “%d{HH:mm:ss.SSS} [%t] %-5level %logger{36} - %msg%n” attached to the ConsoleAppender.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By default Log4j assigns the root logger to Level.ERROR.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657600"/>
            <a:ext cx="35528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Appender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Appenders</a:t>
            </a:r>
            <a:r>
              <a:rPr lang="en-US" sz="1400" dirty="0" smtClean="0">
                <a:solidFill>
                  <a:srgbClr val="3C5790"/>
                </a:solidFill>
              </a:rPr>
              <a:t> are responsible for sending </a:t>
            </a:r>
            <a:r>
              <a:rPr lang="en-US" sz="1400" dirty="0" err="1" smtClean="0">
                <a:solidFill>
                  <a:srgbClr val="3C5790"/>
                </a:solidFill>
              </a:rPr>
              <a:t>LogEvents</a:t>
            </a:r>
            <a:r>
              <a:rPr lang="en-US" sz="1400" dirty="0" smtClean="0">
                <a:solidFill>
                  <a:srgbClr val="3C5790"/>
                </a:solidFill>
              </a:rPr>
              <a:t> to their destination.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classes must implement the </a:t>
            </a:r>
            <a:r>
              <a:rPr lang="en-US" sz="1400" b="1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interface or the </a:t>
            </a:r>
            <a:r>
              <a:rPr lang="en-US" sz="1400" b="1" dirty="0" err="1" smtClean="0">
                <a:solidFill>
                  <a:srgbClr val="3C5790"/>
                </a:solidFill>
              </a:rPr>
              <a:t>AbstractAppender</a:t>
            </a:r>
            <a:r>
              <a:rPr lang="en-US" sz="1400" dirty="0" smtClean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AbstractAppender</a:t>
            </a:r>
            <a:r>
              <a:rPr lang="en-US" sz="1400" dirty="0" smtClean="0">
                <a:solidFill>
                  <a:srgbClr val="3C5790"/>
                </a:solidFill>
              </a:rPr>
              <a:t> adds Lifecycle and Filterable support.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Lifecycle allows components to finish initialization after configuration has completed and to perform cleanup during shutdown.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Filterable allows the component to have Filters attached to it which are evaluated during event processing.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Appender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86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Bundle </a:t>
            </a:r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ro-RO" sz="1400" dirty="0" smtClean="0">
                <a:solidFill>
                  <a:srgbClr val="3C5790"/>
                </a:solidFill>
              </a:rPr>
              <a:t>s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AsyncAppender</a:t>
            </a:r>
            <a:r>
              <a:rPr lang="en-US" sz="1200" dirty="0" smtClean="0">
                <a:solidFill>
                  <a:srgbClr val="3C5790"/>
                </a:solidFill>
              </a:rPr>
              <a:t> - uses other </a:t>
            </a:r>
            <a:r>
              <a:rPr lang="en-US" sz="1200" dirty="0" err="1" smtClean="0">
                <a:solidFill>
                  <a:srgbClr val="3C5790"/>
                </a:solidFill>
              </a:rPr>
              <a:t>Appender</a:t>
            </a:r>
            <a:r>
              <a:rPr lang="en-US" sz="1200" dirty="0" smtClean="0">
                <a:solidFill>
                  <a:srgbClr val="3C5790"/>
                </a:solidFill>
              </a:rPr>
              <a:t> implementation and causes </a:t>
            </a:r>
            <a:r>
              <a:rPr lang="en-US" sz="1200" dirty="0" err="1" smtClean="0">
                <a:solidFill>
                  <a:srgbClr val="3C5790"/>
                </a:solidFill>
              </a:rPr>
              <a:t>LogEvents</a:t>
            </a:r>
            <a:r>
              <a:rPr lang="en-US" sz="1200" dirty="0" smtClean="0">
                <a:solidFill>
                  <a:srgbClr val="3C5790"/>
                </a:solidFill>
              </a:rPr>
              <a:t> to be written on a separate Thread.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ConsoleAppender</a:t>
            </a:r>
            <a:r>
              <a:rPr lang="en-US" sz="1200" dirty="0" smtClean="0">
                <a:solidFill>
                  <a:srgbClr val="3C5790"/>
                </a:solidFill>
              </a:rPr>
              <a:t> - writes its output to either System.err or </a:t>
            </a:r>
            <a:r>
              <a:rPr lang="en-US" sz="1200" dirty="0" err="1" smtClean="0">
                <a:solidFill>
                  <a:srgbClr val="3C5790"/>
                </a:solidFill>
              </a:rPr>
              <a:t>System.out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FailoverAppender</a:t>
            </a:r>
            <a:r>
              <a:rPr lang="en-US" sz="1200" dirty="0" smtClean="0">
                <a:solidFill>
                  <a:srgbClr val="3C5790"/>
                </a:solidFill>
              </a:rPr>
              <a:t> - wraps a set of </a:t>
            </a:r>
            <a:r>
              <a:rPr lang="en-US" sz="1200" dirty="0" err="1" smtClean="0">
                <a:solidFill>
                  <a:srgbClr val="3C5790"/>
                </a:solidFill>
              </a:rPr>
              <a:t>appenders</a:t>
            </a:r>
            <a:r>
              <a:rPr lang="en-US" sz="1200" dirty="0" smtClean="0">
                <a:solidFill>
                  <a:srgbClr val="3C5790"/>
                </a:solidFill>
              </a:rPr>
              <a:t>; if the primary </a:t>
            </a:r>
            <a:r>
              <a:rPr lang="en-US" sz="1200" dirty="0" err="1" smtClean="0">
                <a:solidFill>
                  <a:srgbClr val="3C5790"/>
                </a:solidFill>
              </a:rPr>
              <a:t>Appender</a:t>
            </a:r>
            <a:r>
              <a:rPr lang="en-US" sz="1200" dirty="0" smtClean="0">
                <a:solidFill>
                  <a:srgbClr val="3C5790"/>
                </a:solidFill>
              </a:rPr>
              <a:t> fails the </a:t>
            </a:r>
            <a:r>
              <a:rPr lang="en-US" sz="1200" dirty="0" err="1" smtClean="0">
                <a:solidFill>
                  <a:srgbClr val="3C5790"/>
                </a:solidFill>
              </a:rPr>
              <a:t>seccondary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appenders</a:t>
            </a:r>
            <a:r>
              <a:rPr lang="en-US" sz="1200" dirty="0" smtClean="0">
                <a:solidFill>
                  <a:srgbClr val="3C5790"/>
                </a:solidFill>
              </a:rPr>
              <a:t> will be tried in order.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FileAppender</a:t>
            </a:r>
            <a:r>
              <a:rPr lang="en-US" sz="1200" dirty="0" smtClean="0">
                <a:solidFill>
                  <a:srgbClr val="3C5790"/>
                </a:solidFill>
              </a:rPr>
              <a:t> - writes </a:t>
            </a:r>
            <a:r>
              <a:rPr lang="en-US" sz="1200" dirty="0" err="1" smtClean="0">
                <a:solidFill>
                  <a:srgbClr val="3C5790"/>
                </a:solidFill>
              </a:rPr>
              <a:t>ot</a:t>
            </a:r>
            <a:r>
              <a:rPr lang="en-US" sz="1200" dirty="0" smtClean="0">
                <a:solidFill>
                  <a:srgbClr val="3C5790"/>
                </a:solidFill>
              </a:rPr>
              <a:t> a file.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FlumeAppender</a:t>
            </a:r>
            <a:r>
              <a:rPr lang="en-US" sz="1200" dirty="0" smtClean="0">
                <a:solidFill>
                  <a:srgbClr val="3C5790"/>
                </a:solidFill>
              </a:rPr>
              <a:t> - sends </a:t>
            </a:r>
            <a:r>
              <a:rPr lang="en-US" sz="1200" dirty="0" err="1" smtClean="0">
                <a:solidFill>
                  <a:srgbClr val="3C5790"/>
                </a:solidFill>
              </a:rPr>
              <a:t>LogEvents</a:t>
            </a:r>
            <a:r>
              <a:rPr lang="en-US" sz="1200" dirty="0" smtClean="0">
                <a:solidFill>
                  <a:srgbClr val="3C5790"/>
                </a:solidFill>
              </a:rPr>
              <a:t> to a Flume agent as Avro events for consumption.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JDBCAppender</a:t>
            </a:r>
            <a:r>
              <a:rPr lang="en-US" sz="1200" dirty="0" smtClean="0">
                <a:solidFill>
                  <a:srgbClr val="3C5790"/>
                </a:solidFill>
              </a:rPr>
              <a:t> - writes log events to a relational DB using JDBC.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JMSQueueAppender</a:t>
            </a:r>
            <a:r>
              <a:rPr lang="en-US" sz="1200" dirty="0" smtClean="0">
                <a:solidFill>
                  <a:srgbClr val="3C5790"/>
                </a:solidFill>
              </a:rPr>
              <a:t> - sends formatted log event to a JMS Queue.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JMSTopicAppender</a:t>
            </a:r>
            <a:r>
              <a:rPr lang="en-US" sz="1200" dirty="0" smtClean="0">
                <a:solidFill>
                  <a:srgbClr val="3C5790"/>
                </a:solidFill>
              </a:rPr>
              <a:t> - sends the formatted log event to a JMS topic.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JPAAppender</a:t>
            </a:r>
            <a:r>
              <a:rPr lang="en-US" sz="1200" dirty="0" smtClean="0">
                <a:solidFill>
                  <a:srgbClr val="3C5790"/>
                </a:solidFill>
              </a:rPr>
              <a:t> - writes log events to a relation db table using JPA 2.1.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NoSQLAppender</a:t>
            </a:r>
            <a:r>
              <a:rPr lang="en-US" sz="1200" dirty="0" smtClean="0">
                <a:solidFill>
                  <a:srgbClr val="3C5790"/>
                </a:solidFill>
              </a:rPr>
              <a:t> - writes log events to a </a:t>
            </a:r>
            <a:r>
              <a:rPr lang="en-US" sz="1200" dirty="0" err="1" smtClean="0">
                <a:solidFill>
                  <a:srgbClr val="3C5790"/>
                </a:solidFill>
              </a:rPr>
              <a:t>NoSQL</a:t>
            </a:r>
            <a:r>
              <a:rPr lang="en-US" sz="1200" dirty="0" smtClean="0">
                <a:solidFill>
                  <a:srgbClr val="3C5790"/>
                </a:solidFill>
              </a:rPr>
              <a:t> databases using an internal lightweight provider interface.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RewriteAppender</a:t>
            </a:r>
            <a:r>
              <a:rPr lang="en-US" sz="1200" dirty="0" smtClean="0">
                <a:solidFill>
                  <a:srgbClr val="3C5790"/>
                </a:solidFill>
              </a:rPr>
              <a:t> - allows </a:t>
            </a:r>
            <a:r>
              <a:rPr lang="en-US" sz="1200" dirty="0" err="1" smtClean="0">
                <a:solidFill>
                  <a:srgbClr val="3C5790"/>
                </a:solidFill>
              </a:rPr>
              <a:t>LogEvent</a:t>
            </a:r>
            <a:r>
              <a:rPr lang="en-US" sz="1200" dirty="0" smtClean="0">
                <a:solidFill>
                  <a:srgbClr val="3C5790"/>
                </a:solidFill>
              </a:rPr>
              <a:t> to be manipulated before it's processed by other </a:t>
            </a:r>
            <a:r>
              <a:rPr lang="en-US" sz="1200" dirty="0" err="1" smtClean="0">
                <a:solidFill>
                  <a:srgbClr val="3C5790"/>
                </a:solidFill>
              </a:rPr>
              <a:t>Appender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RollingFileAppender</a:t>
            </a:r>
            <a:r>
              <a:rPr lang="en-US" sz="1200" dirty="0" smtClean="0">
                <a:solidFill>
                  <a:srgbClr val="3C5790"/>
                </a:solidFill>
              </a:rPr>
              <a:t> - writes to a file and rolls the file according to the </a:t>
            </a:r>
            <a:r>
              <a:rPr lang="en-US" sz="1200" dirty="0" err="1" smtClean="0">
                <a:solidFill>
                  <a:srgbClr val="3C5790"/>
                </a:solidFill>
              </a:rPr>
              <a:t>TriggeringPolicy</a:t>
            </a:r>
            <a:r>
              <a:rPr lang="en-US" sz="1200" dirty="0" smtClean="0">
                <a:solidFill>
                  <a:srgbClr val="3C5790"/>
                </a:solidFill>
              </a:rPr>
              <a:t> and the </a:t>
            </a:r>
            <a:r>
              <a:rPr lang="en-US" sz="1200" dirty="0" err="1" smtClean="0">
                <a:solidFill>
                  <a:srgbClr val="3C5790"/>
                </a:solidFill>
              </a:rPr>
              <a:t>RolloverPolicy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RoutingAppender</a:t>
            </a:r>
            <a:r>
              <a:rPr lang="en-US" sz="1200" dirty="0" smtClean="0">
                <a:solidFill>
                  <a:srgbClr val="3C5790"/>
                </a:solidFill>
              </a:rPr>
              <a:t> - evaluates </a:t>
            </a:r>
            <a:r>
              <a:rPr lang="en-US" sz="1200" dirty="0" err="1" smtClean="0">
                <a:solidFill>
                  <a:srgbClr val="3C5790"/>
                </a:solidFill>
              </a:rPr>
              <a:t>LogEvents</a:t>
            </a:r>
            <a:r>
              <a:rPr lang="en-US" sz="1200" dirty="0" smtClean="0">
                <a:solidFill>
                  <a:srgbClr val="3C5790"/>
                </a:solidFill>
              </a:rPr>
              <a:t> and then routes them to a subordinate </a:t>
            </a:r>
            <a:r>
              <a:rPr lang="en-US" sz="1200" dirty="0" err="1" smtClean="0">
                <a:solidFill>
                  <a:srgbClr val="3C5790"/>
                </a:solidFill>
              </a:rPr>
              <a:t>Appender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SMTPAppender</a:t>
            </a:r>
            <a:r>
              <a:rPr lang="en-US" sz="1200" dirty="0" smtClean="0">
                <a:solidFill>
                  <a:srgbClr val="3C5790"/>
                </a:solidFill>
              </a:rPr>
              <a:t> - sends e-</a:t>
            </a:r>
            <a:r>
              <a:rPr lang="en-US" sz="1200" dirty="0" err="1" smtClean="0">
                <a:solidFill>
                  <a:srgbClr val="3C5790"/>
                </a:solidFill>
              </a:rPr>
              <a:t>amil</a:t>
            </a:r>
            <a:r>
              <a:rPr lang="en-US" sz="1200" dirty="0" smtClean="0">
                <a:solidFill>
                  <a:srgbClr val="3C5790"/>
                </a:solidFill>
              </a:rPr>
              <a:t> when a specific logger event occurs, on error or fatal errors.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SocketAppender</a:t>
            </a:r>
            <a:r>
              <a:rPr lang="en-US" sz="1200" dirty="0" smtClean="0">
                <a:solidFill>
                  <a:srgbClr val="3C5790"/>
                </a:solidFill>
              </a:rPr>
              <a:t> - writes to a socket based on host and port destination.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Layout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An Appender uses a Layout  to format a LogEvent into a custom form.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 Log4j2 the layout object will return a byte array.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Built-in templates: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HTMLLayout</a:t>
            </a:r>
            <a:r>
              <a:rPr lang="ro-RO" sz="1400" dirty="0" smtClean="0">
                <a:solidFill>
                  <a:srgbClr val="3C5790"/>
                </a:solidFill>
              </a:rPr>
              <a:t> will generate a HTML page and adds each LogEvent to a row into a table.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PatternLayout</a:t>
            </a:r>
            <a:r>
              <a:rPr lang="ro-RO" sz="1400" dirty="0" smtClean="0">
                <a:solidFill>
                  <a:srgbClr val="3C5790"/>
                </a:solidFill>
              </a:rPr>
              <a:t> is a flexible layout configurable with pattern string.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RFC5424Layout</a:t>
            </a:r>
            <a:r>
              <a:rPr lang="ro-RO" sz="1400" dirty="0" smtClean="0">
                <a:solidFill>
                  <a:srgbClr val="3C5790"/>
                </a:solidFill>
              </a:rPr>
              <a:t> formats LogEvent in accordance with RFC 5424.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SerialisedLayout</a:t>
            </a:r>
            <a:r>
              <a:rPr lang="ro-RO" sz="1400" dirty="0" smtClean="0">
                <a:solidFill>
                  <a:srgbClr val="3C5790"/>
                </a:solidFill>
              </a:rPr>
              <a:t> serializezs the LogEvent into a byte array.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SyslogLayout</a:t>
            </a:r>
            <a:r>
              <a:rPr lang="ro-RO" sz="1400" dirty="0" smtClean="0">
                <a:solidFill>
                  <a:srgbClr val="3C5790"/>
                </a:solidFill>
              </a:rPr>
              <a:t>  formats the LogEvent as BSD Syslog records.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XMLLayout</a:t>
            </a:r>
            <a:r>
              <a:rPr lang="ro-RO" sz="1400" dirty="0" smtClean="0">
                <a:solidFill>
                  <a:srgbClr val="3C5790"/>
                </a:solidFill>
              </a:rPr>
              <a:t> appends a series of Event to a file, using certain xml tags.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Filters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Filters allow Log Events to be filtered by certain rules.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 filter will be called if a Result object is returned with the following values: ACCEPT, DENY, NEUTRAL.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Bult-in filters: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BurstFilter</a:t>
            </a:r>
            <a:r>
              <a:rPr lang="ro-RO" sz="1400" dirty="0" smtClean="0">
                <a:solidFill>
                  <a:srgbClr val="3C5790"/>
                </a:solidFill>
              </a:rPr>
              <a:t> provides a mechanism to control the rate at which LogEvents are processed.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CompositeFilter</a:t>
            </a:r>
            <a:r>
              <a:rPr lang="ro-RO" sz="1400" dirty="0" smtClean="0">
                <a:solidFill>
                  <a:srgbClr val="3C5790"/>
                </a:solidFill>
              </a:rPr>
              <a:t> provides a way to specify more than one filter.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DynamicThresholdFilter</a:t>
            </a:r>
            <a:r>
              <a:rPr lang="ro-RO" sz="1400" dirty="0" smtClean="0">
                <a:solidFill>
                  <a:srgbClr val="3C5790"/>
                </a:solidFill>
              </a:rPr>
              <a:t> allows filtering by log level based on specific attributes.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MapFilter</a:t>
            </a:r>
            <a:r>
              <a:rPr lang="ro-RO" sz="1400" dirty="0" smtClean="0">
                <a:solidFill>
                  <a:srgbClr val="3C5790"/>
                </a:solidFill>
              </a:rPr>
              <a:t> allows filtering agains data elements that are in a MapMessage.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MarkerFilter</a:t>
            </a:r>
            <a:r>
              <a:rPr lang="ro-RO" sz="1400" dirty="0" smtClean="0">
                <a:solidFill>
                  <a:srgbClr val="3C5790"/>
                </a:solidFill>
              </a:rPr>
              <a:t> compares the configured Marker value against the Marker that is included in the LogEvent.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RegexFilter</a:t>
            </a:r>
            <a:r>
              <a:rPr lang="ro-RO" sz="1400" dirty="0" smtClean="0">
                <a:solidFill>
                  <a:srgbClr val="3C5790"/>
                </a:solidFill>
              </a:rPr>
              <a:t> allows the formatted or unformatted message to be compared against a regular expression.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TimeFilter</a:t>
            </a:r>
            <a:r>
              <a:rPr lang="ro-RO" sz="1400" dirty="0" smtClean="0">
                <a:solidFill>
                  <a:srgbClr val="3C5790"/>
                </a:solidFill>
              </a:rPr>
              <a:t> can be used to restrict LogEvents on certain portion of the day.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Async Loggers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async logging can improve the application performance by executing the I/O operations in a separate thread. 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Log4j2 improvements: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Asynchronous logger:</a:t>
            </a:r>
            <a:r>
              <a:rPr lang="ro-RO" sz="1400" dirty="0" smtClean="0">
                <a:solidFill>
                  <a:srgbClr val="3C5790"/>
                </a:solidFill>
              </a:rPr>
              <a:t> added in Log4j2.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LMAX Disruptor</a:t>
            </a:r>
            <a:r>
              <a:rPr lang="ro-RO" sz="1400" dirty="0" smtClean="0">
                <a:solidFill>
                  <a:srgbClr val="3C5790"/>
                </a:solidFill>
              </a:rPr>
              <a:t>: it uses Disruptor library, a lock-free inter-thread communication library.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Asynchronous appenders:</a:t>
            </a:r>
            <a:r>
              <a:rPr lang="ro-RO" sz="1400" dirty="0" smtClean="0">
                <a:solidFill>
                  <a:srgbClr val="3C5790"/>
                </a:solidFill>
              </a:rPr>
              <a:t> has been enhanced.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Higher throughput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Lower logging latency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Error handling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JMX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Log4j2 has built-in support for JMX.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JMX support is enabled by default.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When Log4j initializes, the StatusLogger, ContextSelector, LoggerContexts, LoggerConfig are instrumented with MBeans.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To disable JMX support the system property </a:t>
            </a:r>
            <a:r>
              <a:rPr lang="ro-RO" sz="1400" b="1" dirty="0" smtClean="0">
                <a:solidFill>
                  <a:srgbClr val="3C5790"/>
                </a:solidFill>
              </a:rPr>
              <a:t>“log4j2.disable.jmx=true</a:t>
            </a:r>
            <a:r>
              <a:rPr lang="ro-RO" sz="1400" b="1" dirty="0" smtClean="0">
                <a:solidFill>
                  <a:srgbClr val="3C5790"/>
                </a:solidFill>
              </a:rPr>
              <a:t> “</a:t>
            </a:r>
            <a:r>
              <a:rPr lang="ro-RO" sz="1400" dirty="0" smtClean="0">
                <a:solidFill>
                  <a:srgbClr val="3C5790"/>
                </a:solidFill>
              </a:rPr>
              <a:t> can be configured.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JMX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ro-RO" sz="1200" dirty="0" smtClean="0">
                <a:solidFill>
                  <a:srgbClr val="3C5790"/>
                </a:solidFill>
              </a:rPr>
              <a:t>Log4j2 includes a basic client GUI that can be run as standalone application or as JConsole plug-in.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200" dirty="0" smtClean="0">
                <a:solidFill>
                  <a:srgbClr val="3C5790"/>
                </a:solidFill>
              </a:rPr>
              <a:t>%JAVA_HOME%\bin\</a:t>
            </a:r>
            <a:r>
              <a:rPr lang="en-US" sz="1200" dirty="0" err="1" smtClean="0">
                <a:solidFill>
                  <a:srgbClr val="3C5790"/>
                </a:solidFill>
              </a:rPr>
              <a:t>jconsole</a:t>
            </a:r>
            <a:r>
              <a:rPr lang="en-US" sz="1200" dirty="0" smtClean="0">
                <a:solidFill>
                  <a:srgbClr val="3C5790"/>
                </a:solidFill>
              </a:rPr>
              <a:t> -</a:t>
            </a:r>
            <a:r>
              <a:rPr lang="en-US" sz="1200" dirty="0" err="1" smtClean="0">
                <a:solidFill>
                  <a:srgbClr val="3C5790"/>
                </a:solidFill>
              </a:rPr>
              <a:t>pluginpath</a:t>
            </a:r>
            <a:r>
              <a:rPr lang="en-US" sz="1200" dirty="0" smtClean="0">
                <a:solidFill>
                  <a:srgbClr val="3C5790"/>
                </a:solidFill>
              </a:rPr>
              <a:t> \path\to\log4j-api-2.0.jar;\</a:t>
            </a:r>
            <a:r>
              <a:rPr lang="en-US" sz="1200" dirty="0" smtClean="0">
                <a:solidFill>
                  <a:srgbClr val="3C5790"/>
                </a:solidFill>
              </a:rPr>
              <a:t>path\to\log4j-core-2.0.jar</a:t>
            </a:r>
            <a:r>
              <a:rPr lang="en-US" sz="1200" dirty="0" smtClean="0">
                <a:solidFill>
                  <a:srgbClr val="3C5790"/>
                </a:solidFill>
              </a:rPr>
              <a:t>;\path\to\log4j-jmx-gui-2.0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667000"/>
            <a:ext cx="5105400" cy="38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Log4j 2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Log4j 2 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Log4j 2 Jars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Logger Levels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Log4j 2 API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Appender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Layout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Filters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Async Loggers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JMX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200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Log4j2 is easy to use.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Log4j2 is documented.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Log4j2 is configurable via external file or programatically.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 smtClean="0">
                <a:solidFill>
                  <a:schemeClr val="bg1"/>
                </a:solidFill>
              </a:rPr>
              <a:t>http://wiki.apache.org/logging/log4j2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Log4j 2 User Guide.pdf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http://logging.apache.org/log4j</a:t>
            </a:r>
            <a:r>
              <a:rPr lang="ro-RO" sz="1600" dirty="0" smtClean="0">
                <a:solidFill>
                  <a:schemeClr val="bg1"/>
                </a:solidFill>
              </a:rPr>
              <a:t>/2.x/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Log4j 2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Log4j2 is an upgrade to Log4j that provides significant improvements over Log4j.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Log4j2 is designed to be usable as an audit logging framework. 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Log4j2 contains next-generation lock-free Asynchronous Loggers based on the LMAX Disruptor library.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Log4j 2 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Log4j 2 features: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faster than Log4j.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extensibility for components like: Appenders, filters, layouts, lookups, pattern converters.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Support for Message object.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Support for Filters to process events before they are handled by a Logger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Supports TCP/UDP appenders.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Uses Java 5 concurrency support and performs locking at the lowest level possible</a:t>
            </a:r>
          </a:p>
          <a:p>
            <a:pPr>
              <a:buNone/>
            </a:pP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Log4j 2 uses the classes in the bellow diagram.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7391400" cy="455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343400"/>
          </a:xfrm>
        </p:spPr>
        <p:txBody>
          <a:bodyPr/>
          <a:lstStyle/>
          <a:p>
            <a:r>
              <a:rPr lang="ro-RO" sz="1200" dirty="0" smtClean="0">
                <a:solidFill>
                  <a:srgbClr val="3C5790"/>
                </a:solidFill>
              </a:rPr>
              <a:t>Applications request Logger objects from the LogManager.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The LogManager will locate the appropiate LoggerContext and then obtain the Logger from it.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Calling the </a:t>
            </a:r>
            <a:r>
              <a:rPr lang="ro-RO" sz="1200" b="1" dirty="0" smtClean="0">
                <a:solidFill>
                  <a:srgbClr val="3C5790"/>
                </a:solidFill>
              </a:rPr>
              <a:t>LogManager.getLogger</a:t>
            </a:r>
            <a:r>
              <a:rPr lang="ro-RO" sz="1200" dirty="0" smtClean="0">
                <a:solidFill>
                  <a:srgbClr val="3C5790"/>
                </a:solidFill>
              </a:rPr>
              <a:t> with the sane name it will always return a reference to the exact same Logger object.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The </a:t>
            </a:r>
            <a:r>
              <a:rPr lang="ro-RO" sz="1200" b="1" dirty="0" smtClean="0">
                <a:solidFill>
                  <a:srgbClr val="3C5790"/>
                </a:solidFill>
              </a:rPr>
              <a:t>LoggerContext</a:t>
            </a:r>
            <a:r>
              <a:rPr lang="ro-RO" sz="1200" dirty="0" smtClean="0">
                <a:solidFill>
                  <a:srgbClr val="3C5790"/>
                </a:solidFill>
              </a:rPr>
              <a:t> acts as the same anchor point for the Logging system.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Every LoggerContext has an active </a:t>
            </a:r>
            <a:r>
              <a:rPr lang="ro-RO" sz="1200" b="1" dirty="0" smtClean="0">
                <a:solidFill>
                  <a:srgbClr val="3C5790"/>
                </a:solidFill>
              </a:rPr>
              <a:t>Configuration</a:t>
            </a:r>
            <a:r>
              <a:rPr lang="ro-RO" sz="1200" dirty="0" smtClean="0">
                <a:solidFill>
                  <a:srgbClr val="3C5790"/>
                </a:solidFill>
              </a:rPr>
              <a:t> that contains appenders, filters, loggerConfigs,etc.</a:t>
            </a:r>
          </a:p>
          <a:p>
            <a:r>
              <a:rPr lang="ro-RO" sz="1200" b="1" dirty="0" smtClean="0">
                <a:solidFill>
                  <a:srgbClr val="3C5790"/>
                </a:solidFill>
              </a:rPr>
              <a:t>LoggerConfig</a:t>
            </a:r>
            <a:r>
              <a:rPr lang="ro-RO" sz="1200" dirty="0" smtClean="0">
                <a:solidFill>
                  <a:srgbClr val="3C5790"/>
                </a:solidFill>
              </a:rPr>
              <a:t> objects are created when Loggers are declared in the logging configuration.</a:t>
            </a:r>
          </a:p>
          <a:p>
            <a:pPr>
              <a:buNone/>
            </a:pP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Log4j 2 jars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need at least the log4j-api-2.0 and log4j-core-2.0 jar files.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60674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286000"/>
            <a:ext cx="15525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304800" y="54102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use the log4j-to-slf4j adapter jar wjen the application calls the Log4j 2 but</a:t>
            </a:r>
            <a:r>
              <a:rPr kumimoji="0" lang="ro-RO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want to route to SLF4J implementation.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o-RO" sz="1400" baseline="0" dirty="0" smtClean="0">
                <a:solidFill>
                  <a:srgbClr val="3C5790"/>
                </a:solidFill>
                <a:latin typeface="+mn-lt"/>
              </a:rPr>
              <a:t>By</a:t>
            </a: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 default the Log4j 2 is looking for </a:t>
            </a:r>
            <a:r>
              <a:rPr lang="ro-RO" sz="1400" b="1" dirty="0" smtClean="0">
                <a:solidFill>
                  <a:srgbClr val="3C5790"/>
                </a:solidFill>
                <a:latin typeface="+mn-lt"/>
              </a:rPr>
              <a:t>log4j2.xml </a:t>
            </a: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file in the classpath or it can be specified using the java env property </a:t>
            </a:r>
            <a:r>
              <a:rPr lang="ro-RO" sz="1400" b="1" dirty="0" smtClean="0">
                <a:solidFill>
                  <a:srgbClr val="3C5790"/>
                </a:solidFill>
                <a:latin typeface="+mn-lt"/>
              </a:rPr>
              <a:t>Dlog4j.configurationFile</a:t>
            </a: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=path_to_log4j2.xml file</a:t>
            </a:r>
            <a:endParaRPr kumimoji="0" lang="ro-RO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Logger Levels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81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Logger levels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305800" cy="379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Log4j 2 APi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Log4j2 API provides the interface that applications should code.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It provides the adapter components required for implementers to create logging implementation.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Log4j 2 is split between an API and an implementation.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It supports subsituting parameters.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429000"/>
            <a:ext cx="47244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7586</TotalTime>
  <Words>1248</Words>
  <Application>Microsoft Office PowerPoint</Application>
  <PresentationFormat>On-screen Show (4:3)</PresentationFormat>
  <Paragraphs>142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143</vt:lpstr>
      <vt:lpstr>Apache Log4j 2</vt:lpstr>
      <vt:lpstr>Contents</vt:lpstr>
      <vt:lpstr>What is Log4j 2?</vt:lpstr>
      <vt:lpstr>Log4j 2 Features</vt:lpstr>
      <vt:lpstr>Architecture</vt:lpstr>
      <vt:lpstr>Architecture</vt:lpstr>
      <vt:lpstr>Log4j 2 jars</vt:lpstr>
      <vt:lpstr>Logger Levels</vt:lpstr>
      <vt:lpstr>Log4j 2 APi</vt:lpstr>
      <vt:lpstr>Configuration</vt:lpstr>
      <vt:lpstr>Configuration (cont.)</vt:lpstr>
      <vt:lpstr>Configuration (cont.)</vt:lpstr>
      <vt:lpstr>Appender</vt:lpstr>
      <vt:lpstr>Appender (cont.)</vt:lpstr>
      <vt:lpstr>Layout</vt:lpstr>
      <vt:lpstr>Filters</vt:lpstr>
      <vt:lpstr>Async Loggers</vt:lpstr>
      <vt:lpstr>JMX</vt:lpstr>
      <vt:lpstr>JMX (cont.)</vt:lpstr>
      <vt:lpstr>Conclussion</vt:lpstr>
      <vt:lpstr>Bibliography</vt:lpstr>
      <vt:lpstr>Slide 22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874</cp:revision>
  <dcterms:created xsi:type="dcterms:W3CDTF">2012-04-12T06:19:17Z</dcterms:created>
  <dcterms:modified xsi:type="dcterms:W3CDTF">2014-11-28T17:12:58Z</dcterms:modified>
</cp:coreProperties>
</file>