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8" r:id="rId5"/>
    <p:sldId id="419" r:id="rId6"/>
    <p:sldId id="402" r:id="rId7"/>
    <p:sldId id="403" r:id="rId8"/>
    <p:sldId id="420" r:id="rId9"/>
    <p:sldId id="405" r:id="rId10"/>
    <p:sldId id="404" r:id="rId11"/>
    <p:sldId id="417" r:id="rId12"/>
    <p:sldId id="408" r:id="rId13"/>
    <p:sldId id="423" r:id="rId14"/>
    <p:sldId id="415" r:id="rId15"/>
    <p:sldId id="424" r:id="rId16"/>
    <p:sldId id="414" r:id="rId17"/>
    <p:sldId id="422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21" r:id="rId26"/>
    <p:sldId id="433" r:id="rId27"/>
    <p:sldId id="432" r:id="rId28"/>
    <p:sldId id="434" r:id="rId29"/>
    <p:sldId id="416" r:id="rId30"/>
    <p:sldId id="38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12/09/2014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Log4j 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Logger Levels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81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Logger levels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8305800" cy="379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Logger </a:t>
            </a:r>
            <a:r>
              <a:rPr lang="ro-RO" dirty="0" smtClean="0">
                <a:solidFill>
                  <a:schemeClr val="bg1"/>
                </a:solidFill>
              </a:rPr>
              <a:t>Levels </a:t>
            </a:r>
            <a:r>
              <a:rPr lang="en-US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log request of level p in a logger with level q, is enabled if p &gt;= q.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rule is at the heart of log4j.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the standard levels, we have ALL &lt; DEBUG &lt; INFO &lt; WARN &lt; ERROR &lt; FATAL &lt; OFF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log4j.properties file is a log4j configuration file which keeps properties in key-value pairs.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default, the </a:t>
            </a:r>
            <a:r>
              <a:rPr lang="en-US" sz="1400" dirty="0" err="1" smtClean="0">
                <a:solidFill>
                  <a:srgbClr val="3C5790"/>
                </a:solidFill>
              </a:rPr>
              <a:t>LogManager</a:t>
            </a:r>
            <a:r>
              <a:rPr lang="en-US" sz="1400" dirty="0" smtClean="0">
                <a:solidFill>
                  <a:srgbClr val="3C5790"/>
                </a:solidFill>
              </a:rPr>
              <a:t> looks for a file named log4j.properties in the CLASSPATH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provide another log4j file name we need to supply a line argument:  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-Dlog4j.configuration=“&lt;</a:t>
            </a:r>
            <a:r>
              <a:rPr lang="en-US" sz="1400" b="1" dirty="0" err="1" smtClean="0">
                <a:solidFill>
                  <a:srgbClr val="3C5790"/>
                </a:solidFill>
              </a:rPr>
              <a:t>file_name</a:t>
            </a:r>
            <a:r>
              <a:rPr lang="en-US" sz="1400" b="1" dirty="0" smtClean="0">
                <a:solidFill>
                  <a:srgbClr val="3C5790"/>
                </a:solidFill>
              </a:rPr>
              <a:t>&gt;”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 Each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 has different properties associated: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layout: conversion pattern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target: </a:t>
            </a:r>
            <a:r>
              <a:rPr lang="en-US" sz="1200" dirty="0" smtClean="0">
                <a:solidFill>
                  <a:srgbClr val="3C5790"/>
                </a:solidFill>
              </a:rPr>
              <a:t>console, </a:t>
            </a:r>
            <a:r>
              <a:rPr lang="en-US" sz="1200" dirty="0" smtClean="0">
                <a:solidFill>
                  <a:srgbClr val="3C5790"/>
                </a:solidFill>
              </a:rPr>
              <a:t>file, or another item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level: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threshold: ignores any logging messages that have a level lower than the threshold level.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filter: custom filter object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With Log4j it’s possible to define configuration parameters in an XML file and pass that file to the application at startup. The XML can be validated using the log4j.dtd.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90800"/>
            <a:ext cx="6057900" cy="400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2057400"/>
            <a:ext cx="7391399" cy="477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Configuration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Log4j accepts 3 separate VM parameters in the initialization process: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log4j.configuration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specifies the log4j configuration file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l</a:t>
            </a:r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og4j.configurationClass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  specifies customized initialization class to use instead of the default </a:t>
            </a:r>
            <a:r>
              <a:rPr lang="en-US" sz="1200" dirty="0" err="1" smtClean="0">
                <a:solidFill>
                  <a:srgbClr val="3C5790"/>
                </a:solidFill>
                <a:sym typeface="Wingdings" pitchFamily="2" charset="2"/>
              </a:rPr>
              <a:t>LogManager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log4j.defaultInitOverride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overrides default initialization process.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log4j.debug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  variable that indicates whether the log4j internal logging should be enabled.</a:t>
            </a:r>
          </a:p>
          <a:p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Log4j can be configured programmatically using </a:t>
            </a:r>
            <a:r>
              <a:rPr lang="en-US" sz="1200" b="1" dirty="0" err="1" smtClean="0">
                <a:solidFill>
                  <a:srgbClr val="3C5790"/>
                </a:solidFill>
                <a:sym typeface="Wingdings" pitchFamily="2" charset="2"/>
              </a:rPr>
              <a:t>PropertyConfigurator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 object or </a:t>
            </a:r>
            <a:r>
              <a:rPr lang="en-US" sz="1200" b="1" dirty="0" err="1" smtClean="0">
                <a:solidFill>
                  <a:srgbClr val="3C5790"/>
                </a:solidFill>
                <a:sym typeface="Wingdings" pitchFamily="2" charset="2"/>
              </a:rPr>
              <a:t>BasicConfigurator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Once we obtain an instance of a named logger, we can use several methods of the logger to log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Usual methods: debug, error, fatal, info, warn, trace.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Logger object provides methods for logging messages in a different languages using the </a:t>
            </a:r>
            <a:r>
              <a:rPr lang="en-US" sz="1400" dirty="0" err="1" smtClean="0">
                <a:solidFill>
                  <a:srgbClr val="3C5790"/>
                </a:solidFill>
              </a:rPr>
              <a:t>ResourceBundle</a:t>
            </a:r>
            <a:r>
              <a:rPr lang="en-US" sz="1400" dirty="0" smtClean="0">
                <a:solidFill>
                  <a:srgbClr val="3C5790"/>
                </a:solidFill>
              </a:rPr>
              <a:t> object. The </a:t>
            </a:r>
            <a:r>
              <a:rPr lang="en-US" sz="1400" dirty="0" err="1" smtClean="0">
                <a:solidFill>
                  <a:srgbClr val="3C5790"/>
                </a:solidFill>
              </a:rPr>
              <a:t>ResourceBundle</a:t>
            </a:r>
            <a:r>
              <a:rPr lang="en-US" sz="1400" dirty="0" smtClean="0">
                <a:solidFill>
                  <a:srgbClr val="3C5790"/>
                </a:solidFill>
              </a:rPr>
              <a:t> object is set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setResourceBundle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methods that are using the </a:t>
            </a:r>
            <a:r>
              <a:rPr lang="en-US" sz="1400" dirty="0" err="1" smtClean="0">
                <a:solidFill>
                  <a:srgbClr val="3C5790"/>
                </a:solidFill>
              </a:rPr>
              <a:t>ResourceBundle</a:t>
            </a:r>
            <a:r>
              <a:rPr lang="en-US" sz="1400" dirty="0" smtClean="0">
                <a:solidFill>
                  <a:srgbClr val="3C5790"/>
                </a:solidFill>
              </a:rPr>
              <a:t> are: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l7dlog</a:t>
            </a:r>
            <a:r>
              <a:rPr lang="en-US" sz="1200" dirty="0" smtClean="0">
                <a:solidFill>
                  <a:srgbClr val="3C5790"/>
                </a:solidFill>
              </a:rPr>
              <a:t>(Priority p, String key, </a:t>
            </a:r>
            <a:r>
              <a:rPr lang="en-US" sz="1200" dirty="0" err="1" smtClean="0">
                <a:solidFill>
                  <a:srgbClr val="3C5790"/>
                </a:solidFill>
              </a:rPr>
              <a:t>Throwable</a:t>
            </a:r>
            <a:r>
              <a:rPr lang="en-US" sz="1200" dirty="0" smtClean="0">
                <a:solidFill>
                  <a:srgbClr val="3C5790"/>
                </a:solidFill>
              </a:rPr>
              <a:t> t)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l7dlog</a:t>
            </a:r>
            <a:r>
              <a:rPr lang="en-US" sz="1200" dirty="0" smtClean="0">
                <a:solidFill>
                  <a:srgbClr val="3C5790"/>
                </a:solidFill>
              </a:rPr>
              <a:t>(Priority p, String key, Object </a:t>
            </a:r>
            <a:r>
              <a:rPr lang="en-US" sz="1200" dirty="0" err="1" smtClean="0">
                <a:solidFill>
                  <a:srgbClr val="3C5790"/>
                </a:solidFill>
              </a:rPr>
              <a:t>params</a:t>
            </a:r>
            <a:r>
              <a:rPr lang="en-US" sz="1200" dirty="0" smtClean="0">
                <a:solidFill>
                  <a:srgbClr val="3C5790"/>
                </a:solidFill>
              </a:rPr>
              <a:t>[], </a:t>
            </a:r>
            <a:r>
              <a:rPr lang="en-US" sz="1200" dirty="0" err="1" smtClean="0">
                <a:solidFill>
                  <a:srgbClr val="3C5790"/>
                </a:solidFill>
              </a:rPr>
              <a:t>Throwable</a:t>
            </a:r>
            <a:r>
              <a:rPr lang="en-US" sz="1200" dirty="0" smtClean="0">
                <a:solidFill>
                  <a:srgbClr val="3C5790"/>
                </a:solidFill>
              </a:rPr>
              <a:t> t)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Generic logging can be achieved using the </a:t>
            </a:r>
            <a:r>
              <a:rPr lang="en-US" sz="1200" b="1" dirty="0" smtClean="0">
                <a:solidFill>
                  <a:srgbClr val="3C5790"/>
                </a:solidFill>
              </a:rPr>
              <a:t>log</a:t>
            </a:r>
            <a:r>
              <a:rPr lang="en-US" sz="1200" dirty="0" smtClean="0">
                <a:solidFill>
                  <a:srgbClr val="3C5790"/>
                </a:solidFill>
              </a:rPr>
              <a:t> method.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</a:t>
            </a:r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766" y="2209800"/>
            <a:ext cx="693483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</a:t>
            </a:r>
            <a:r>
              <a:rPr lang="ro-RO" dirty="0" smtClean="0">
                <a:solidFill>
                  <a:schemeClr val="bg1"/>
                </a:solidFill>
              </a:rPr>
              <a:t>Core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200" b="1" dirty="0" err="1" smtClean="0">
                <a:solidFill>
                  <a:srgbClr val="3C5790"/>
                </a:solidFill>
              </a:rPr>
              <a:t>LogManager</a:t>
            </a:r>
            <a:r>
              <a:rPr lang="en-US" sz="1200" dirty="0" smtClean="0">
                <a:solidFill>
                  <a:srgbClr val="3C5790"/>
                </a:solidFill>
              </a:rPr>
              <a:t> class manages the creation and storage of each named logger created within the application.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It uses a helper class </a:t>
            </a:r>
            <a:r>
              <a:rPr lang="en-US" sz="1200" b="1" dirty="0" smtClean="0">
                <a:solidFill>
                  <a:srgbClr val="3C5790"/>
                </a:solidFill>
              </a:rPr>
              <a:t>Hierarchy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to store the reference of each Logger object created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NDC = Nested Diagnostic Context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majority of real-life complex distributed systems are multithreaded.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NDC class in log4j uses the methods like </a:t>
            </a:r>
            <a:r>
              <a:rPr lang="en-US" sz="1200" b="1" dirty="0" smtClean="0">
                <a:solidFill>
                  <a:srgbClr val="3C5790"/>
                </a:solidFill>
              </a:rPr>
              <a:t>pop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b="1" dirty="0" smtClean="0">
                <a:solidFill>
                  <a:srgbClr val="3C5790"/>
                </a:solidFill>
              </a:rPr>
              <a:t>push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b="1" dirty="0" smtClean="0">
                <a:solidFill>
                  <a:srgbClr val="3C5790"/>
                </a:solidFill>
              </a:rPr>
              <a:t>remove</a:t>
            </a:r>
            <a:r>
              <a:rPr lang="en-US" sz="1200" dirty="0" smtClean="0">
                <a:solidFill>
                  <a:srgbClr val="3C5790"/>
                </a:solidFill>
              </a:rPr>
              <a:t> to manage the information in the NDC stack.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All the methods in the NDC class are static.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NDC is managed per thread as a stack of contextual information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Message Diagnostic Context (MDC) is a mechanism to store client-specific data using the </a:t>
            </a:r>
            <a:r>
              <a:rPr lang="en-US" sz="1200" dirty="0" err="1" smtClean="0">
                <a:solidFill>
                  <a:srgbClr val="3C5790"/>
                </a:solidFill>
              </a:rPr>
              <a:t>java.util.Map</a:t>
            </a:r>
            <a:r>
              <a:rPr lang="en-US" sz="1200" dirty="0" smtClean="0">
                <a:solidFill>
                  <a:srgbClr val="3C5790"/>
                </a:solidFill>
              </a:rPr>
              <a:t> format.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MDC class provides the methods get, put, remove to manipulate the key and the value stored within the Map.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 are primarily responsible for printing logging messages to different destinations such as consoles, files, sockets, etc.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 can have Filter objects associated with them to make further decisions about the logging of a particular message.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It's a major benefit that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 are flexible.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It's possible to create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 to write to a database and JMS to achieve a distributed logging framework.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Log4j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Logging</a:t>
            </a:r>
            <a:r>
              <a:rPr lang="fr-CA" sz="1600" dirty="0" smtClean="0">
                <a:solidFill>
                  <a:srgbClr val="3C5790"/>
                </a:solidFill>
              </a:rPr>
              <a:t> 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Log4j  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Logger Levels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Log4j </a:t>
            </a:r>
            <a:r>
              <a:rPr lang="ro-RO" sz="1600" dirty="0" smtClean="0">
                <a:solidFill>
                  <a:srgbClr val="3C5790"/>
                </a:solidFill>
              </a:rPr>
              <a:t>Core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err="1" smtClean="0">
                <a:solidFill>
                  <a:srgbClr val="3C5790"/>
                </a:solidFill>
              </a:rPr>
              <a:t>Appender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Layout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Filter</a:t>
            </a:r>
          </a:p>
          <a:p>
            <a:r>
              <a:rPr lang="en-US" sz="1600" dirty="0" err="1" smtClean="0">
                <a:solidFill>
                  <a:srgbClr val="3C5790"/>
                </a:solidFill>
              </a:rPr>
              <a:t>ObjectRenderer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Logging APIs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368577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4114800" y="1905000"/>
            <a:ext cx="48006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addAppender</a:t>
            </a:r>
            <a:r>
              <a:rPr lang="en-US" sz="1400" dirty="0" smtClean="0">
                <a:solidFill>
                  <a:srgbClr val="3C5790"/>
                </a:solidFill>
              </a:rPr>
              <a:t>() method adds an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to the Logger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logging request to a logger will be forwarded to all the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 associated with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turn the </a:t>
            </a:r>
            <a:r>
              <a:rPr lang="en-US" sz="1400" dirty="0" err="1" smtClean="0">
                <a:solidFill>
                  <a:srgbClr val="3C5790"/>
                </a:solidFill>
              </a:rPr>
              <a:t>additivity</a:t>
            </a:r>
            <a:r>
              <a:rPr lang="en-US" sz="1400" dirty="0" smtClean="0">
                <a:solidFill>
                  <a:srgbClr val="3C5790"/>
                </a:solidFill>
              </a:rPr>
              <a:t> feature off by setting the </a:t>
            </a:r>
            <a:r>
              <a:rPr lang="en-US" sz="1400" dirty="0" err="1" smtClean="0">
                <a:solidFill>
                  <a:srgbClr val="3C5790"/>
                </a:solidFill>
              </a:rPr>
              <a:t>additivity</a:t>
            </a:r>
            <a:r>
              <a:rPr lang="en-US" sz="1400" dirty="0" smtClean="0">
                <a:solidFill>
                  <a:srgbClr val="3C5790"/>
                </a:solidFill>
              </a:rPr>
              <a:t> flag to false by calling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setAdditivity</a:t>
            </a:r>
            <a:r>
              <a:rPr lang="en-US" sz="1400" dirty="0" smtClean="0">
                <a:solidFill>
                  <a:srgbClr val="3C5790"/>
                </a:solidFill>
              </a:rPr>
              <a:t>(Boolean </a:t>
            </a:r>
            <a:r>
              <a:rPr lang="en-US" sz="1400" dirty="0" smtClean="0">
                <a:solidFill>
                  <a:srgbClr val="3C5790"/>
                </a:solidFill>
              </a:rPr>
              <a:t>value).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LoggingEvent</a:t>
            </a:r>
            <a:r>
              <a:rPr lang="en-US" sz="1400" dirty="0" smtClean="0">
                <a:solidFill>
                  <a:srgbClr val="3C5790"/>
                </a:solidFill>
              </a:rPr>
              <a:t> class encapsulates all relevant logging information like: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fully </a:t>
            </a:r>
            <a:r>
              <a:rPr lang="en-US" sz="1200" dirty="0" smtClean="0">
                <a:solidFill>
                  <a:srgbClr val="3C5790"/>
                </a:solidFill>
              </a:rPr>
              <a:t>qualified named caller class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level </a:t>
            </a:r>
            <a:r>
              <a:rPr lang="en-US" sz="1200" dirty="0" smtClean="0">
                <a:solidFill>
                  <a:srgbClr val="3C5790"/>
                </a:solidFill>
              </a:rPr>
              <a:t>of logging message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</a:t>
            </a:r>
            <a:r>
              <a:rPr lang="en-US" sz="1200" dirty="0" smtClean="0">
                <a:solidFill>
                  <a:srgbClr val="3C5790"/>
                </a:solidFill>
              </a:rPr>
              <a:t>itself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Logger </a:t>
            </a:r>
            <a:r>
              <a:rPr lang="en-US" sz="1200" dirty="0" smtClean="0">
                <a:solidFill>
                  <a:srgbClr val="3C5790"/>
                </a:solidFill>
              </a:rPr>
              <a:t>instance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Timestamp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optional </a:t>
            </a:r>
            <a:r>
              <a:rPr lang="en-US" sz="1200" dirty="0" err="1" smtClean="0">
                <a:solidFill>
                  <a:srgbClr val="3C5790"/>
                </a:solidFill>
              </a:rPr>
              <a:t>Throwable</a:t>
            </a:r>
            <a:r>
              <a:rPr lang="en-US" sz="1200" dirty="0" smtClean="0">
                <a:solidFill>
                  <a:srgbClr val="3C5790"/>
                </a:solidFill>
              </a:rPr>
              <a:t> instance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Logger creates an instance of the </a:t>
            </a:r>
            <a:r>
              <a:rPr lang="en-US" sz="1400" dirty="0" err="1" smtClean="0">
                <a:solidFill>
                  <a:srgbClr val="3C5790"/>
                </a:solidFill>
              </a:rPr>
              <a:t>LogginEvent</a:t>
            </a:r>
            <a:r>
              <a:rPr lang="en-US" sz="1400" dirty="0" smtClean="0">
                <a:solidFill>
                  <a:srgbClr val="3C5790"/>
                </a:solidFill>
              </a:rPr>
              <a:t> object before dispatching it to the </a:t>
            </a:r>
            <a:r>
              <a:rPr lang="en-US" sz="1400" dirty="0" err="1" smtClean="0">
                <a:solidFill>
                  <a:srgbClr val="3C5790"/>
                </a:solidFill>
              </a:rPr>
              <a:t>Appenders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Logger calls the </a:t>
            </a:r>
            <a:r>
              <a:rPr lang="en-US" sz="1400" b="1" dirty="0" err="1" smtClean="0">
                <a:solidFill>
                  <a:srgbClr val="3C5790"/>
                </a:solidFill>
              </a:rPr>
              <a:t>doAppend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LoggingEvent</a:t>
            </a:r>
            <a:r>
              <a:rPr lang="en-US" sz="1400" dirty="0" smtClean="0">
                <a:solidFill>
                  <a:srgbClr val="3C5790"/>
                </a:solidFill>
              </a:rPr>
              <a:t> event) method of the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doAppend</a:t>
            </a:r>
            <a:r>
              <a:rPr lang="en-US" sz="1400" dirty="0" smtClean="0">
                <a:solidFill>
                  <a:srgbClr val="3C5790"/>
                </a:solidFill>
              </a:rPr>
              <a:t>() method performs vital operations: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compares </a:t>
            </a:r>
            <a:r>
              <a:rPr lang="en-US" sz="1200" dirty="0" smtClean="0">
                <a:solidFill>
                  <a:srgbClr val="3C5790"/>
                </a:solidFill>
              </a:rPr>
              <a:t>logging level with the threshold level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checks </a:t>
            </a:r>
            <a:r>
              <a:rPr lang="en-US" sz="1200" dirty="0" smtClean="0">
                <a:solidFill>
                  <a:srgbClr val="3C5790"/>
                </a:solidFill>
              </a:rPr>
              <a:t>if the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 is open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checks </a:t>
            </a:r>
            <a:r>
              <a:rPr lang="en-US" sz="1200" dirty="0" smtClean="0">
                <a:solidFill>
                  <a:srgbClr val="3C5790"/>
                </a:solidFill>
              </a:rPr>
              <a:t>if any Filter objects are associated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WriterAppender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writes </a:t>
            </a:r>
            <a:r>
              <a:rPr lang="en-US" sz="1200" dirty="0" smtClean="0">
                <a:solidFill>
                  <a:srgbClr val="3C5790"/>
                </a:solidFill>
              </a:rPr>
              <a:t>to a Writer or </a:t>
            </a:r>
            <a:r>
              <a:rPr lang="en-US" sz="1200" dirty="0" err="1" smtClean="0">
                <a:solidFill>
                  <a:srgbClr val="3C5790"/>
                </a:solidFill>
              </a:rPr>
              <a:t>OutputStream</a:t>
            </a:r>
            <a:r>
              <a:rPr lang="en-US" sz="1200" dirty="0" smtClean="0">
                <a:solidFill>
                  <a:srgbClr val="3C5790"/>
                </a:solidFill>
              </a:rPr>
              <a:t> object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ConsoleAppender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writes </a:t>
            </a:r>
            <a:r>
              <a:rPr lang="en-US" sz="1200" dirty="0" smtClean="0">
                <a:solidFill>
                  <a:srgbClr val="3C5790"/>
                </a:solidFill>
              </a:rPr>
              <a:t>logging information to either </a:t>
            </a:r>
            <a:r>
              <a:rPr lang="en-US" sz="1200" dirty="0" err="1" smtClean="0">
                <a:solidFill>
                  <a:srgbClr val="3C5790"/>
                </a:solidFill>
              </a:rPr>
              <a:t>System.out</a:t>
            </a:r>
            <a:r>
              <a:rPr lang="en-US" sz="1200" dirty="0" smtClean="0">
                <a:solidFill>
                  <a:srgbClr val="3C5790"/>
                </a:solidFill>
              </a:rPr>
              <a:t> or System.err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FileAppender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WriterAppender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writes </a:t>
            </a:r>
            <a:r>
              <a:rPr lang="en-US" sz="1200" dirty="0" smtClean="0">
                <a:solidFill>
                  <a:srgbClr val="3C5790"/>
                </a:solidFill>
              </a:rPr>
              <a:t>information to a file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RollingFileAppender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FileAppender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writes </a:t>
            </a:r>
            <a:r>
              <a:rPr lang="en-US" sz="1200" dirty="0" smtClean="0">
                <a:solidFill>
                  <a:srgbClr val="3C5790"/>
                </a:solidFill>
              </a:rPr>
              <a:t>to a file, and can roll over to a </a:t>
            </a:r>
            <a:r>
              <a:rPr lang="en-US" sz="1200" dirty="0" err="1" smtClean="0">
                <a:solidFill>
                  <a:srgbClr val="3C5790"/>
                </a:solidFill>
              </a:rPr>
              <a:t>seconday</a:t>
            </a:r>
            <a:r>
              <a:rPr lang="en-US" sz="1200" dirty="0" smtClean="0">
                <a:solidFill>
                  <a:srgbClr val="3C5790"/>
                </a:solidFill>
              </a:rPr>
              <a:t> file when the primary file reaches a certain size(default 10MB).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DailyRollingFileAppender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FileAppender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</a:t>
            </a:r>
            <a:r>
              <a:rPr lang="en-US" sz="1200" dirty="0" smtClean="0">
                <a:solidFill>
                  <a:srgbClr val="3C5790"/>
                </a:solidFill>
              </a:rPr>
              <a:t>a date pattern to roll over the files(Default: '.' </a:t>
            </a:r>
            <a:r>
              <a:rPr lang="en-US" sz="1200" dirty="0" err="1" smtClean="0">
                <a:solidFill>
                  <a:srgbClr val="3C5790"/>
                </a:solidFill>
              </a:rPr>
              <a:t>yyyy</a:t>
            </a:r>
            <a:r>
              <a:rPr lang="en-US" sz="1200" dirty="0" smtClean="0">
                <a:solidFill>
                  <a:srgbClr val="3C5790"/>
                </a:solidFill>
              </a:rPr>
              <a:t>-MM-</a:t>
            </a:r>
            <a:r>
              <a:rPr lang="en-US" sz="1200" dirty="0" err="1" smtClean="0">
                <a:solidFill>
                  <a:srgbClr val="3C5790"/>
                </a:solidFill>
              </a:rPr>
              <a:t>dd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AsyncAppender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</a:t>
            </a:r>
            <a:r>
              <a:rPr lang="en-US" sz="1200" dirty="0" smtClean="0">
                <a:solidFill>
                  <a:srgbClr val="3C5790"/>
                </a:solidFill>
              </a:rPr>
              <a:t>a bounded buffer to store logging events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once </a:t>
            </a:r>
            <a:r>
              <a:rPr lang="en-US" sz="1200" dirty="0" smtClean="0">
                <a:solidFill>
                  <a:srgbClr val="3C5790"/>
                </a:solidFill>
              </a:rPr>
              <a:t>the buffer it's full it will send logging events to specific </a:t>
            </a:r>
            <a:r>
              <a:rPr lang="en-US" sz="1200" dirty="0" err="1" smtClean="0">
                <a:solidFill>
                  <a:srgbClr val="3C5790"/>
                </a:solidFill>
              </a:rPr>
              <a:t>Appender</a:t>
            </a:r>
            <a:r>
              <a:rPr lang="en-US" sz="1200" dirty="0" smtClean="0">
                <a:solidFill>
                  <a:srgbClr val="3C5790"/>
                </a:solidFill>
              </a:rPr>
              <a:t> objects.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JDBCAppender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stores </a:t>
            </a:r>
            <a:r>
              <a:rPr lang="en-US" sz="1200" dirty="0" smtClean="0">
                <a:solidFill>
                  <a:srgbClr val="3C5790"/>
                </a:solidFill>
              </a:rPr>
              <a:t>logging data into databases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used </a:t>
            </a:r>
            <a:r>
              <a:rPr lang="en-US" sz="1200" dirty="0" smtClean="0">
                <a:solidFill>
                  <a:srgbClr val="3C5790"/>
                </a:solidFill>
              </a:rPr>
              <a:t>for sending JMS messages to </a:t>
            </a:r>
            <a:r>
              <a:rPr lang="en-US" sz="1200" dirty="0" smtClean="0">
                <a:solidFill>
                  <a:srgbClr val="3C5790"/>
                </a:solidFill>
              </a:rPr>
              <a:t>Topic/Queue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Appender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SocketAppender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writes logging information to TCP/IP based raw socket connections.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NTEventLogAppender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 </a:t>
            </a:r>
            <a:r>
              <a:rPr lang="en-US" sz="1200" dirty="0" smtClean="0">
                <a:solidFill>
                  <a:srgbClr val="3C5790"/>
                </a:solidFill>
              </a:rPr>
              <a:t>log information to the event log of a particular OS.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SMTPAppender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sends </a:t>
            </a:r>
            <a:r>
              <a:rPr lang="en-US" sz="1200" dirty="0" smtClean="0">
                <a:solidFill>
                  <a:srgbClr val="3C5790"/>
                </a:solidFill>
              </a:rPr>
              <a:t>logging information using SMTP.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TelnetAppender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extends </a:t>
            </a:r>
            <a:r>
              <a:rPr lang="en-US" sz="1200" dirty="0" err="1" smtClean="0">
                <a:solidFill>
                  <a:srgbClr val="3C5790"/>
                </a:solidFill>
              </a:rPr>
              <a:t>AppenderSkeleton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opens </a:t>
            </a:r>
            <a:r>
              <a:rPr lang="en-US" sz="1200" dirty="0" smtClean="0">
                <a:solidFill>
                  <a:srgbClr val="3C5790"/>
                </a:solidFill>
              </a:rPr>
              <a:t>a server socket connection to a port and listens for any connection made to the same port.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soon </a:t>
            </a:r>
            <a:r>
              <a:rPr lang="en-US" sz="1200" dirty="0" smtClean="0">
                <a:solidFill>
                  <a:srgbClr val="3C5790"/>
                </a:solidFill>
              </a:rPr>
              <a:t>as a connection signal arrives, it adds the connection source information to a buffer.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ayout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Apache log4j provides various Layout objects, each of which can format logging data according to various layouts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Layout objects receive a </a:t>
            </a:r>
            <a:r>
              <a:rPr lang="en-US" sz="1400" b="1" dirty="0" err="1" smtClean="0">
                <a:solidFill>
                  <a:srgbClr val="3C5790"/>
                </a:solidFill>
              </a:rPr>
              <a:t>LoggingEvent</a:t>
            </a:r>
            <a:r>
              <a:rPr lang="en-US" sz="1400" dirty="0" smtClean="0">
                <a:solidFill>
                  <a:srgbClr val="3C5790"/>
                </a:solidFill>
              </a:rPr>
              <a:t> object from the </a:t>
            </a:r>
            <a:r>
              <a:rPr lang="en-US" sz="1400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 objects.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2959" y="2743200"/>
            <a:ext cx="548984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Filter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Filter objects help to filter logging requests by analyzing the information encapsulated within the </a:t>
            </a:r>
            <a:r>
              <a:rPr lang="en-US" sz="1400" dirty="0" err="1" smtClean="0">
                <a:solidFill>
                  <a:srgbClr val="3C5790"/>
                </a:solidFill>
              </a:rPr>
              <a:t>LoggingEvent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defines an abstract </a:t>
            </a:r>
            <a:r>
              <a:rPr lang="en-US" sz="1400" dirty="0" smtClean="0">
                <a:solidFill>
                  <a:srgbClr val="3C5790"/>
                </a:solidFill>
              </a:rPr>
              <a:t>method: </a:t>
            </a:r>
            <a:r>
              <a:rPr lang="en-US" sz="1400" dirty="0" smtClean="0">
                <a:solidFill>
                  <a:srgbClr val="3C5790"/>
                </a:solidFill>
              </a:rPr>
              <a:t>public </a:t>
            </a:r>
            <a:r>
              <a:rPr lang="en-US" sz="1400" dirty="0" err="1" smtClean="0">
                <a:solidFill>
                  <a:srgbClr val="3C5790"/>
                </a:solidFill>
              </a:rPr>
              <a:t>int</a:t>
            </a:r>
            <a:r>
              <a:rPr lang="en-US" sz="1400" dirty="0" smtClean="0">
                <a:solidFill>
                  <a:srgbClr val="3C5790"/>
                </a:solidFill>
              </a:rPr>
              <a:t> decide(</a:t>
            </a:r>
            <a:r>
              <a:rPr lang="en-US" sz="1400" dirty="0" err="1" smtClean="0">
                <a:solidFill>
                  <a:srgbClr val="3C5790"/>
                </a:solidFill>
              </a:rPr>
              <a:t>LoggingEvent</a:t>
            </a:r>
            <a:r>
              <a:rPr lang="en-US" sz="1400" dirty="0" smtClean="0">
                <a:solidFill>
                  <a:srgbClr val="3C5790"/>
                </a:solidFill>
              </a:rPr>
              <a:t> event).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 </a:t>
            </a:r>
            <a:r>
              <a:rPr lang="en-US" sz="1400" dirty="0" err="1" smtClean="0">
                <a:solidFill>
                  <a:srgbClr val="3C5790"/>
                </a:solidFill>
              </a:rPr>
              <a:t>LevelRangeFilter</a:t>
            </a:r>
            <a:r>
              <a:rPr lang="en-US" sz="1400" dirty="0" smtClean="0">
                <a:solidFill>
                  <a:srgbClr val="3C5790"/>
                </a:solidFill>
              </a:rPr>
              <a:t>, we can specify the lower range and the upper range of logging levels that the logging framework should approve.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ObjectRenderer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logging information that we intend to publish can be of various types and in various formats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Layout objects call the </a:t>
            </a:r>
            <a:r>
              <a:rPr lang="en-US" sz="1400" dirty="0" err="1" smtClean="0">
                <a:solidFill>
                  <a:srgbClr val="3C5790"/>
                </a:solidFill>
              </a:rPr>
              <a:t>ObjectRenderer</a:t>
            </a:r>
            <a:r>
              <a:rPr lang="en-US" sz="1400" dirty="0" smtClean="0">
                <a:solidFill>
                  <a:srgbClr val="3C5790"/>
                </a:solidFill>
              </a:rPr>
              <a:t> to obtain a String representation of the Object content before they attempt to format the Object argument passed to the Logger.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message argument passed to the Logger is a String, no </a:t>
            </a:r>
            <a:r>
              <a:rPr lang="en-US" sz="1400" dirty="0" err="1" smtClean="0">
                <a:solidFill>
                  <a:srgbClr val="3C5790"/>
                </a:solidFill>
              </a:rPr>
              <a:t>ObjectRenderer</a:t>
            </a:r>
            <a:r>
              <a:rPr lang="en-US" sz="1400" dirty="0" smtClean="0">
                <a:solidFill>
                  <a:srgbClr val="3C5790"/>
                </a:solidFill>
              </a:rPr>
              <a:t> is required to convert the message, and the Layout object processes the message.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</a:t>
            </a:r>
            <a:r>
              <a:rPr lang="en-US" dirty="0" err="1" smtClean="0">
                <a:solidFill>
                  <a:schemeClr val="bg1"/>
                </a:solidFill>
              </a:rPr>
              <a:t>ging</a:t>
            </a:r>
            <a:r>
              <a:rPr lang="en-US" dirty="0" smtClean="0">
                <a:solidFill>
                  <a:schemeClr val="bg1"/>
                </a:solidFill>
              </a:rPr>
              <a:t> APIs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a few Java-based logging APIs available for use.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JDK Logging API</a:t>
            </a:r>
          </a:p>
          <a:p>
            <a:pPr lvl="2"/>
            <a:r>
              <a:rPr lang="en-US" sz="1400" dirty="0" err="1" smtClean="0">
                <a:solidFill>
                  <a:srgbClr val="3C5790"/>
                </a:solidFill>
              </a:rPr>
              <a:t>java.util.logging</a:t>
            </a:r>
            <a:r>
              <a:rPr lang="en-US" sz="1400" dirty="0" smtClean="0">
                <a:solidFill>
                  <a:srgbClr val="3C5790"/>
                </a:solidFill>
              </a:rPr>
              <a:t> package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originated from JSR 47.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Apache Log4j</a:t>
            </a:r>
          </a:p>
          <a:p>
            <a:pPr lvl="2"/>
            <a:r>
              <a:rPr lang="en-US" sz="1400" dirty="0" smtClean="0">
                <a:solidFill>
                  <a:srgbClr val="3C5790"/>
                </a:solidFill>
              </a:rPr>
              <a:t>Open source logging API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Commons Logging API</a:t>
            </a:r>
          </a:p>
          <a:p>
            <a:pPr lvl="2"/>
            <a:r>
              <a:rPr lang="en-US" sz="1400" dirty="0" smtClean="0">
                <a:solidFill>
                  <a:srgbClr val="3C5790"/>
                </a:solidFill>
              </a:rPr>
              <a:t>API created by Apache. 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Log4j is optimized for speed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Log4j is based on a named logger hierarchy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Log4j is thread-safe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Log4j </a:t>
            </a:r>
            <a:r>
              <a:rPr lang="en-US" sz="1400" dirty="0" smtClean="0">
                <a:solidFill>
                  <a:srgbClr val="3C5790"/>
                </a:solidFill>
              </a:rPr>
              <a:t>supports multiple output </a:t>
            </a:r>
            <a:r>
              <a:rPr lang="en-US" sz="1400" dirty="0" err="1" smtClean="0">
                <a:solidFill>
                  <a:srgbClr val="3C5790"/>
                </a:solidFill>
              </a:rPr>
              <a:t>appenders</a:t>
            </a:r>
            <a:r>
              <a:rPr lang="en-US" sz="1400" dirty="0" smtClean="0">
                <a:solidFill>
                  <a:srgbClr val="3C5790"/>
                </a:solidFill>
              </a:rPr>
              <a:t> per logger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format of the log output can be easily changed by extending the Layout class.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Logging behavior can be set at runtime using a configuration file.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CONS: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Asynchronous logging facility is not provided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Log4j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Log4j is a reliable, fast and flexible logging framework(API) written in Java 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Log4j is distributed under the Apache Software License.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Log4j has been ported to the C, C++, C#, Perl, Python, Ruby, and Eiffel languages.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- Pro Apache Log4j</a:t>
            </a:r>
          </a:p>
          <a:p>
            <a:r>
              <a:rPr lang="ro-RO" sz="1600" smtClean="0">
                <a:solidFill>
                  <a:schemeClr val="bg1"/>
                </a:solidFill>
              </a:rPr>
              <a:t>www.tutorialspoint.com/log4j/</a:t>
            </a:r>
            <a:r>
              <a:rPr lang="ro-RO" sz="1600" b="1" smtClean="0">
                <a:solidFill>
                  <a:schemeClr val="bg1"/>
                </a:solidFill>
              </a:rPr>
              <a:t>log4j_tutorial</a:t>
            </a:r>
            <a:r>
              <a:rPr lang="ro-RO" sz="1600" smtClean="0">
                <a:solidFill>
                  <a:schemeClr val="bg1"/>
                </a:solidFill>
              </a:rPr>
              <a:t>.pdf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Log</a:t>
            </a:r>
            <a:r>
              <a:rPr lang="en-US" dirty="0" err="1" smtClean="0">
                <a:solidFill>
                  <a:schemeClr val="bg1"/>
                </a:solidFill>
              </a:rPr>
              <a:t>ging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Logging generally means some way to indicate the state of the system at runtime.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We all use logging during development to debug and test our applications/modules.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We want to produce logging that is informative and effective.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Logging important action points: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It’s </a:t>
            </a:r>
            <a:r>
              <a:rPr lang="en-US" sz="1200" b="1" dirty="0" smtClean="0">
                <a:solidFill>
                  <a:srgbClr val="3C5790"/>
                </a:solidFill>
              </a:rPr>
              <a:t>systematic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what information to log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It’s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controlled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log level can be changed with configuration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Represents application state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aim to represent the internal state of the system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Log</a:t>
            </a:r>
            <a:r>
              <a:rPr lang="en-US" dirty="0" err="1" smtClean="0">
                <a:solidFill>
                  <a:schemeClr val="bg1"/>
                </a:solidFill>
              </a:rPr>
              <a:t>ging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Logging within an application can offer following benefits: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Quick debugging: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Easy maintenance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History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Diagnostic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Cost and time savings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Logging can introduce also the following disadvantages: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Adds runtime overhead(I/O operations) due to generation of logging information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Badly produce logging information can cause confusion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Badly written logging code can affect application’s performance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Logging requires planning ahead, as adding logging code at a late state of development is time consuming and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Log4j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Log4j features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optimized for speed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thread-safe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supports multiple output </a:t>
            </a:r>
            <a:r>
              <a:rPr lang="en-US" sz="1400" dirty="0" err="1" smtClean="0">
                <a:solidFill>
                  <a:srgbClr val="3C5790"/>
                </a:solidFill>
              </a:rPr>
              <a:t>appenders</a:t>
            </a:r>
            <a:r>
              <a:rPr lang="en-US" sz="1400" dirty="0" smtClean="0">
                <a:solidFill>
                  <a:srgbClr val="3C5790"/>
                </a:solidFill>
              </a:rPr>
              <a:t> per logger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supports internationalization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based on a named logger hierarchy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uses multiple levels: ALL, TRACE, DEBUG, INFO, WARN. ERROR, FATAL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</a:t>
            </a:r>
            <a:r>
              <a:rPr lang="en-US" sz="1400" dirty="0" err="1" smtClean="0">
                <a:solidFill>
                  <a:srgbClr val="3C5790"/>
                </a:solidFill>
              </a:rPr>
              <a:t>behaviours</a:t>
            </a:r>
            <a:r>
              <a:rPr lang="en-US" sz="1400" dirty="0" smtClean="0">
                <a:solidFill>
                  <a:srgbClr val="3C5790"/>
                </a:solidFill>
              </a:rPr>
              <a:t> can be set at runtime using configuration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format of the output log can be changed by extending the Layout class.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37796"/>
            <a:ext cx="5445896" cy="486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2667"/>
            <a:ext cx="5943600" cy="38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57150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From the architectural point of view, software application modules and logging components reside in two separate </a:t>
            </a:r>
            <a:r>
              <a:rPr lang="en-US" sz="1400" dirty="0" smtClean="0">
                <a:solidFill>
                  <a:srgbClr val="3C5790"/>
                </a:solidFill>
              </a:rPr>
              <a:t>layers.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logging </a:t>
            </a:r>
            <a:r>
              <a:rPr lang="en-US" sz="1400" dirty="0" smtClean="0">
                <a:solidFill>
                  <a:srgbClr val="3C5790"/>
                </a:solidFill>
              </a:rPr>
              <a:t>components receive </a:t>
            </a:r>
            <a:r>
              <a:rPr lang="en-US" sz="1400" dirty="0" smtClean="0">
                <a:solidFill>
                  <a:srgbClr val="3C5790"/>
                </a:solidFill>
              </a:rPr>
              <a:t>the logging request and publish the logging information at preferred destinations.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two type of objects available with Log4j framework: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</a:t>
            </a:r>
            <a:r>
              <a:rPr lang="en-US" sz="1400" b="1" dirty="0" smtClean="0">
                <a:solidFill>
                  <a:srgbClr val="3C5790"/>
                </a:solidFill>
              </a:rPr>
              <a:t>Core Objects</a:t>
            </a:r>
            <a:r>
              <a:rPr lang="en-US" sz="1400" dirty="0" smtClean="0">
                <a:solidFill>
                  <a:srgbClr val="3C5790"/>
                </a:solidFill>
              </a:rPr>
              <a:t>: mandatory objects of the framework and required to use the framework.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smtClean="0">
                <a:solidFill>
                  <a:srgbClr val="3C5790"/>
                </a:solidFill>
              </a:rPr>
              <a:t>Logger</a:t>
            </a:r>
            <a:r>
              <a:rPr lang="en-US" sz="1400" dirty="0" smtClean="0">
                <a:solidFill>
                  <a:srgbClr val="3C5790"/>
                </a:solidFill>
              </a:rPr>
              <a:t>: top level layer responsible for capturing logging information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smtClean="0">
                <a:solidFill>
                  <a:srgbClr val="3C5790"/>
                </a:solidFill>
              </a:rPr>
              <a:t>Layout</a:t>
            </a:r>
            <a:r>
              <a:rPr lang="en-US" sz="1400" dirty="0" smtClean="0">
                <a:solidFill>
                  <a:srgbClr val="3C5790"/>
                </a:solidFill>
              </a:rPr>
              <a:t>: objects responsible for </a:t>
            </a:r>
            <a:r>
              <a:rPr lang="en-US" sz="1400" dirty="0" err="1" smtClean="0">
                <a:solidFill>
                  <a:srgbClr val="3C5790"/>
                </a:solidFill>
              </a:rPr>
              <a:t>formating</a:t>
            </a:r>
            <a:r>
              <a:rPr lang="en-US" sz="1400" dirty="0" smtClean="0">
                <a:solidFill>
                  <a:srgbClr val="3C5790"/>
                </a:solidFill>
              </a:rPr>
              <a:t> logging information in different styles.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err="1" smtClean="0">
                <a:solidFill>
                  <a:srgbClr val="3C5790"/>
                </a:solidFill>
              </a:rPr>
              <a:t>Appender</a:t>
            </a:r>
            <a:r>
              <a:rPr lang="en-US" sz="1400" dirty="0" smtClean="0">
                <a:solidFill>
                  <a:srgbClr val="3C5790"/>
                </a:solidFill>
              </a:rPr>
              <a:t>: lower level layer responsible for publishing logging information to various destinations.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- </a:t>
            </a:r>
            <a:r>
              <a:rPr lang="en-US" sz="1400" b="1" dirty="0" smtClean="0">
                <a:solidFill>
                  <a:srgbClr val="3C5790"/>
                </a:solidFill>
              </a:rPr>
              <a:t>Support Objects</a:t>
            </a:r>
            <a:r>
              <a:rPr lang="en-US" sz="1400" dirty="0" smtClean="0">
                <a:solidFill>
                  <a:srgbClr val="3C5790"/>
                </a:solidFill>
              </a:rPr>
              <a:t>: optional objects of the framework and support core objects to perform addition but important tasks.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smtClean="0">
                <a:solidFill>
                  <a:srgbClr val="3C5790"/>
                </a:solidFill>
              </a:rPr>
              <a:t>Level</a:t>
            </a:r>
            <a:r>
              <a:rPr lang="en-US" sz="1400" dirty="0" smtClean="0">
                <a:solidFill>
                  <a:srgbClr val="3C5790"/>
                </a:solidFill>
              </a:rPr>
              <a:t>: defined the granularity and priority of any logging information.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smtClean="0">
                <a:solidFill>
                  <a:srgbClr val="3C5790"/>
                </a:solidFill>
              </a:rPr>
              <a:t>Filter</a:t>
            </a:r>
            <a:r>
              <a:rPr lang="en-US" sz="1400" dirty="0" smtClean="0">
                <a:solidFill>
                  <a:srgbClr val="3C5790"/>
                </a:solidFill>
              </a:rPr>
              <a:t>: analyzes the logging information and make further decisions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err="1" smtClean="0">
                <a:solidFill>
                  <a:srgbClr val="3C5790"/>
                </a:solidFill>
              </a:rPr>
              <a:t>ObjectRenderer</a:t>
            </a:r>
            <a:r>
              <a:rPr lang="en-US" sz="1400" dirty="0" smtClean="0">
                <a:solidFill>
                  <a:srgbClr val="3C5790"/>
                </a:solidFill>
              </a:rPr>
              <a:t>: provides String representation of different objects passed to logging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 - </a:t>
            </a:r>
            <a:r>
              <a:rPr lang="en-US" sz="1400" b="1" dirty="0" err="1" smtClean="0">
                <a:solidFill>
                  <a:srgbClr val="3C5790"/>
                </a:solidFill>
              </a:rPr>
              <a:t>LogManager</a:t>
            </a:r>
            <a:r>
              <a:rPr lang="en-US" sz="1400" dirty="0" smtClean="0">
                <a:solidFill>
                  <a:srgbClr val="3C5790"/>
                </a:solidFill>
              </a:rPr>
              <a:t>: manages logging framework responsible for reading initial configuration parameters.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8188</TotalTime>
  <Words>1700</Words>
  <Application>Microsoft Office PowerPoint</Application>
  <PresentationFormat>On-screen Show (4:3)</PresentationFormat>
  <Paragraphs>209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Apache Log4j </vt:lpstr>
      <vt:lpstr>Contents</vt:lpstr>
      <vt:lpstr>What is Log4j?</vt:lpstr>
      <vt:lpstr>Why Logging?</vt:lpstr>
      <vt:lpstr>Why Logging? (cont.)</vt:lpstr>
      <vt:lpstr>Log4j Features</vt:lpstr>
      <vt:lpstr>Architecture</vt:lpstr>
      <vt:lpstr>Architecture</vt:lpstr>
      <vt:lpstr>Architecture (cont.)</vt:lpstr>
      <vt:lpstr>Logger Levels</vt:lpstr>
      <vt:lpstr>Logger Levels (cont.)</vt:lpstr>
      <vt:lpstr>Configuration</vt:lpstr>
      <vt:lpstr>Configuration (cont.)</vt:lpstr>
      <vt:lpstr>Configuration (cont.)</vt:lpstr>
      <vt:lpstr>Configuration (cont.)</vt:lpstr>
      <vt:lpstr>Log4j Core</vt:lpstr>
      <vt:lpstr>Log4j Core (cont.)</vt:lpstr>
      <vt:lpstr>Log4j Core (cont.)</vt:lpstr>
      <vt:lpstr>Appender</vt:lpstr>
      <vt:lpstr>Appender (cont.)</vt:lpstr>
      <vt:lpstr>Appender (cont.)</vt:lpstr>
      <vt:lpstr>Appender (cont.)</vt:lpstr>
      <vt:lpstr>Appender (cont.)</vt:lpstr>
      <vt:lpstr>Appender (cont.)</vt:lpstr>
      <vt:lpstr>Layout</vt:lpstr>
      <vt:lpstr>Filter</vt:lpstr>
      <vt:lpstr>ObjectRenderer</vt:lpstr>
      <vt:lpstr>Logging APIs</vt:lpstr>
      <vt:lpstr>Conclussion</vt:lpstr>
      <vt:lpstr>Bibliography</vt:lpstr>
      <vt:lpstr>Slide 31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905</cp:revision>
  <dcterms:created xsi:type="dcterms:W3CDTF">2012-04-12T06:19:17Z</dcterms:created>
  <dcterms:modified xsi:type="dcterms:W3CDTF">2014-09-12T13:03:38Z</dcterms:modified>
</cp:coreProperties>
</file>