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2" r:id="rId6"/>
    <p:sldId id="306" r:id="rId7"/>
    <p:sldId id="303" r:id="rId8"/>
    <p:sldId id="304" r:id="rId9"/>
    <p:sldId id="307" r:id="rId10"/>
    <p:sldId id="308" r:id="rId11"/>
    <p:sldId id="309" r:id="rId12"/>
    <p:sldId id="300" r:id="rId13"/>
    <p:sldId id="311" r:id="rId14"/>
    <p:sldId id="310" r:id="rId15"/>
    <p:sldId id="301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Mina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Advanced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2004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</a:t>
            </a:r>
            <a:r>
              <a:rPr lang="ro-RO" sz="1500" b="1" dirty="0" smtClean="0">
                <a:solidFill>
                  <a:srgbClr val="3C5790"/>
                </a:solidFill>
              </a:rPr>
              <a:t>IoBuffer</a:t>
            </a:r>
            <a:r>
              <a:rPr lang="ro-RO" sz="1500" dirty="0" smtClean="0">
                <a:solidFill>
                  <a:srgbClr val="3C5790"/>
                </a:solidFill>
              </a:rPr>
              <a:t> represents a byte buffer used by Mina applications.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MINA does not use NIO </a:t>
            </a:r>
            <a:r>
              <a:rPr lang="en-US" sz="1500" dirty="0" err="1" smtClean="0">
                <a:solidFill>
                  <a:srgbClr val="3C5790"/>
                </a:solidFill>
              </a:rPr>
              <a:t>ByteBuffer</a:t>
            </a:r>
            <a:r>
              <a:rPr lang="en-US" sz="1500" dirty="0" smtClean="0">
                <a:solidFill>
                  <a:srgbClr val="3C5790"/>
                </a:solidFill>
              </a:rPr>
              <a:t> directly for two reasons: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doesn't provide useful getters and putters such as fill, get/</a:t>
            </a:r>
            <a:r>
              <a:rPr lang="en-US" sz="1200" dirty="0" err="1" smtClean="0">
                <a:solidFill>
                  <a:srgbClr val="3C5790"/>
                </a:solidFill>
              </a:rPr>
              <a:t>putString</a:t>
            </a:r>
            <a:r>
              <a:rPr lang="en-US" sz="1200" dirty="0" smtClean="0">
                <a:solidFill>
                  <a:srgbClr val="3C5790"/>
                </a:solidFill>
              </a:rPr>
              <a:t>, and get/</a:t>
            </a:r>
            <a:r>
              <a:rPr lang="en-US" sz="1200" dirty="0" err="1" smtClean="0">
                <a:solidFill>
                  <a:srgbClr val="3C5790"/>
                </a:solidFill>
              </a:rPr>
              <a:t>putAsciiInt</a:t>
            </a:r>
            <a:r>
              <a:rPr lang="en-US" sz="1200" dirty="0" smtClean="0">
                <a:solidFill>
                  <a:srgbClr val="3C5790"/>
                </a:solidFill>
              </a:rPr>
              <a:t>() 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is difficult to write variable-length data due to its fixed capacity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To allocate </a:t>
            </a:r>
            <a:r>
              <a:rPr lang="en-US" sz="1500" dirty="0" err="1" smtClean="0">
                <a:solidFill>
                  <a:srgbClr val="3C5790"/>
                </a:solidFill>
              </a:rPr>
              <a:t>IoBuffer</a:t>
            </a:r>
            <a:r>
              <a:rPr lang="en-US" sz="1500" dirty="0" smtClean="0">
                <a:solidFill>
                  <a:srgbClr val="3C5790"/>
                </a:solidFill>
              </a:rPr>
              <a:t>, we need to use one of the two </a:t>
            </a:r>
            <a:r>
              <a:rPr lang="en-US" sz="1500" b="1" dirty="0" smtClean="0">
                <a:solidFill>
                  <a:srgbClr val="3C5790"/>
                </a:solidFill>
              </a:rPr>
              <a:t>allocate</a:t>
            </a:r>
            <a:r>
              <a:rPr lang="en-US" sz="1500" dirty="0" smtClean="0">
                <a:solidFill>
                  <a:srgbClr val="3C5790"/>
                </a:solidFill>
              </a:rPr>
              <a:t>() methods.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The default buffer allocation is handled by </a:t>
            </a:r>
            <a:r>
              <a:rPr lang="en-US" sz="1500" b="1" dirty="0" err="1" smtClean="0">
                <a:solidFill>
                  <a:srgbClr val="3C5790"/>
                </a:solidFill>
              </a:rPr>
              <a:t>SimpleBufferAllocator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Mina Advanced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2004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</a:t>
            </a:r>
            <a:r>
              <a:rPr lang="ro-RO" sz="1500" b="1" dirty="0" smtClean="0">
                <a:solidFill>
                  <a:srgbClr val="3C5790"/>
                </a:solidFill>
              </a:rPr>
              <a:t>ProtocolCodecFactory</a:t>
            </a:r>
            <a:r>
              <a:rPr lang="ro-RO" sz="1500" dirty="0" smtClean="0">
                <a:solidFill>
                  <a:srgbClr val="3C5790"/>
                </a:solidFill>
              </a:rPr>
              <a:t> class has useful methods like </a:t>
            </a:r>
            <a:r>
              <a:rPr lang="ro-RO" sz="1500" b="1" dirty="0" smtClean="0">
                <a:solidFill>
                  <a:srgbClr val="3C5790"/>
                </a:solidFill>
              </a:rPr>
              <a:t>getEncoder</a:t>
            </a:r>
            <a:r>
              <a:rPr lang="ro-RO" sz="1500" dirty="0" smtClean="0">
                <a:solidFill>
                  <a:srgbClr val="3C5790"/>
                </a:solidFill>
              </a:rPr>
              <a:t>, </a:t>
            </a:r>
            <a:r>
              <a:rPr lang="ro-RO" sz="1500" b="1" dirty="0" smtClean="0">
                <a:solidFill>
                  <a:srgbClr val="3C5790"/>
                </a:solidFill>
              </a:rPr>
              <a:t>getDecoder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ro-RO" sz="1500" dirty="0" smtClean="0">
                <a:solidFill>
                  <a:srgbClr val="3C5790"/>
                </a:solidFill>
              </a:rPr>
              <a:t>that returns Encoder and Decoder custom implementations.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The </a:t>
            </a:r>
            <a:r>
              <a:rPr lang="ro-RO" sz="1500" b="1" dirty="0" smtClean="0">
                <a:solidFill>
                  <a:srgbClr val="3C5790"/>
                </a:solidFill>
              </a:rPr>
              <a:t>ExecutorFilter</a:t>
            </a:r>
            <a:r>
              <a:rPr lang="ro-RO" sz="1500" dirty="0" smtClean="0">
                <a:solidFill>
                  <a:srgbClr val="3C5790"/>
                </a:solidFill>
              </a:rPr>
              <a:t> class is used to spread the incoming events to a pool of threads.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ro-RO" sz="1500" dirty="0" smtClean="0">
                <a:solidFill>
                  <a:srgbClr val="3C5790"/>
                </a:solidFill>
              </a:rPr>
              <a:t>This will allow an application to use more effeciency the processors if some task is CPU intensive.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ro-RO" sz="1500" dirty="0" smtClean="0">
                <a:solidFill>
                  <a:srgbClr val="3C5790"/>
                </a:solidFill>
              </a:rPr>
              <a:t>Apache Mina uses SLF4J(Simple Logging Facade for Java) as logging.</a:t>
            </a:r>
            <a:endParaRPr lang="ro-RO" sz="1500" dirty="0" smtClean="0">
              <a:solidFill>
                <a:srgbClr val="3C5790"/>
              </a:solidFill>
            </a:endParaRP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JMX Support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JMX is used for managing and monitoring java applications.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JMX enables MINA applications to perform the following: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Create/get MBean server.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Instantiate desired MBeans(IoAcceptor, IoFilter).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Register MBeans with MBean server.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Example: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IoServiceMBean mBean = new IoServiceMBean(acceptor);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Integration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is a powerfull IoC(Inversion of Control) framework.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XML Spring file configuration can be used to create MINA applications.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8" y="2590800"/>
            <a:ext cx="8158162" cy="323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6019800"/>
            <a:ext cx="4371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Who uses Mina?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Mina is used by frameworks like: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Apache Directory Project: LDAPv3, ChangePW, Kerberos, DNS, NTP, DHCP.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Xfire + AsyncWeb (SOAP over HTTP)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AMQP(Advanced Message Queuing Protocol)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QuickFIX/J (Financial Information eXchange)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RED5 Server (Macromedia Flash Media RTMP).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ObjectRADIUS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FreeCast (P2P media streaming)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Jstyx (NFS-like file sharing protocol)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Projects like: XMPP, SMS + MMS Gateways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</a:t>
            </a:r>
            <a:r>
              <a:rPr lang="ro-RO" sz="1400" dirty="0" smtClean="0">
                <a:solidFill>
                  <a:srgbClr val="3C5790"/>
                </a:solidFill>
              </a:rPr>
              <a:t>create client and server scalable applications using Apache MINA.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Apache MINA is documented and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Apache MINA can be integrated with Spring, PicoContainer.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https://mina.apache.org/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Mina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Why Apache Mina?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Mina 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Mina 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Mina </a:t>
            </a:r>
            <a:r>
              <a:rPr lang="ro-RO" sz="1600" dirty="0" smtClean="0">
                <a:solidFill>
                  <a:srgbClr val="3C5790"/>
                </a:solidFill>
              </a:rPr>
              <a:t>Advanced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JMX Support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Integration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Who uses Mina?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Mina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</a:t>
            </a:r>
            <a:r>
              <a:rPr lang="en-US" sz="1500" dirty="0" smtClean="0">
                <a:solidFill>
                  <a:srgbClr val="3C5790"/>
                </a:solidFill>
              </a:rPr>
              <a:t>MINA </a:t>
            </a:r>
            <a:r>
              <a:rPr lang="en-US" sz="1500" dirty="0" smtClean="0">
                <a:solidFill>
                  <a:srgbClr val="3C5790"/>
                </a:solidFill>
              </a:rPr>
              <a:t>is a network application framework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MINA stands for </a:t>
            </a:r>
            <a:r>
              <a:rPr lang="ro-RO" sz="1500" b="1" dirty="0" smtClean="0">
                <a:solidFill>
                  <a:srgbClr val="3C5790"/>
                </a:solidFill>
              </a:rPr>
              <a:t>M</a:t>
            </a:r>
            <a:r>
              <a:rPr lang="ro-RO" sz="1500" dirty="0" smtClean="0">
                <a:solidFill>
                  <a:srgbClr val="3C5790"/>
                </a:solidFill>
              </a:rPr>
              <a:t>ultipurpose </a:t>
            </a:r>
            <a:r>
              <a:rPr lang="ro-RO" sz="1500" b="1" dirty="0" smtClean="0">
                <a:solidFill>
                  <a:srgbClr val="3C5790"/>
                </a:solidFill>
              </a:rPr>
              <a:t>I</a:t>
            </a:r>
            <a:r>
              <a:rPr lang="ro-RO" sz="1500" dirty="0" smtClean="0">
                <a:solidFill>
                  <a:srgbClr val="3C5790"/>
                </a:solidFill>
              </a:rPr>
              <a:t>nfrastructure </a:t>
            </a:r>
            <a:r>
              <a:rPr lang="ro-RO" sz="1500" b="1" dirty="0" smtClean="0">
                <a:solidFill>
                  <a:srgbClr val="3C5790"/>
                </a:solidFill>
              </a:rPr>
              <a:t>N</a:t>
            </a:r>
            <a:r>
              <a:rPr lang="ro-RO" sz="1500" dirty="0" smtClean="0">
                <a:solidFill>
                  <a:srgbClr val="3C5790"/>
                </a:solidFill>
              </a:rPr>
              <a:t>etworked </a:t>
            </a:r>
            <a:r>
              <a:rPr lang="ro-RO" sz="1500" b="1" dirty="0" smtClean="0">
                <a:solidFill>
                  <a:srgbClr val="3C5790"/>
                </a:solidFill>
              </a:rPr>
              <a:t>A</a:t>
            </a:r>
            <a:r>
              <a:rPr lang="ro-RO" sz="1500" dirty="0" smtClean="0">
                <a:solidFill>
                  <a:srgbClr val="3C5790"/>
                </a:solidFill>
              </a:rPr>
              <a:t>pplications.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ro-RO" sz="1500" dirty="0" smtClean="0">
                <a:solidFill>
                  <a:srgbClr val="3C5790"/>
                </a:solidFill>
              </a:rPr>
              <a:t>It </a:t>
            </a:r>
            <a:r>
              <a:rPr lang="en-US" sz="1500" dirty="0" smtClean="0">
                <a:solidFill>
                  <a:srgbClr val="3C5790"/>
                </a:solidFill>
              </a:rPr>
              <a:t>helps users develop high performance and high scalability network applications easily. 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provides an abstract event-driven asynchronous API over various transports such as TCP/IP and UDP/IP via Java NIO.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Wh</a:t>
            </a:r>
            <a:r>
              <a:rPr lang="ro-RO" dirty="0" smtClean="0">
                <a:solidFill>
                  <a:schemeClr val="bg1"/>
                </a:solidFill>
              </a:rPr>
              <a:t>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Mina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90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big difference between </a:t>
            </a:r>
            <a:r>
              <a:rPr lang="en-US" sz="1500" b="1" dirty="0" smtClean="0">
                <a:solidFill>
                  <a:srgbClr val="3C5790"/>
                </a:solidFill>
              </a:rPr>
              <a:t>BIO</a:t>
            </a:r>
            <a:r>
              <a:rPr lang="en-US" sz="1500" dirty="0" smtClean="0">
                <a:solidFill>
                  <a:srgbClr val="3C5790"/>
                </a:solidFill>
              </a:rPr>
              <a:t> (Blocking IO) and </a:t>
            </a:r>
            <a:r>
              <a:rPr lang="en-US" sz="1500" b="1" dirty="0" smtClean="0">
                <a:solidFill>
                  <a:srgbClr val="3C5790"/>
                </a:solidFill>
              </a:rPr>
              <a:t>NIO</a:t>
            </a:r>
            <a:r>
              <a:rPr lang="en-US" sz="1500" dirty="0" smtClean="0">
                <a:solidFill>
                  <a:srgbClr val="3C5790"/>
                </a:solidFill>
              </a:rPr>
              <a:t> (Non-Blocking IO) is that in BIO, you send a request, and you wait until you get the response.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On the server side, it means one thread </a:t>
            </a:r>
            <a:r>
              <a:rPr lang="en-US" sz="1500" dirty="0" err="1" smtClean="0">
                <a:solidFill>
                  <a:srgbClr val="3C5790"/>
                </a:solidFill>
              </a:rPr>
              <a:t>wil</a:t>
            </a:r>
            <a:r>
              <a:rPr lang="en-US" sz="1500" dirty="0" smtClean="0">
                <a:solidFill>
                  <a:srgbClr val="3C5790"/>
                </a:solidFill>
              </a:rPr>
              <a:t> be associated with any incoming connection, so you won't have to deal with the complexity of multiplexing the connections.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In NIO we to have to deal with the synchronous nature of a non-blocking system, </a:t>
            </a:r>
            <a:r>
              <a:rPr lang="en-US" sz="1500" dirty="0" err="1" smtClean="0">
                <a:solidFill>
                  <a:srgbClr val="3C5790"/>
                </a:solidFill>
              </a:rPr>
              <a:t>wich</a:t>
            </a:r>
            <a:r>
              <a:rPr lang="en-US" sz="1500" dirty="0" smtClean="0">
                <a:solidFill>
                  <a:srgbClr val="3C5790"/>
                </a:solidFill>
              </a:rPr>
              <a:t> means that your application will be invoked when some events occur.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Mina provides a common IO layer to an application that needs to communicate over TCP, UDP.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MINA makes the focus on the two parts that are important for the application: the applicative code and the application protocol encoding/decoding.</a:t>
            </a:r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MINA is the glue between your application (be it a client or a server) and the underlying network layer, which can be based on TCP, UDP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just have to design your application on top of MINA without having to handle all the complexity of the newt</a:t>
            </a:r>
            <a:r>
              <a:rPr lang="ro-RO" sz="1400" dirty="0" smtClean="0">
                <a:solidFill>
                  <a:srgbClr val="3C5790"/>
                </a:solidFill>
              </a:rPr>
              <a:t>w</a:t>
            </a:r>
            <a:r>
              <a:rPr lang="en-US" sz="1400" dirty="0" err="1" smtClean="0">
                <a:solidFill>
                  <a:srgbClr val="3C5790"/>
                </a:solidFill>
              </a:rPr>
              <a:t>ork</a:t>
            </a:r>
            <a:r>
              <a:rPr lang="en-US" sz="1400" dirty="0" smtClean="0">
                <a:solidFill>
                  <a:srgbClr val="3C5790"/>
                </a:solidFill>
              </a:rPr>
              <a:t> layer.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810000"/>
            <a:ext cx="4314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19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MINA based applications are divided into 3 layers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I/O Service - Performs actual I/O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I/O Filter Chain - Filters/Transforms bytes into desired Data Structures and vice-versa</a:t>
            </a:r>
            <a:r>
              <a:rPr lang="ro-RO" sz="1400" dirty="0" smtClean="0">
                <a:solidFill>
                  <a:srgbClr val="3C5790"/>
                </a:solidFill>
              </a:rPr>
              <a:t>	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I/O Handler - Here resides the actual business logic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6096000" cy="343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Core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IoAcceptor object is used for listening for incoming connections.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Filters needs to be added to the configuration.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 handler needs to be configured for the configuration. 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Also session parameters configuration can be customized before starting the network service.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4838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implementation of the IoHandlerAdapter defines certain situtations like: exceptions, receiving of the messages, session is idle.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971800"/>
            <a:ext cx="5450352" cy="34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Mina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2004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IoService</a:t>
            </a:r>
            <a:r>
              <a:rPr lang="en-US" sz="1500" b="1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is the base class supporting all the IO services, either from the server side or the client side.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It will handle all the interaction with your application, and with the remote peer, send and receive messages, manage sessions, </a:t>
            </a:r>
            <a:r>
              <a:rPr lang="en-US" sz="1500" dirty="0" err="1" smtClean="0">
                <a:solidFill>
                  <a:srgbClr val="3C5790"/>
                </a:solidFill>
              </a:rPr>
              <a:t>conections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IoFilter</a:t>
            </a:r>
            <a:r>
              <a:rPr lang="en-US" sz="1500" dirty="0" smtClean="0">
                <a:solidFill>
                  <a:srgbClr val="3C5790"/>
                </a:solidFill>
              </a:rPr>
              <a:t> filters all I/O events and requests between </a:t>
            </a:r>
            <a:r>
              <a:rPr lang="en-US" sz="1500" dirty="0" err="1" smtClean="0">
                <a:solidFill>
                  <a:srgbClr val="3C5790"/>
                </a:solidFill>
              </a:rPr>
              <a:t>IoService</a:t>
            </a:r>
            <a:r>
              <a:rPr lang="en-US" sz="1500" dirty="0" smtClean="0">
                <a:solidFill>
                  <a:srgbClr val="3C5790"/>
                </a:solidFill>
              </a:rPr>
              <a:t> and </a:t>
            </a:r>
            <a:r>
              <a:rPr lang="en-US" sz="1500" dirty="0" err="1" smtClean="0">
                <a:solidFill>
                  <a:srgbClr val="3C5790"/>
                </a:solidFill>
              </a:rPr>
              <a:t>IoHandler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Custom IoFilters: LoggingFilters, ProtocolCodecFilter, SSLFilter, CompressionFilter, BlacklistFilter, KeepAliveFilter,etc.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ro-RO" sz="1500" b="1" dirty="0" smtClean="0">
                <a:solidFill>
                  <a:srgbClr val="3C5790"/>
                </a:solidFill>
              </a:rPr>
              <a:t>Io</a:t>
            </a:r>
            <a:r>
              <a:rPr lang="en-US" sz="1500" b="1" dirty="0" smtClean="0">
                <a:solidFill>
                  <a:srgbClr val="3C5790"/>
                </a:solidFill>
              </a:rPr>
              <a:t>Handler</a:t>
            </a:r>
            <a:r>
              <a:rPr lang="en-US" sz="1500" dirty="0" smtClean="0">
                <a:solidFill>
                  <a:srgbClr val="3C5790"/>
                </a:solidFill>
              </a:rPr>
              <a:t> handles all I/O events fired by MINA.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ro-RO" sz="1500" dirty="0" smtClean="0">
                <a:solidFill>
                  <a:srgbClr val="3C5790"/>
                </a:solidFill>
              </a:rPr>
              <a:t>IoHandler methods: sessionCreated, sessionOpened, sessionClosed, sessionIdle, exceptionCaught, messageReceived, messageSent.</a:t>
            </a: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6128</TotalTime>
  <Words>824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143</vt:lpstr>
      <vt:lpstr>Apache Mina</vt:lpstr>
      <vt:lpstr>Contents</vt:lpstr>
      <vt:lpstr>What is Apache Mina?</vt:lpstr>
      <vt:lpstr>Why Apache Mina?</vt:lpstr>
      <vt:lpstr>Mina Architecture</vt:lpstr>
      <vt:lpstr>Mina Architecture (cont.)</vt:lpstr>
      <vt:lpstr>Mina Core </vt:lpstr>
      <vt:lpstr>Mina Core (cont.)</vt:lpstr>
      <vt:lpstr>Mina Core (cont.)</vt:lpstr>
      <vt:lpstr>Mina Advanced</vt:lpstr>
      <vt:lpstr>Mina Advanced (cont.)</vt:lpstr>
      <vt:lpstr>JMX Support</vt:lpstr>
      <vt:lpstr>Spring Integration</vt:lpstr>
      <vt:lpstr>Who uses Mina?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683</cp:revision>
  <dcterms:created xsi:type="dcterms:W3CDTF">2012-04-12T06:19:17Z</dcterms:created>
  <dcterms:modified xsi:type="dcterms:W3CDTF">2014-11-28T14:19:57Z</dcterms:modified>
</cp:coreProperties>
</file>