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4" r:id="rId6"/>
    <p:sldId id="373" r:id="rId7"/>
    <p:sldId id="378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75" r:id="rId19"/>
    <p:sldId id="376" r:id="rId20"/>
    <p:sldId id="377" r:id="rId21"/>
    <p:sldId id="259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10/02/2015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Apache Wicket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WicketServlet</a:t>
            </a:r>
            <a:r>
              <a:rPr lang="en-US" sz="1400" dirty="0" smtClean="0">
                <a:solidFill>
                  <a:srgbClr val="3C5790"/>
                </a:solidFill>
              </a:rPr>
              <a:t> expects to be supplied with an </a:t>
            </a:r>
            <a:r>
              <a:rPr lang="en-US" sz="1400" b="1" dirty="0" err="1" smtClean="0">
                <a:solidFill>
                  <a:srgbClr val="3C5790"/>
                </a:solidFill>
              </a:rPr>
              <a:t>IWebApplicationFactory</a:t>
            </a:r>
            <a:r>
              <a:rPr lang="en-US" sz="1400" dirty="0" smtClean="0">
                <a:solidFill>
                  <a:srgbClr val="3C5790"/>
                </a:solidFill>
              </a:rPr>
              <a:t> implementation in order to delegate the responsibility of creating the </a:t>
            </a:r>
            <a:r>
              <a:rPr lang="en-US" sz="1400" dirty="0" err="1" smtClean="0">
                <a:solidFill>
                  <a:srgbClr val="3C5790"/>
                </a:solidFill>
              </a:rPr>
              <a:t>WebApplication</a:t>
            </a:r>
            <a:r>
              <a:rPr lang="en-US" sz="1400" dirty="0" smtClean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factory implementation can be specified as a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initialization parameter in web.xml using the key </a:t>
            </a:r>
            <a:r>
              <a:rPr lang="en-US" sz="1400" b="1" dirty="0" err="1" smtClean="0">
                <a:solidFill>
                  <a:srgbClr val="3C5790"/>
                </a:solidFill>
              </a:rPr>
              <a:t>applicationFactoryClassName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there is no such property </a:t>
            </a:r>
            <a:r>
              <a:rPr lang="en-US" sz="1400" dirty="0" err="1" smtClean="0">
                <a:solidFill>
                  <a:srgbClr val="3C5790"/>
                </a:solidFill>
              </a:rPr>
              <a:t>WicketServlet</a:t>
            </a:r>
            <a:r>
              <a:rPr lang="en-US" sz="1400" dirty="0" smtClean="0">
                <a:solidFill>
                  <a:srgbClr val="3C5790"/>
                </a:solidFill>
              </a:rPr>
              <a:t> will use </a:t>
            </a:r>
            <a:r>
              <a:rPr lang="en-US" sz="1400" b="1" dirty="0" err="1" smtClean="0">
                <a:solidFill>
                  <a:srgbClr val="3C5790"/>
                </a:solidFill>
              </a:rPr>
              <a:t>ContextParamWebApplicationFactory</a:t>
            </a:r>
            <a:r>
              <a:rPr lang="en-US" sz="1400" dirty="0" smtClean="0">
                <a:solidFill>
                  <a:srgbClr val="3C5790"/>
                </a:solidFill>
              </a:rPr>
              <a:t> by default.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mandatory web.xml parameter is </a:t>
            </a:r>
            <a:r>
              <a:rPr lang="en-US" sz="1400" b="1" dirty="0" err="1" smtClean="0">
                <a:solidFill>
                  <a:srgbClr val="3C5790"/>
                </a:solidFill>
              </a:rPr>
              <a:t>applicationClassName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After the page is rendered it's put into a </a:t>
            </a:r>
            <a:r>
              <a:rPr lang="en-US" sz="1400" b="1" dirty="0" err="1" smtClean="0">
                <a:solidFill>
                  <a:srgbClr val="3C5790"/>
                </a:solidFill>
              </a:rPr>
              <a:t>PageMap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 form is submitted, the page is taken from </a:t>
            </a:r>
            <a:r>
              <a:rPr lang="en-US" sz="1400" dirty="0" err="1" smtClean="0">
                <a:solidFill>
                  <a:srgbClr val="3C5790"/>
                </a:solidFill>
              </a:rPr>
              <a:t>PageMap</a:t>
            </a:r>
            <a:r>
              <a:rPr lang="en-US" sz="1400" dirty="0" smtClean="0">
                <a:solidFill>
                  <a:srgbClr val="3C5790"/>
                </a:solidFill>
              </a:rPr>
              <a:t> and the form handler is executed.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PageMap</a:t>
            </a:r>
            <a:r>
              <a:rPr lang="en-US" sz="1400" dirty="0" smtClean="0">
                <a:solidFill>
                  <a:srgbClr val="3C5790"/>
                </a:solidFill>
              </a:rPr>
              <a:t> uses a Least Recently Used(LRU) algorithm.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configure Wicket with own implementation(custom </a:t>
            </a:r>
            <a:r>
              <a:rPr lang="en-US" sz="1400" dirty="0" err="1" smtClean="0">
                <a:solidFill>
                  <a:srgbClr val="3C5790"/>
                </a:solidFill>
              </a:rPr>
              <a:t>IPageMapEvictionStrategy</a:t>
            </a:r>
            <a:r>
              <a:rPr lang="en-US" sz="1400" dirty="0" smtClean="0">
                <a:solidFill>
                  <a:srgbClr val="3C5790"/>
                </a:solidFill>
              </a:rPr>
              <a:t>) of the eviction strategy.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can be done in </a:t>
            </a:r>
            <a:r>
              <a:rPr lang="en-US" sz="1400" dirty="0" err="1" smtClean="0">
                <a:solidFill>
                  <a:srgbClr val="3C5790"/>
                </a:solidFill>
              </a:rPr>
              <a:t>WebApplication.init</a:t>
            </a:r>
            <a:r>
              <a:rPr lang="en-US" sz="1400" dirty="0" smtClean="0">
                <a:solidFill>
                  <a:srgbClr val="3C5790"/>
                </a:solidFill>
              </a:rPr>
              <a:t>() by invoking </a:t>
            </a:r>
            <a:r>
              <a:rPr lang="en-US" sz="1400" dirty="0" err="1" smtClean="0">
                <a:solidFill>
                  <a:srgbClr val="3C5790"/>
                </a:solidFill>
              </a:rPr>
              <a:t>getSessionSettings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  <a:r>
              <a:rPr lang="en-US" sz="1400" dirty="0" err="1" smtClean="0">
                <a:solidFill>
                  <a:srgbClr val="3C5790"/>
                </a:solidFill>
              </a:rPr>
              <a:t>setPageMapEvictionStrategy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Link</a:t>
            </a:r>
            <a:r>
              <a:rPr lang="ro-RO" sz="1400" dirty="0" smtClean="0">
                <a:solidFill>
                  <a:srgbClr val="3C5790"/>
                </a:solidFill>
              </a:rPr>
              <a:t> element can be used to navigate through pages.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038600"/>
            <a:ext cx="31623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Validation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Wicket has  </a:t>
            </a:r>
            <a:r>
              <a:rPr lang="en-US" sz="1400" b="1" dirty="0" err="1" smtClean="0">
                <a:solidFill>
                  <a:srgbClr val="3C5790"/>
                </a:solidFill>
              </a:rPr>
              <a:t>FeedbackPanel</a:t>
            </a:r>
            <a:r>
              <a:rPr lang="en-US" sz="1400" dirty="0" smtClean="0">
                <a:solidFill>
                  <a:srgbClr val="3C5790"/>
                </a:solidFill>
              </a:rPr>
              <a:t> component that can display all types of messages associate with components nested within a page.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Messages are attached to a component.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are using internationalization we can use the </a:t>
            </a:r>
            <a:r>
              <a:rPr lang="en-US" sz="1400" b="1" dirty="0" smtClean="0">
                <a:solidFill>
                  <a:srgbClr val="3C5790"/>
                </a:solidFill>
              </a:rPr>
              <a:t>Localizer</a:t>
            </a:r>
            <a:r>
              <a:rPr lang="en-US" sz="1400" dirty="0" smtClean="0">
                <a:solidFill>
                  <a:srgbClr val="3C5790"/>
                </a:solidFill>
              </a:rPr>
              <a:t> class that will retrieve error locale-specific messages.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81400"/>
            <a:ext cx="6324600" cy="2342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Validation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use other Localizer method that will look for keys in the </a:t>
            </a:r>
            <a:r>
              <a:rPr lang="en-US" sz="1400" dirty="0" err="1" smtClean="0">
                <a:solidFill>
                  <a:srgbClr val="3C5790"/>
                </a:solidFill>
              </a:rPr>
              <a:t>Login.properties</a:t>
            </a:r>
            <a:r>
              <a:rPr lang="en-US" sz="1400" dirty="0" smtClean="0">
                <a:solidFill>
                  <a:srgbClr val="3C5790"/>
                </a:solidFill>
              </a:rPr>
              <a:t> file.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String </a:t>
            </a:r>
            <a:r>
              <a:rPr lang="en-US" sz="1400" dirty="0" err="1" smtClean="0">
                <a:solidFill>
                  <a:srgbClr val="3C5790"/>
                </a:solidFill>
              </a:rPr>
              <a:t>errmsg</a:t>
            </a:r>
            <a:r>
              <a:rPr lang="en-US" sz="1400" dirty="0" smtClean="0">
                <a:solidFill>
                  <a:srgbClr val="3C5790"/>
                </a:solidFill>
              </a:rPr>
              <a:t> = </a:t>
            </a:r>
            <a:r>
              <a:rPr lang="en-US" sz="1400" dirty="0" err="1" smtClean="0">
                <a:solidFill>
                  <a:srgbClr val="3C5790"/>
                </a:solidFill>
              </a:rPr>
              <a:t>getLocalizer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  <a:r>
              <a:rPr lang="en-US" sz="1400" dirty="0" err="1" smtClean="0">
                <a:solidFill>
                  <a:srgbClr val="3C5790"/>
                </a:solidFill>
              </a:rPr>
              <a:t>getString</a:t>
            </a:r>
            <a:r>
              <a:rPr lang="en-US" sz="1400" dirty="0" smtClean="0">
                <a:solidFill>
                  <a:srgbClr val="3C5790"/>
                </a:solidFill>
              </a:rPr>
              <a:t>("</a:t>
            </a:r>
            <a:r>
              <a:rPr lang="en-US" sz="1400" dirty="0" err="1" smtClean="0">
                <a:solidFill>
                  <a:srgbClr val="3C5790"/>
                </a:solidFill>
              </a:rPr>
              <a:t>login.errors.invalidCredentials</a:t>
            </a:r>
            <a:r>
              <a:rPr lang="en-US" sz="1400" dirty="0" smtClean="0">
                <a:solidFill>
                  <a:srgbClr val="3C5790"/>
                </a:solidFill>
              </a:rPr>
              <a:t> ", this);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case the file is missing an exception will be thrown.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suppress the exception the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getExceptionSettings</a:t>
            </a:r>
            <a:r>
              <a:rPr lang="en-US" sz="1400" b="1" dirty="0" smtClean="0">
                <a:solidFill>
                  <a:srgbClr val="3C5790"/>
                </a:solidFill>
              </a:rPr>
              <a:t>().</a:t>
            </a:r>
            <a:r>
              <a:rPr lang="en-US" sz="1400" b="1" dirty="0" err="1" smtClean="0">
                <a:solidFill>
                  <a:srgbClr val="3C5790"/>
                </a:solidFill>
              </a:rPr>
              <a:t>setThrowExceptionOnMissingResource</a:t>
            </a:r>
            <a:r>
              <a:rPr lang="en-US" sz="1400" b="1" dirty="0" smtClean="0">
                <a:solidFill>
                  <a:srgbClr val="3C5790"/>
                </a:solidFill>
              </a:rPr>
              <a:t>(false)</a:t>
            </a:r>
            <a:r>
              <a:rPr lang="en-US" sz="1400" dirty="0" smtClean="0">
                <a:solidFill>
                  <a:srgbClr val="3C5790"/>
                </a:solidFill>
              </a:rPr>
              <a:t> in </a:t>
            </a:r>
            <a:r>
              <a:rPr lang="en-US" sz="1400" dirty="0" err="1" smtClean="0">
                <a:solidFill>
                  <a:srgbClr val="3C5790"/>
                </a:solidFill>
              </a:rPr>
              <a:t>WebApplication</a:t>
            </a:r>
            <a:r>
              <a:rPr lang="en-US" sz="1400" dirty="0" smtClean="0">
                <a:solidFill>
                  <a:srgbClr val="3C5790"/>
                </a:solidFill>
              </a:rPr>
              <a:t> can be used.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810000"/>
            <a:ext cx="43815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Validation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Form can validate all contained </a:t>
            </a:r>
            <a:r>
              <a:rPr lang="en-US" sz="1400" dirty="0" err="1" smtClean="0">
                <a:solidFill>
                  <a:srgbClr val="3C5790"/>
                </a:solidFill>
              </a:rPr>
              <a:t>FormCoponents</a:t>
            </a:r>
            <a:r>
              <a:rPr lang="en-US" sz="1400" dirty="0" smtClean="0">
                <a:solidFill>
                  <a:srgbClr val="3C5790"/>
                </a:solidFill>
              </a:rPr>
              <a:t> by calling the </a:t>
            </a:r>
            <a:r>
              <a:rPr lang="en-US" sz="1400" dirty="0" err="1" smtClean="0">
                <a:solidFill>
                  <a:srgbClr val="3C5790"/>
                </a:solidFill>
              </a:rPr>
              <a:t>validator</a:t>
            </a:r>
            <a:r>
              <a:rPr lang="en-US" sz="1400" dirty="0" smtClean="0">
                <a:solidFill>
                  <a:srgbClr val="3C5790"/>
                </a:solidFill>
              </a:rPr>
              <a:t> registered with each component.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will traverse all components tree and will call validate() on each component.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Validation is specified through the </a:t>
            </a:r>
            <a:r>
              <a:rPr lang="en-US" sz="1400" b="1" dirty="0" err="1" smtClean="0">
                <a:solidFill>
                  <a:srgbClr val="3C5790"/>
                </a:solidFill>
              </a:rPr>
              <a:t>IValidator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the </a:t>
            </a:r>
            <a:r>
              <a:rPr lang="en-US" sz="1400" b="1" dirty="0" err="1" smtClean="0">
                <a:solidFill>
                  <a:srgbClr val="3C5790"/>
                </a:solidFill>
              </a:rPr>
              <a:t>setRequired</a:t>
            </a:r>
            <a:r>
              <a:rPr lang="en-US" sz="1400" b="1" dirty="0" smtClean="0">
                <a:solidFill>
                  <a:srgbClr val="3C5790"/>
                </a:solidFill>
              </a:rPr>
              <a:t>(true)</a:t>
            </a:r>
            <a:r>
              <a:rPr lang="en-US" sz="1400" dirty="0" smtClean="0">
                <a:solidFill>
                  <a:srgbClr val="3C5790"/>
                </a:solidFill>
              </a:rPr>
              <a:t> method to force certain components to be required.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Wicket uses default </a:t>
            </a:r>
            <a:r>
              <a:rPr lang="en-US" sz="1400" b="1" dirty="0" err="1" smtClean="0">
                <a:solidFill>
                  <a:srgbClr val="3C5790"/>
                </a:solidFill>
              </a:rPr>
              <a:t>Application.properties</a:t>
            </a:r>
            <a:r>
              <a:rPr lang="en-US" sz="1400" dirty="0" smtClean="0">
                <a:solidFill>
                  <a:srgbClr val="3C5790"/>
                </a:solidFill>
              </a:rPr>
              <a:t> key property file.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Bundle v</a:t>
            </a:r>
            <a:r>
              <a:rPr lang="en-US" sz="1400" dirty="0" err="1" smtClean="0">
                <a:solidFill>
                  <a:srgbClr val="3C5790"/>
                </a:solidFill>
              </a:rPr>
              <a:t>alidators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RangeValidator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StringValidator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PatternValidator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CompoundValidator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Advanced 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we start the application Wicket </a:t>
            </a:r>
            <a:r>
              <a:rPr lang="en-US" sz="1400" dirty="0" err="1" smtClean="0">
                <a:solidFill>
                  <a:srgbClr val="3C5790"/>
                </a:solidFill>
              </a:rPr>
              <a:t>wi</a:t>
            </a:r>
            <a:r>
              <a:rPr lang="ro-RO" sz="1400" dirty="0" smtClean="0">
                <a:solidFill>
                  <a:srgbClr val="3C5790"/>
                </a:solidFill>
              </a:rPr>
              <a:t>l</a:t>
            </a:r>
            <a:r>
              <a:rPr lang="en-US" sz="1400" dirty="0" smtClean="0">
                <a:solidFill>
                  <a:srgbClr val="3C5790"/>
                </a:solidFill>
              </a:rPr>
              <a:t>l create the following URL: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http://&lt;host&gt;:&lt;port&gt;/webapp_context/wicket_servlet_mapping?wicket:bookmarkablePage=fully_qualfied_name_of_the_page_class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change this in </a:t>
            </a:r>
            <a:r>
              <a:rPr lang="en-US" sz="1400" dirty="0" err="1" smtClean="0">
                <a:solidFill>
                  <a:srgbClr val="3C5790"/>
                </a:solidFill>
              </a:rPr>
              <a:t>WebApplication</a:t>
            </a:r>
            <a:r>
              <a:rPr lang="en-US" sz="1400" dirty="0" smtClean="0">
                <a:solidFill>
                  <a:srgbClr val="3C5790"/>
                </a:solidFill>
              </a:rPr>
              <a:t> by mapping Page classes to URLs.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We need to use the </a:t>
            </a:r>
            <a:r>
              <a:rPr lang="ro-RO" sz="1400" b="1" dirty="0" smtClean="0">
                <a:solidFill>
                  <a:srgbClr val="3C5790"/>
                </a:solidFill>
              </a:rPr>
              <a:t>mountPage</a:t>
            </a:r>
            <a:r>
              <a:rPr lang="ro-RO" sz="1400" dirty="0" smtClean="0">
                <a:solidFill>
                  <a:srgbClr val="3C5790"/>
                </a:solidFill>
              </a:rPr>
              <a:t>() method in the </a:t>
            </a:r>
            <a:r>
              <a:rPr lang="ro-RO" sz="1400" b="1" dirty="0" smtClean="0">
                <a:solidFill>
                  <a:srgbClr val="3C5790"/>
                </a:solidFill>
              </a:rPr>
              <a:t>WebApplication.init</a:t>
            </a:r>
            <a:r>
              <a:rPr lang="ro-RO" sz="1400" dirty="0" smtClean="0">
                <a:solidFill>
                  <a:srgbClr val="3C5790"/>
                </a:solidFill>
              </a:rPr>
              <a:t>() method.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733800"/>
            <a:ext cx="3647677" cy="265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Advanced 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 Wicket components have access to the session using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Session.get</a:t>
            </a:r>
            <a:r>
              <a:rPr lang="en-US" sz="1400" b="1" dirty="0" smtClean="0">
                <a:solidFill>
                  <a:srgbClr val="3C5790"/>
                </a:solidFill>
              </a:rPr>
              <a:t>(</a:t>
            </a:r>
            <a:r>
              <a:rPr lang="en-US" sz="1400" dirty="0" smtClean="0">
                <a:solidFill>
                  <a:srgbClr val="3C5790"/>
                </a:solidFill>
              </a:rPr>
              <a:t>)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concrete implementation class is </a:t>
            </a:r>
            <a:r>
              <a:rPr lang="en-US" sz="1400" b="1" dirty="0" err="1" smtClean="0">
                <a:solidFill>
                  <a:srgbClr val="3C5790"/>
                </a:solidFill>
              </a:rPr>
              <a:t>WebSession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extend the </a:t>
            </a:r>
            <a:r>
              <a:rPr lang="en-US" sz="1400" dirty="0" err="1" smtClean="0">
                <a:solidFill>
                  <a:srgbClr val="3C5790"/>
                </a:solidFill>
              </a:rPr>
              <a:t>WebSession</a:t>
            </a:r>
            <a:r>
              <a:rPr lang="en-US" sz="1400" dirty="0" smtClean="0">
                <a:solidFill>
                  <a:srgbClr val="3C5790"/>
                </a:solidFill>
              </a:rPr>
              <a:t> and inject our session </a:t>
            </a:r>
            <a:r>
              <a:rPr lang="en-US" sz="1400" dirty="0" err="1" smtClean="0">
                <a:solidFill>
                  <a:srgbClr val="3C5790"/>
                </a:solidFill>
              </a:rPr>
              <a:t>implementaiton</a:t>
            </a:r>
            <a:r>
              <a:rPr lang="en-US" sz="1400" dirty="0" smtClean="0">
                <a:solidFill>
                  <a:srgbClr val="3C5790"/>
                </a:solidFill>
              </a:rPr>
              <a:t> in </a:t>
            </a:r>
            <a:r>
              <a:rPr lang="en-US" sz="1400" dirty="0" err="1" smtClean="0">
                <a:solidFill>
                  <a:srgbClr val="3C5790"/>
                </a:solidFill>
              </a:rPr>
              <a:t>WebApplication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0"/>
            <a:ext cx="512703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781550"/>
            <a:ext cx="39147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05300" y="5160416"/>
            <a:ext cx="4610100" cy="1087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0" y="464820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4648200"/>
            <a:ext cx="0" cy="2209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Advanced 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Wicket can embed Velocity/</a:t>
            </a:r>
            <a:r>
              <a:rPr lang="en-US" sz="1400" dirty="0" err="1" smtClean="0">
                <a:solidFill>
                  <a:srgbClr val="3C5790"/>
                </a:solidFill>
              </a:rPr>
              <a:t>FreeMarker</a:t>
            </a:r>
            <a:r>
              <a:rPr lang="en-US" sz="1400" dirty="0" smtClean="0">
                <a:solidFill>
                  <a:srgbClr val="3C5790"/>
                </a:solidFill>
              </a:rPr>
              <a:t> template in Wicket pages.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Wicket can achieve localization </a:t>
            </a:r>
            <a:r>
              <a:rPr lang="en-US" sz="1400" dirty="0" err="1" smtClean="0">
                <a:solidFill>
                  <a:srgbClr val="3C5790"/>
                </a:solidFill>
              </a:rPr>
              <a:t>unsing</a:t>
            </a:r>
            <a:r>
              <a:rPr lang="en-US" sz="1400" dirty="0" smtClean="0">
                <a:solidFill>
                  <a:srgbClr val="3C5790"/>
                </a:solidFill>
              </a:rPr>
              <a:t> &lt;</a:t>
            </a:r>
            <a:r>
              <a:rPr lang="en-US" sz="1400" dirty="0" err="1" smtClean="0">
                <a:solidFill>
                  <a:srgbClr val="3C5790"/>
                </a:solidFill>
              </a:rPr>
              <a:t>wicket:message</a:t>
            </a:r>
            <a:r>
              <a:rPr lang="en-US" sz="1400" dirty="0" smtClean="0">
                <a:solidFill>
                  <a:srgbClr val="3C5790"/>
                </a:solidFill>
              </a:rPr>
              <a:t> key="name"&gt; tag.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Locale can be set using </a:t>
            </a:r>
            <a:r>
              <a:rPr lang="en-US" sz="1400" dirty="0" err="1" smtClean="0">
                <a:solidFill>
                  <a:srgbClr val="3C5790"/>
                </a:solidFill>
              </a:rPr>
              <a:t>getSession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  <a:r>
              <a:rPr lang="en-US" sz="1400" dirty="0" err="1" smtClean="0">
                <a:solidFill>
                  <a:srgbClr val="3C5790"/>
                </a:solidFill>
              </a:rPr>
              <a:t>setLocale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dirty="0" err="1" smtClean="0">
                <a:solidFill>
                  <a:srgbClr val="3C5790"/>
                </a:solidFill>
              </a:rPr>
              <a:t>newLocale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Wicket supports also the use of Ajax.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Example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780599"/>
            <a:ext cx="5638800" cy="233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5867400"/>
            <a:ext cx="8534400" cy="83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In Web.xml we define the Wicket </a:t>
            </a:r>
            <a:r>
              <a:rPr lang="ro-RO" sz="1400" b="1" dirty="0" smtClean="0">
                <a:solidFill>
                  <a:srgbClr val="3C5790"/>
                </a:solidFill>
              </a:rPr>
              <a:t>applicationClassName </a:t>
            </a:r>
            <a:r>
              <a:rPr lang="ro-RO" sz="1400" dirty="0" smtClean="0">
                <a:solidFill>
                  <a:srgbClr val="3C5790"/>
                </a:solidFill>
              </a:rPr>
              <a:t>as attribute to WicketFilter.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Also we mapped the application under </a:t>
            </a:r>
            <a:r>
              <a:rPr lang="ro-RO" sz="1400" b="1" dirty="0" smtClean="0">
                <a:solidFill>
                  <a:srgbClr val="3C5790"/>
                </a:solidFill>
              </a:rPr>
              <a:t>wicket</a:t>
            </a:r>
            <a:r>
              <a:rPr lang="ro-RO" sz="1400" dirty="0" smtClean="0">
                <a:solidFill>
                  <a:srgbClr val="3C5790"/>
                </a:solidFill>
              </a:rPr>
              <a:t> subcontext.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WebApplication</a:t>
            </a:r>
            <a:r>
              <a:rPr lang="ro-RO" sz="1400" dirty="0" smtClean="0">
                <a:solidFill>
                  <a:srgbClr val="3C5790"/>
                </a:solidFill>
              </a:rPr>
              <a:t> class is the main entry.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204960"/>
            <a:ext cx="3352800" cy="151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Example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842605"/>
            <a:ext cx="3821750" cy="186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2550" y="1752600"/>
            <a:ext cx="45910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4953000"/>
            <a:ext cx="4648200" cy="144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Apache Wicket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History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Validation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Advanced 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Example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Example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1245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191000"/>
            <a:ext cx="58007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http://en.wikipedia.org/wiki/Apache_Wicket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Apress - </a:t>
            </a:r>
            <a:r>
              <a:rPr lang="fr-CA" sz="1600" dirty="0" smtClean="0">
                <a:solidFill>
                  <a:schemeClr val="bg1"/>
                </a:solidFill>
              </a:rPr>
              <a:t>Pro </a:t>
            </a:r>
            <a:r>
              <a:rPr lang="fr-CA" sz="1600" dirty="0" err="1" smtClean="0">
                <a:solidFill>
                  <a:schemeClr val="bg1"/>
                </a:solidFill>
              </a:rPr>
              <a:t>Wicket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Apache Wicket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Apache Wicket is a lightweight component-based web framework similar to JSF and Tapestry.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Wicket is component oriented</a:t>
            </a:r>
            <a:r>
              <a:rPr lang="ro-RO" sz="1400" dirty="0" smtClean="0">
                <a:solidFill>
                  <a:srgbClr val="3C5790"/>
                </a:solidFill>
              </a:rPr>
              <a:t>d and </a:t>
            </a:r>
            <a:r>
              <a:rPr lang="en-US" sz="1400" dirty="0" smtClean="0">
                <a:solidFill>
                  <a:srgbClr val="3C5790"/>
                </a:solidFill>
              </a:rPr>
              <a:t>relies on java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specification and runs in a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container.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It was written by Jonathan Locke in April 2004.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Version 1.0 was released in June 2005.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was added to Apache top-level project in June 2007.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smtClean="0">
                <a:solidFill>
                  <a:srgbClr val="3C5790"/>
                </a:solidFill>
              </a:rPr>
              <a:t>Apache Wicket 1.5.0 was released in 09-07-2011 after many improvements.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Version 1.6.4 released in 2013, containing </a:t>
            </a:r>
            <a:r>
              <a:rPr lang="en-US" sz="1400" dirty="0" err="1" smtClean="0">
                <a:solidFill>
                  <a:srgbClr val="3C5790"/>
                </a:solidFill>
              </a:rPr>
              <a:t>JQuery</a:t>
            </a:r>
            <a:r>
              <a:rPr lang="en-US" sz="1400" dirty="0" smtClean="0">
                <a:solidFill>
                  <a:srgbClr val="3C5790"/>
                </a:solidFill>
              </a:rPr>
              <a:t> 1.8.3, bootstrap 2.2.2, JSR-303 </a:t>
            </a:r>
            <a:r>
              <a:rPr lang="en-US" sz="1400" dirty="0" err="1" smtClean="0">
                <a:solidFill>
                  <a:srgbClr val="3C5790"/>
                </a:solidFill>
              </a:rPr>
              <a:t>BeanValidation</a:t>
            </a:r>
            <a:r>
              <a:rPr lang="en-US" sz="1400" dirty="0" smtClean="0">
                <a:solidFill>
                  <a:srgbClr val="3C5790"/>
                </a:solidFill>
              </a:rPr>
              <a:t> support.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057400"/>
            <a:ext cx="6934200" cy="457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POJO Component Model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pages and components are Java objects that supports encapsulation,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inheritance,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events.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Separe</a:t>
            </a:r>
            <a:r>
              <a:rPr lang="en-US" sz="1400" b="1" dirty="0" err="1" smtClean="0">
                <a:solidFill>
                  <a:srgbClr val="3C5790"/>
                </a:solidFill>
              </a:rPr>
              <a:t>tion</a:t>
            </a:r>
            <a:r>
              <a:rPr lang="en-US" sz="1400" b="1" dirty="0" smtClean="0">
                <a:solidFill>
                  <a:srgbClr val="3C5790"/>
                </a:solidFill>
              </a:rPr>
              <a:t> of Concerns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HTML and Java are connected </a:t>
            </a:r>
            <a:r>
              <a:rPr lang="en-US" sz="1200" dirty="0" err="1" smtClean="0">
                <a:solidFill>
                  <a:srgbClr val="3C5790"/>
                </a:solidFill>
              </a:rPr>
              <a:t>usin</a:t>
            </a:r>
            <a:r>
              <a:rPr lang="ro-RO" sz="1200" dirty="0" smtClean="0">
                <a:solidFill>
                  <a:srgbClr val="3C5790"/>
                </a:solidFill>
              </a:rPr>
              <a:t>g</a:t>
            </a:r>
            <a:r>
              <a:rPr lang="en-US" sz="1200" dirty="0" smtClean="0">
                <a:solidFill>
                  <a:srgbClr val="3C5790"/>
                </a:solidFill>
              </a:rPr>
              <a:t> only Wicket ids, which are attributes in HTML and component properties in Java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Secure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</a:t>
            </a:r>
            <a:r>
              <a:rPr lang="ro-RO" sz="1200" dirty="0" smtClean="0">
                <a:solidFill>
                  <a:srgbClr val="3C5790"/>
                </a:solidFill>
              </a:rPr>
              <a:t>i</a:t>
            </a:r>
            <a:r>
              <a:rPr lang="en-US" sz="1200" dirty="0" err="1" smtClean="0">
                <a:solidFill>
                  <a:srgbClr val="3C5790"/>
                </a:solidFill>
              </a:rPr>
              <a:t>cket</a:t>
            </a:r>
            <a:r>
              <a:rPr lang="en-US" sz="1200" dirty="0" smtClean="0">
                <a:solidFill>
                  <a:srgbClr val="3C5790"/>
                </a:solidFill>
              </a:rPr>
              <a:t> is secure by default.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URLs do not expose sensitive information and all component paths are session-relative.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Reusable Components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 can create reusable components.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Localization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HTML pages and resource strings can be localized.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Attributes manipulation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Wicket components can change any HTML tag attribute.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Factory Customizable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Wicket is very extensible, through factories or factory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 Wicket pages extend the </a:t>
            </a:r>
            <a:r>
              <a:rPr lang="en-US" sz="1400" dirty="0" err="1" smtClean="0">
                <a:solidFill>
                  <a:srgbClr val="3C5790"/>
                </a:solidFill>
              </a:rPr>
              <a:t>WebPage</a:t>
            </a:r>
            <a:r>
              <a:rPr lang="en-US" sz="1400" dirty="0" smtClean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is a one-to-one correspondence between HTML widgets with a </a:t>
            </a:r>
            <a:r>
              <a:rPr lang="en-US" sz="1400" dirty="0" err="1" smtClean="0">
                <a:solidFill>
                  <a:srgbClr val="3C5790"/>
                </a:solidFill>
              </a:rPr>
              <a:t>wicket:id</a:t>
            </a:r>
            <a:r>
              <a:rPr lang="en-US" sz="1400" dirty="0" smtClean="0">
                <a:solidFill>
                  <a:srgbClr val="3C5790"/>
                </a:solidFill>
              </a:rPr>
              <a:t> attribute and the Page components.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Wicket components need to be supplied with an id parameter and an </a:t>
            </a:r>
            <a:r>
              <a:rPr lang="en-US" sz="1400" dirty="0" err="1" smtClean="0">
                <a:solidFill>
                  <a:srgbClr val="3C5790"/>
                </a:solidFill>
              </a:rPr>
              <a:t>IModel</a:t>
            </a:r>
            <a:r>
              <a:rPr lang="en-US" sz="1400" dirty="0" smtClean="0">
                <a:solidFill>
                  <a:srgbClr val="3C5790"/>
                </a:solidFill>
              </a:rPr>
              <a:t> implementation.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model object acts as a source of data for the component.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components's</a:t>
            </a:r>
            <a:r>
              <a:rPr lang="en-US" sz="1400" dirty="0" smtClean="0">
                <a:solidFill>
                  <a:srgbClr val="3C5790"/>
                </a:solidFill>
              </a:rPr>
              <a:t> id value must match the </a:t>
            </a:r>
            <a:r>
              <a:rPr lang="en-US" sz="1400" dirty="0" err="1" smtClean="0">
                <a:solidFill>
                  <a:srgbClr val="3C5790"/>
                </a:solidFill>
              </a:rPr>
              <a:t>wicket:id</a:t>
            </a:r>
            <a:r>
              <a:rPr lang="en-US" sz="1400" dirty="0" smtClean="0">
                <a:solidFill>
                  <a:srgbClr val="3C5790"/>
                </a:solidFill>
              </a:rPr>
              <a:t> attribute of the template's corresponding HTML component.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 page is requested, Wicket knows the HTML template it maps to by looking at the Page class with an .html </a:t>
            </a:r>
            <a:r>
              <a:rPr lang="en-US" sz="1400" dirty="0" err="1" smtClean="0">
                <a:solidFill>
                  <a:srgbClr val="3C5790"/>
                </a:solidFill>
              </a:rPr>
              <a:t>extenstion</a:t>
            </a:r>
            <a:r>
              <a:rPr lang="en-US" sz="1400" dirty="0" smtClean="0">
                <a:solidFill>
                  <a:srgbClr val="3C5790"/>
                </a:solidFill>
              </a:rPr>
              <a:t> from same class 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During render phase Wicket it's: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1.Render page by calling </a:t>
            </a:r>
            <a:r>
              <a:rPr lang="en-US" sz="1400" dirty="0" err="1" smtClean="0">
                <a:solidFill>
                  <a:srgbClr val="3C5790"/>
                </a:solidFill>
              </a:rPr>
              <a:t>Page.render</a:t>
            </a:r>
            <a:r>
              <a:rPr lang="en-US" sz="1400" dirty="0" smtClean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2.Page locates markup template and begins iterating over HTML tags converting into Java representation.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3.If a tag without </a:t>
            </a:r>
            <a:r>
              <a:rPr lang="en-US" sz="1400" dirty="0" err="1" smtClean="0">
                <a:solidFill>
                  <a:srgbClr val="3C5790"/>
                </a:solidFill>
              </a:rPr>
              <a:t>wicket:id</a:t>
            </a:r>
            <a:r>
              <a:rPr lang="en-US" sz="1400" dirty="0" smtClean="0">
                <a:solidFill>
                  <a:srgbClr val="3C5790"/>
                </a:solidFill>
              </a:rPr>
              <a:t> is found, it's rendered as is.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4.If a tag with </a:t>
            </a:r>
            <a:r>
              <a:rPr lang="en-US" sz="1400" dirty="0" err="1" smtClean="0">
                <a:solidFill>
                  <a:srgbClr val="3C5790"/>
                </a:solidFill>
              </a:rPr>
              <a:t>wicket:id</a:t>
            </a:r>
            <a:r>
              <a:rPr lang="en-US" sz="1400" dirty="0" smtClean="0">
                <a:solidFill>
                  <a:srgbClr val="3C5790"/>
                </a:solidFill>
              </a:rPr>
              <a:t> is found, the component in the Page is located an rendering is delegated to the component.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5.Page instance is stored in an </a:t>
            </a:r>
            <a:r>
              <a:rPr lang="en-US" sz="1400" dirty="0" err="1" smtClean="0">
                <a:solidFill>
                  <a:srgbClr val="3C5790"/>
                </a:solidFill>
              </a:rPr>
              <a:t>intrnal</a:t>
            </a:r>
            <a:r>
              <a:rPr lang="en-US" sz="1400" dirty="0" smtClean="0">
                <a:solidFill>
                  <a:srgbClr val="3C5790"/>
                </a:solidFill>
              </a:rPr>
              <a:t> store called </a:t>
            </a:r>
            <a:r>
              <a:rPr lang="en-US" sz="1400" dirty="0" err="1" smtClean="0">
                <a:solidFill>
                  <a:srgbClr val="3C5790"/>
                </a:solidFill>
              </a:rPr>
              <a:t>PageMap</a:t>
            </a:r>
            <a:r>
              <a:rPr lang="en-US" sz="1400" dirty="0" smtClean="0">
                <a:solidFill>
                  <a:srgbClr val="3C5790"/>
                </a:solidFill>
              </a:rPr>
              <a:t>. Wicket has one </a:t>
            </a:r>
            <a:r>
              <a:rPr lang="en-US" sz="1400" dirty="0" err="1" smtClean="0">
                <a:solidFill>
                  <a:srgbClr val="3C5790"/>
                </a:solidFill>
              </a:rPr>
              <a:t>PageMap</a:t>
            </a:r>
            <a:r>
              <a:rPr lang="en-US" sz="1400" dirty="0" smtClean="0">
                <a:solidFill>
                  <a:srgbClr val="3C5790"/>
                </a:solidFill>
              </a:rPr>
              <a:t> per user session.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Wicket the component hierarchy is specified in Java Code, which allows the modularization and reusability of the components.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8534400" cy="296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7527</TotalTime>
  <Words>944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143</vt:lpstr>
      <vt:lpstr>Apache Wicket</vt:lpstr>
      <vt:lpstr>Contents</vt:lpstr>
      <vt:lpstr>What is Apache Wicket?</vt:lpstr>
      <vt:lpstr>History</vt:lpstr>
      <vt:lpstr>Architecture</vt:lpstr>
      <vt:lpstr>Features</vt:lpstr>
      <vt:lpstr>Core</vt:lpstr>
      <vt:lpstr>Core (cont.)</vt:lpstr>
      <vt:lpstr>Core (cont.)</vt:lpstr>
      <vt:lpstr>Core (cont.)</vt:lpstr>
      <vt:lpstr>Core (cont.)</vt:lpstr>
      <vt:lpstr>Validation</vt:lpstr>
      <vt:lpstr>Validation (cont.)</vt:lpstr>
      <vt:lpstr>Validation (cont.)</vt:lpstr>
      <vt:lpstr>Advanced Features</vt:lpstr>
      <vt:lpstr>Advanced Features (cont.)</vt:lpstr>
      <vt:lpstr>Advanced Features (cont.)</vt:lpstr>
      <vt:lpstr>Example</vt:lpstr>
      <vt:lpstr>Example (cont.)</vt:lpstr>
      <vt:lpstr>Example (cont.)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677</cp:revision>
  <dcterms:created xsi:type="dcterms:W3CDTF">2012-04-12T06:19:17Z</dcterms:created>
  <dcterms:modified xsi:type="dcterms:W3CDTF">2015-02-10T19:38:40Z</dcterms:modified>
</cp:coreProperties>
</file>