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82" r:id="rId5"/>
    <p:sldId id="260" r:id="rId6"/>
    <p:sldId id="261" r:id="rId7"/>
    <p:sldId id="283" r:id="rId8"/>
    <p:sldId id="263" r:id="rId9"/>
    <p:sldId id="265" r:id="rId10"/>
    <p:sldId id="267" r:id="rId11"/>
    <p:sldId id="262" r:id="rId12"/>
    <p:sldId id="284" r:id="rId13"/>
    <p:sldId id="271" r:id="rId14"/>
    <p:sldId id="281" r:id="rId15"/>
    <p:sldId id="280" r:id="rId16"/>
    <p:sldId id="257" r:id="rId17"/>
    <p:sldId id="279" r:id="rId1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CA"/>
          </a:p>
        </p:txBody>
      </p:sp>
      <p:sp>
        <p:nvSpPr>
          <p:cNvPr id="4" name="Espace réservé de la date 3"/>
          <p:cNvSpPr>
            <a:spLocks noGrp="1"/>
          </p:cNvSpPr>
          <p:nvPr>
            <p:ph type="dt" sz="half" idx="10"/>
          </p:nvPr>
        </p:nvSpPr>
        <p:spPr/>
        <p:txBody>
          <a:bodyPr/>
          <a:lstStyle>
            <a:lvl1pPr>
              <a:defRPr/>
            </a:lvl1pPr>
          </a:lstStyle>
          <a:p>
            <a:pPr>
              <a:defRPr/>
            </a:pPr>
            <a:fld id="{4B302462-88A9-47D5-AA7F-DBBC5C1BA518}" type="datetimeFigureOut">
              <a:rPr lang="fr-FR"/>
              <a:pPr>
                <a:defRPr/>
              </a:pPr>
              <a:t>09/01/2015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11AB8C5-3373-4A0A-8364-B93EAC78268E}"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pPr>
              <a:defRPr/>
            </a:pPr>
            <a:fld id="{2055732E-4A98-4DB4-9CCE-3D0ADAB89FA6}" type="datetimeFigureOut">
              <a:rPr lang="fr-FR"/>
              <a:pPr>
                <a:defRPr/>
              </a:pPr>
              <a:t>09/01/2015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A0D256D-AA7B-42AC-90BB-BE71D609C067}"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pPr>
              <a:defRPr/>
            </a:pPr>
            <a:fld id="{E2D6E281-D779-42C3-96FB-8E7DDE3A5A5D}" type="datetimeFigureOut">
              <a:rPr lang="fr-FR"/>
              <a:pPr>
                <a:defRPr/>
              </a:pPr>
              <a:t>09/01/2015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4838810-1C37-46A0-8C07-06E4400964DF}"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pPr>
              <a:defRPr/>
            </a:pPr>
            <a:fld id="{6DA59BE2-EB32-48EC-9849-9F62C55F9B53}" type="datetimeFigureOut">
              <a:rPr lang="fr-FR"/>
              <a:pPr>
                <a:defRPr/>
              </a:pPr>
              <a:t>09/01/2015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B793AB8-9715-4605-A037-4B3D2B57D2F2}"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DC62BAE0-6BC5-4EC7-864E-3BCA7326C975}" type="datetimeFigureOut">
              <a:rPr lang="fr-FR"/>
              <a:pPr>
                <a:defRPr/>
              </a:pPr>
              <a:t>09/01/2015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99BDCC13-CDAC-4F2C-90F5-C4F702AED335}"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e la date 3"/>
          <p:cNvSpPr>
            <a:spLocks noGrp="1"/>
          </p:cNvSpPr>
          <p:nvPr>
            <p:ph type="dt" sz="half" idx="10"/>
          </p:nvPr>
        </p:nvSpPr>
        <p:spPr/>
        <p:txBody>
          <a:bodyPr/>
          <a:lstStyle>
            <a:lvl1pPr>
              <a:defRPr/>
            </a:lvl1pPr>
          </a:lstStyle>
          <a:p>
            <a:pPr>
              <a:defRPr/>
            </a:pPr>
            <a:fld id="{7D2330ED-93E9-46EE-BDDE-166A44CE8055}" type="datetimeFigureOut">
              <a:rPr lang="fr-FR"/>
              <a:pPr>
                <a:defRPr/>
              </a:pPr>
              <a:t>09/01/2015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60B8E03C-C6A0-4B44-AD07-46A82B626615}"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Espace réservé de la date 3"/>
          <p:cNvSpPr>
            <a:spLocks noGrp="1"/>
          </p:cNvSpPr>
          <p:nvPr>
            <p:ph type="dt" sz="half" idx="10"/>
          </p:nvPr>
        </p:nvSpPr>
        <p:spPr/>
        <p:txBody>
          <a:bodyPr/>
          <a:lstStyle>
            <a:lvl1pPr>
              <a:defRPr/>
            </a:lvl1pPr>
          </a:lstStyle>
          <a:p>
            <a:pPr>
              <a:defRPr/>
            </a:pPr>
            <a:fld id="{7948FE20-A1A6-41FC-8DAA-B10745C6BCA5}" type="datetimeFigureOut">
              <a:rPr lang="fr-FR"/>
              <a:pPr>
                <a:defRPr/>
              </a:pPr>
              <a:t>09/01/2015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9D7F78B-CD3C-446F-BB4D-C9397DEC5976}"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e la date 3"/>
          <p:cNvSpPr>
            <a:spLocks noGrp="1"/>
          </p:cNvSpPr>
          <p:nvPr>
            <p:ph type="dt" sz="half" idx="10"/>
          </p:nvPr>
        </p:nvSpPr>
        <p:spPr/>
        <p:txBody>
          <a:bodyPr/>
          <a:lstStyle>
            <a:lvl1pPr>
              <a:defRPr/>
            </a:lvl1pPr>
          </a:lstStyle>
          <a:p>
            <a:pPr>
              <a:defRPr/>
            </a:pPr>
            <a:fld id="{5612E1C2-1490-4BC1-88E5-6DEFC81219E1}" type="datetimeFigureOut">
              <a:rPr lang="fr-FR"/>
              <a:pPr>
                <a:defRPr/>
              </a:pPr>
              <a:t>09/01/2015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E4D75FBD-59F5-4230-BBB5-209445ABDBAD}"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B957F3B1-2393-4EF2-B68B-36AD0BE8C8AF}" type="datetimeFigureOut">
              <a:rPr lang="fr-FR"/>
              <a:pPr>
                <a:defRPr/>
              </a:pPr>
              <a:t>09/01/2015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0A97BC0F-B0B7-4175-B813-B47DB03523DA}"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66EDEAD5-4CF0-4D59-816B-B9A38A083C91}" type="datetimeFigureOut">
              <a:rPr lang="fr-FR"/>
              <a:pPr>
                <a:defRPr/>
              </a:pPr>
              <a:t>09/01/2015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C856F308-4C40-4CD5-97FD-A5190A03A5A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53092D16-AC7E-4543-8EDA-FC36D6F442B8}" type="datetimeFigureOut">
              <a:rPr lang="fr-FR"/>
              <a:pPr>
                <a:defRPr/>
              </a:pPr>
              <a:t>09/01/2015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1B61533-B238-4D9B-8AB6-DFBF50679B81}"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1EA49D0C-748C-40BE-BEA4-3F9F4F4F85C2}" type="datetimeFigureOut">
              <a:rPr lang="fr-FR"/>
              <a:pPr>
                <a:defRPr/>
              </a:pPr>
              <a:t>09/01/2015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F0D1EBB-36BD-436E-BF13-7BB3DA86D172}"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1987550"/>
            <a:ext cx="5243513" cy="727075"/>
          </a:xfrm>
        </p:spPr>
        <p:txBody>
          <a:bodyPr/>
          <a:lstStyle/>
          <a:p>
            <a:pPr algn="l"/>
            <a:r>
              <a:rPr lang="fr-CA" sz="4000" dirty="0" smtClean="0">
                <a:solidFill>
                  <a:schemeClr val="bg1"/>
                </a:solidFill>
              </a:rPr>
              <a:t>Apache Geronimo 3</a:t>
            </a:r>
          </a:p>
        </p:txBody>
      </p:sp>
      <p:sp>
        <p:nvSpPr>
          <p:cNvPr id="2051" name="Sous-titre 2"/>
          <p:cNvSpPr>
            <a:spLocks noGrp="1"/>
          </p:cNvSpPr>
          <p:nvPr>
            <p:ph type="subTitle" idx="1"/>
          </p:nvPr>
        </p:nvSpPr>
        <p:spPr>
          <a:xfrm>
            <a:off x="6286512" y="5715016"/>
            <a:ext cx="2486017" cy="542925"/>
          </a:xfrm>
        </p:spPr>
        <p:txBody>
          <a:bodyPr/>
          <a:lstStyle/>
          <a:p>
            <a:pPr algn="r"/>
            <a:r>
              <a:rPr lang="fr-CA" sz="2400" dirty="0" smtClean="0">
                <a:solidFill>
                  <a:schemeClr val="bg1"/>
                </a:solidFill>
              </a:rPr>
              <a:t>Dima </a:t>
            </a:r>
            <a:r>
              <a:rPr lang="fr-CA" sz="2400" dirty="0" err="1" smtClean="0">
                <a:solidFill>
                  <a:schemeClr val="bg1"/>
                </a:solidFill>
              </a:rPr>
              <a:t>Ionut</a:t>
            </a:r>
            <a:r>
              <a:rPr lang="fr-CA" sz="2400" dirty="0" smtClean="0">
                <a:solidFill>
                  <a:schemeClr val="bg1"/>
                </a:solidFill>
              </a:rPr>
              <a: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Configuration and </a:t>
            </a:r>
            <a:r>
              <a:rPr lang="fr-CA" dirty="0" smtClean="0"/>
              <a:t>Administration</a:t>
            </a:r>
            <a:r>
              <a:rPr lang="ro-RO" dirty="0" smtClean="0"/>
              <a:t> (cont.)</a:t>
            </a:r>
            <a:endParaRPr lang="fr-CA" dirty="0" smtClean="0"/>
          </a:p>
        </p:txBody>
      </p:sp>
      <p:pic>
        <p:nvPicPr>
          <p:cNvPr id="1027" name="Picture 3"/>
          <p:cNvPicPr>
            <a:picLocks noChangeAspect="1" noChangeArrowheads="1"/>
          </p:cNvPicPr>
          <p:nvPr/>
        </p:nvPicPr>
        <p:blipFill>
          <a:blip r:embed="rId2" cstate="print"/>
          <a:srcRect/>
          <a:stretch>
            <a:fillRect/>
          </a:stretch>
        </p:blipFill>
        <p:spPr bwMode="auto">
          <a:xfrm>
            <a:off x="207512" y="1428736"/>
            <a:ext cx="1721282" cy="5214974"/>
          </a:xfrm>
          <a:prstGeom prst="rect">
            <a:avLst/>
          </a:prstGeom>
          <a:noFill/>
          <a:ln w="9525">
            <a:noFill/>
            <a:miter lim="800000"/>
            <a:headEnd/>
            <a:tailEnd/>
          </a:ln>
          <a:effectLst/>
        </p:spPr>
      </p:pic>
      <p:sp>
        <p:nvSpPr>
          <p:cNvPr id="7" name="Content Placeholder 6"/>
          <p:cNvSpPr>
            <a:spLocks noGrp="1"/>
          </p:cNvSpPr>
          <p:nvPr>
            <p:ph idx="1"/>
          </p:nvPr>
        </p:nvSpPr>
        <p:spPr>
          <a:xfrm>
            <a:off x="2071670" y="3214686"/>
            <a:ext cx="4214842" cy="1143008"/>
          </a:xfrm>
        </p:spPr>
        <p:txBody>
          <a:bodyPr/>
          <a:lstStyle/>
          <a:p>
            <a:r>
              <a:rPr lang="en-US" sz="1600" dirty="0" smtClean="0"/>
              <a:t>The left navigation panel provides access to the different tasks for administering resources in Geronimo.</a:t>
            </a:r>
            <a:endParaRPr lang="en-US" sz="1600" dirty="0"/>
          </a:p>
        </p:txBody>
      </p:sp>
      <p:pic>
        <p:nvPicPr>
          <p:cNvPr id="2050" name="Picture 2"/>
          <p:cNvPicPr>
            <a:picLocks noChangeAspect="1" noChangeArrowheads="1"/>
          </p:cNvPicPr>
          <p:nvPr/>
        </p:nvPicPr>
        <p:blipFill>
          <a:blip r:embed="rId3" cstate="print"/>
          <a:srcRect/>
          <a:stretch>
            <a:fillRect/>
          </a:stretch>
        </p:blipFill>
        <p:spPr bwMode="auto">
          <a:xfrm>
            <a:off x="6500826" y="1824056"/>
            <a:ext cx="2552700" cy="4248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Configuration and </a:t>
            </a:r>
            <a:r>
              <a:rPr lang="fr-CA" dirty="0" smtClean="0"/>
              <a:t>Administration</a:t>
            </a:r>
            <a:r>
              <a:rPr lang="ro-RO" dirty="0" smtClean="0"/>
              <a:t> (cont.)</a:t>
            </a:r>
            <a:endParaRPr lang="fr-CA" dirty="0" smtClean="0"/>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sp>
        <p:nvSpPr>
          <p:cNvPr id="4" name="Espace réservé du contenu 2"/>
          <p:cNvSpPr txBox="1">
            <a:spLocks/>
          </p:cNvSpPr>
          <p:nvPr/>
        </p:nvSpPr>
        <p:spPr bwMode="auto">
          <a:xfrm>
            <a:off x="609600" y="1912938"/>
            <a:ext cx="8229600" cy="452596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dirty="0" smtClean="0">
                <a:latin typeface="+mj-lt"/>
              </a:rPr>
              <a:t>Geronimo is available in three main distributions which are the Java EE 6 Certified (Big-G), Little-G and Geronimo Framework , available for both Windows and Unix (including Linux, Mac OS X) operating systems. </a:t>
            </a:r>
          </a:p>
          <a:p>
            <a:pPr marL="342900" indent="-342900" fontAlgn="auto">
              <a:spcBef>
                <a:spcPct val="20000"/>
              </a:spcBef>
              <a:spcAft>
                <a:spcPts val="0"/>
              </a:spcAft>
              <a:buFont typeface="Arial" pitchFamily="34" charset="0"/>
              <a:buChar char="•"/>
              <a:defRPr/>
            </a:pPr>
            <a:r>
              <a:rPr lang="en-US" sz="1400" dirty="0" smtClean="0">
                <a:latin typeface="+mn-lt"/>
              </a:rPr>
              <a:t>Little-G distribution includes a Web container and a subset of other modules from the certified Geronimo distribution. </a:t>
            </a:r>
          </a:p>
          <a:p>
            <a:pPr marL="342900" indent="-342900" fontAlgn="auto">
              <a:spcBef>
                <a:spcPct val="20000"/>
              </a:spcBef>
              <a:spcAft>
                <a:spcPts val="0"/>
              </a:spcAft>
              <a:buFont typeface="Arial" pitchFamily="34" charset="0"/>
              <a:buChar char="•"/>
              <a:defRPr/>
            </a:pPr>
            <a:r>
              <a:rPr lang="en-US" sz="1400" dirty="0" smtClean="0">
                <a:latin typeface="+mn-lt"/>
              </a:rPr>
              <a:t>Java EE 6 and Little-G assemblies are provided with Jetty or Tomcat Web Containers</a:t>
            </a:r>
            <a:r>
              <a:rPr lang="en-US" sz="1400" dirty="0" smtClean="0">
                <a:latin typeface="+mn-lt"/>
              </a:rPr>
              <a:t>.</a:t>
            </a:r>
            <a:endParaRPr lang="en-US" sz="1400" dirty="0" smtClean="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Configuration and </a:t>
            </a:r>
            <a:r>
              <a:rPr lang="fr-CA" dirty="0" smtClean="0"/>
              <a:t>Administration</a:t>
            </a:r>
            <a:r>
              <a:rPr lang="ro-RO" dirty="0" smtClean="0"/>
              <a:t> (cont.)</a:t>
            </a:r>
            <a:endParaRPr lang="fr-CA" dirty="0" smtClean="0"/>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sp>
        <p:nvSpPr>
          <p:cNvPr id="4" name="Espace réservé du contenu 2"/>
          <p:cNvSpPr txBox="1">
            <a:spLocks/>
          </p:cNvSpPr>
          <p:nvPr/>
        </p:nvSpPr>
        <p:spPr bwMode="auto">
          <a:xfrm>
            <a:off x="609600" y="1912938"/>
            <a:ext cx="8229600" cy="452596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fr-CA" sz="1400" dirty="0" smtClean="0">
                <a:latin typeface="+mn-lt"/>
              </a:rPr>
              <a:t>Geronimo </a:t>
            </a:r>
            <a:r>
              <a:rPr lang="fr-CA" sz="1400" dirty="0" err="1" smtClean="0">
                <a:latin typeface="+mn-lt"/>
              </a:rPr>
              <a:t>provides</a:t>
            </a:r>
            <a:r>
              <a:rPr lang="fr-CA" sz="1400" dirty="0" smtClean="0">
                <a:latin typeface="+mn-lt"/>
              </a:rPr>
              <a:t> </a:t>
            </a:r>
            <a:r>
              <a:rPr lang="fr-CA" sz="1400" dirty="0" err="1" smtClean="0">
                <a:latin typeface="+mn-lt"/>
              </a:rPr>
              <a:t>two</a:t>
            </a:r>
            <a:r>
              <a:rPr lang="fr-CA" sz="1400" dirty="0" smtClean="0">
                <a:latin typeface="+mn-lt"/>
              </a:rPr>
              <a:t> </a:t>
            </a:r>
            <a:r>
              <a:rPr lang="fr-CA" sz="1400" dirty="0" err="1" smtClean="0">
                <a:latin typeface="+mn-lt"/>
              </a:rPr>
              <a:t>OSGi</a:t>
            </a:r>
            <a:r>
              <a:rPr lang="fr-CA" sz="1400" dirty="0" smtClean="0">
                <a:latin typeface="+mn-lt"/>
              </a:rPr>
              <a:t> </a:t>
            </a:r>
            <a:r>
              <a:rPr lang="fr-CA" sz="1400" dirty="0" err="1" smtClean="0">
                <a:latin typeface="+mn-lt"/>
              </a:rPr>
              <a:t>frameworks</a:t>
            </a:r>
            <a:r>
              <a:rPr lang="fr-CA" sz="1400" dirty="0" smtClean="0">
                <a:latin typeface="+mn-lt"/>
              </a:rPr>
              <a:t>: </a:t>
            </a:r>
            <a:r>
              <a:rPr lang="fr-CA" sz="1400" dirty="0" err="1" smtClean="0">
                <a:latin typeface="+mn-lt"/>
              </a:rPr>
              <a:t>Eclipse</a:t>
            </a:r>
            <a:r>
              <a:rPr lang="fr-CA" sz="1400" dirty="0" smtClean="0">
                <a:latin typeface="+mn-lt"/>
              </a:rPr>
              <a:t> </a:t>
            </a:r>
            <a:r>
              <a:rPr lang="fr-CA" sz="1400" dirty="0" err="1" smtClean="0">
                <a:latin typeface="+mn-lt"/>
              </a:rPr>
              <a:t>Equinox</a:t>
            </a:r>
            <a:r>
              <a:rPr lang="fr-CA" sz="1400" dirty="0" smtClean="0">
                <a:latin typeface="+mn-lt"/>
              </a:rPr>
              <a:t> and Apache </a:t>
            </a:r>
            <a:r>
              <a:rPr lang="fr-CA" sz="1400" dirty="0" err="1" smtClean="0">
                <a:latin typeface="+mn-lt"/>
              </a:rPr>
              <a:t>Felix</a:t>
            </a:r>
            <a:r>
              <a:rPr lang="fr-CA" sz="1400" dirty="0" smtClean="0">
                <a:latin typeface="+mn-lt"/>
              </a:rPr>
              <a:t>. Default OSGI </a:t>
            </a:r>
            <a:r>
              <a:rPr lang="fr-CA" sz="1400" dirty="0" err="1" smtClean="0">
                <a:latin typeface="+mn-lt"/>
              </a:rPr>
              <a:t>runtime</a:t>
            </a:r>
            <a:r>
              <a:rPr lang="fr-CA" sz="1400" dirty="0" smtClean="0">
                <a:latin typeface="+mn-lt"/>
              </a:rPr>
              <a:t> for Geronimo </a:t>
            </a:r>
            <a:r>
              <a:rPr lang="fr-CA" sz="1400" dirty="0" err="1" smtClean="0">
                <a:latin typeface="+mn-lt"/>
              </a:rPr>
              <a:t>is</a:t>
            </a:r>
            <a:r>
              <a:rPr lang="fr-CA" sz="1400" dirty="0" smtClean="0">
                <a:latin typeface="+mn-lt"/>
              </a:rPr>
              <a:t> </a:t>
            </a:r>
            <a:r>
              <a:rPr lang="fr-CA" sz="1400" dirty="0" err="1" smtClean="0">
                <a:latin typeface="+mn-lt"/>
              </a:rPr>
              <a:t>Equinox</a:t>
            </a:r>
            <a:r>
              <a:rPr lang="fr-CA" sz="1400" dirty="0" smtClean="0">
                <a:latin typeface="+mn-lt"/>
              </a:rPr>
              <a:t>. </a:t>
            </a:r>
            <a:r>
              <a:rPr lang="fr-CA" sz="1400" dirty="0" err="1" smtClean="0">
                <a:latin typeface="+mn-lt"/>
              </a:rPr>
              <a:t>We</a:t>
            </a:r>
            <a:r>
              <a:rPr lang="fr-CA" sz="1400" dirty="0" smtClean="0">
                <a:latin typeface="+mn-lt"/>
              </a:rPr>
              <a:t> </a:t>
            </a:r>
            <a:r>
              <a:rPr lang="fr-CA" sz="1400" dirty="0" err="1" smtClean="0">
                <a:latin typeface="+mn-lt"/>
              </a:rPr>
              <a:t>can</a:t>
            </a:r>
            <a:r>
              <a:rPr lang="fr-CA" sz="1400" dirty="0" smtClean="0">
                <a:latin typeface="+mn-lt"/>
              </a:rPr>
              <a:t> </a:t>
            </a:r>
            <a:r>
              <a:rPr lang="fr-CA" sz="1400" dirty="0" err="1" smtClean="0">
                <a:latin typeface="+mn-lt"/>
              </a:rPr>
              <a:t>easily</a:t>
            </a:r>
            <a:r>
              <a:rPr lang="fr-CA" sz="1400" dirty="0" smtClean="0">
                <a:latin typeface="+mn-lt"/>
              </a:rPr>
              <a:t> configure </a:t>
            </a:r>
            <a:r>
              <a:rPr lang="fr-CA" sz="1400" dirty="0" err="1" smtClean="0">
                <a:latin typeface="+mn-lt"/>
              </a:rPr>
              <a:t>which</a:t>
            </a:r>
            <a:r>
              <a:rPr lang="fr-CA" sz="1400" dirty="0" smtClean="0">
                <a:latin typeface="+mn-lt"/>
              </a:rPr>
              <a:t> </a:t>
            </a:r>
            <a:r>
              <a:rPr lang="fr-CA" sz="1400" dirty="0" err="1" smtClean="0">
                <a:latin typeface="+mn-lt"/>
              </a:rPr>
              <a:t>OSGi</a:t>
            </a:r>
            <a:r>
              <a:rPr lang="fr-CA" sz="1400" dirty="0" smtClean="0">
                <a:latin typeface="+mn-lt"/>
              </a:rPr>
              <a:t> </a:t>
            </a:r>
            <a:r>
              <a:rPr lang="fr-CA" sz="1400" dirty="0" err="1" smtClean="0">
                <a:latin typeface="+mn-lt"/>
              </a:rPr>
              <a:t>framework</a:t>
            </a:r>
            <a:r>
              <a:rPr lang="fr-CA" sz="1400" dirty="0" smtClean="0">
                <a:latin typeface="+mn-lt"/>
              </a:rPr>
              <a:t> </a:t>
            </a:r>
            <a:r>
              <a:rPr lang="fr-CA" sz="1400" dirty="0" err="1" smtClean="0">
                <a:latin typeface="+mn-lt"/>
              </a:rPr>
              <a:t>is</a:t>
            </a:r>
            <a:r>
              <a:rPr lang="fr-CA" sz="1400" dirty="0" smtClean="0">
                <a:latin typeface="+mn-lt"/>
              </a:rPr>
              <a:t> </a:t>
            </a:r>
            <a:r>
              <a:rPr lang="fr-CA" sz="1400" dirty="0" err="1" smtClean="0">
                <a:latin typeface="+mn-lt"/>
              </a:rPr>
              <a:t>used</a:t>
            </a:r>
            <a:r>
              <a:rPr lang="fr-CA" sz="1400" dirty="0" smtClean="0">
                <a:latin typeface="+mn-lt"/>
              </a:rPr>
              <a:t> </a:t>
            </a:r>
            <a:r>
              <a:rPr lang="fr-CA" sz="1400" dirty="0" err="1" smtClean="0">
                <a:latin typeface="+mn-lt"/>
              </a:rPr>
              <a:t>at</a:t>
            </a:r>
            <a:r>
              <a:rPr lang="fr-CA" sz="1400" dirty="0" smtClean="0">
                <a:latin typeface="+mn-lt"/>
              </a:rPr>
              <a:t> </a:t>
            </a:r>
            <a:r>
              <a:rPr lang="fr-CA" sz="1400" dirty="0" err="1" smtClean="0">
                <a:latin typeface="+mn-lt"/>
              </a:rPr>
              <a:t>runtime</a:t>
            </a:r>
            <a:r>
              <a:rPr lang="fr-CA" sz="1400" dirty="0" smtClean="0">
                <a:latin typeface="+mn-lt"/>
              </a:rPr>
              <a:t> by </a:t>
            </a:r>
            <a:r>
              <a:rPr lang="fr-CA" sz="1400" dirty="0" err="1" smtClean="0">
                <a:latin typeface="+mn-lt"/>
              </a:rPr>
              <a:t>updating</a:t>
            </a:r>
            <a:r>
              <a:rPr lang="fr-CA" sz="1400" dirty="0" smtClean="0">
                <a:latin typeface="+mn-lt"/>
              </a:rPr>
              <a:t> the </a:t>
            </a:r>
            <a:r>
              <a:rPr lang="fr-CA" sz="1400" dirty="0" err="1" smtClean="0">
                <a:latin typeface="+mn-lt"/>
              </a:rPr>
              <a:t>etc</a:t>
            </a:r>
            <a:r>
              <a:rPr lang="fr-CA" sz="1400" dirty="0" smtClean="0">
                <a:latin typeface="+mn-lt"/>
              </a:rPr>
              <a:t>/</a:t>
            </a:r>
            <a:r>
              <a:rPr lang="fr-CA" sz="1400" dirty="0" err="1" smtClean="0">
                <a:latin typeface="+mn-lt"/>
              </a:rPr>
              <a:t>onfig.properties</a:t>
            </a:r>
            <a:r>
              <a:rPr lang="fr-CA" sz="1400" dirty="0" smtClean="0">
                <a:latin typeface="+mn-lt"/>
              </a:rPr>
              <a:t> configuration file. </a:t>
            </a:r>
          </a:p>
          <a:p>
            <a:pPr marL="342900" indent="-342900" fontAlgn="auto">
              <a:spcBef>
                <a:spcPct val="20000"/>
              </a:spcBef>
              <a:spcAft>
                <a:spcPts val="0"/>
              </a:spcAft>
              <a:buFont typeface="Arial" pitchFamily="34" charset="0"/>
              <a:buChar char="•"/>
              <a:defRPr/>
            </a:pPr>
            <a:r>
              <a:rPr lang="en-US" sz="1400" dirty="0" smtClean="0">
                <a:latin typeface="+mn-lt"/>
              </a:rPr>
              <a:t>It is possible to run multiple instances of Geronimo on the same machine. Each instance gets its own copy of the following at &lt;</a:t>
            </a:r>
            <a:r>
              <a:rPr lang="en-US" sz="1400" dirty="0" err="1" smtClean="0">
                <a:latin typeface="+mn-lt"/>
              </a:rPr>
              <a:t>geronimo_home</a:t>
            </a:r>
            <a:r>
              <a:rPr lang="en-US" sz="1400" dirty="0" smtClean="0">
                <a:latin typeface="+mn-lt"/>
              </a:rPr>
              <a:t>&gt;/&lt;</a:t>
            </a:r>
            <a:r>
              <a:rPr lang="en-US" sz="1400" dirty="0" err="1" smtClean="0">
                <a:latin typeface="+mn-lt"/>
              </a:rPr>
              <a:t>instance_name</a:t>
            </a:r>
            <a:r>
              <a:rPr lang="en-US" sz="1400" dirty="0" smtClean="0">
                <a:latin typeface="+mn-lt"/>
              </a:rPr>
              <a:t>&gt; .</a:t>
            </a:r>
          </a:p>
          <a:p>
            <a:pPr marL="342900" indent="-342900" fontAlgn="auto">
              <a:spcBef>
                <a:spcPct val="20000"/>
              </a:spcBef>
              <a:spcAft>
                <a:spcPts val="0"/>
              </a:spcAft>
              <a:buFont typeface="Arial" pitchFamily="34" charset="0"/>
              <a:buChar char="•"/>
              <a:defRPr/>
            </a:pPr>
            <a:r>
              <a:rPr lang="en-US" sz="1400" dirty="0" smtClean="0">
                <a:latin typeface="+mn-lt"/>
              </a:rPr>
              <a:t>The bin, lib and schema directories are read-only, and thus are shared between instances. The repository is not shared, which means that an application deployed in one instance will only show up in the list of deployed modules of the deployed instance.</a:t>
            </a:r>
            <a:endParaRPr kumimoji="0" lang="fr-CA" sz="14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GShell</a:t>
            </a:r>
            <a:endParaRPr lang="fr-CA" dirty="0" smtClean="0"/>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sp>
        <p:nvSpPr>
          <p:cNvPr id="4" name="Espace réservé du contenu 2"/>
          <p:cNvSpPr txBox="1">
            <a:spLocks/>
          </p:cNvSpPr>
          <p:nvPr/>
        </p:nvSpPr>
        <p:spPr bwMode="auto">
          <a:xfrm>
            <a:off x="609600" y="1912938"/>
            <a:ext cx="8229600" cy="452596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dirty="0" err="1" smtClean="0">
                <a:latin typeface="+mj-lt"/>
              </a:rPr>
              <a:t>GShell</a:t>
            </a:r>
            <a:r>
              <a:rPr lang="en-US" sz="1400" dirty="0" smtClean="0">
                <a:latin typeface="+mj-lt"/>
              </a:rPr>
              <a:t> is a framework for building rich command-line applications. </a:t>
            </a:r>
          </a:p>
          <a:p>
            <a:pPr marL="342900" indent="-342900" fontAlgn="auto">
              <a:spcBef>
                <a:spcPct val="20000"/>
              </a:spcBef>
              <a:spcAft>
                <a:spcPts val="0"/>
              </a:spcAft>
              <a:buFont typeface="Arial" pitchFamily="34" charset="0"/>
              <a:buChar char="•"/>
              <a:defRPr/>
            </a:pPr>
            <a:r>
              <a:rPr lang="en-US" sz="1400" dirty="0" smtClean="0">
                <a:latin typeface="+mj-lt"/>
              </a:rPr>
              <a:t>The core of </a:t>
            </a:r>
            <a:r>
              <a:rPr lang="en-US" sz="1400" dirty="0" err="1" smtClean="0">
                <a:latin typeface="+mj-lt"/>
              </a:rPr>
              <a:t>GShell</a:t>
            </a:r>
            <a:r>
              <a:rPr lang="en-US" sz="1400" dirty="0" smtClean="0">
                <a:latin typeface="+mj-lt"/>
              </a:rPr>
              <a:t> provides the basic features needed by most commands, such as command-line argument/option processing, input/output redirection, preferences handling, ANSI support.</a:t>
            </a:r>
          </a:p>
          <a:p>
            <a:pPr marL="342900" indent="-342900" fontAlgn="auto">
              <a:spcBef>
                <a:spcPct val="20000"/>
              </a:spcBef>
              <a:spcAft>
                <a:spcPts val="0"/>
              </a:spcAft>
              <a:buFont typeface="Arial" pitchFamily="34" charset="0"/>
              <a:buChar char="•"/>
              <a:defRPr/>
            </a:pPr>
            <a:r>
              <a:rPr lang="en-US" sz="1400" dirty="0" err="1" smtClean="0">
                <a:latin typeface="+mn-lt"/>
              </a:rPr>
              <a:t>GShell</a:t>
            </a:r>
            <a:r>
              <a:rPr lang="en-US" sz="1400" dirty="0" smtClean="0">
                <a:latin typeface="+mn-lt"/>
              </a:rPr>
              <a:t> can be used to implement applications similar to </a:t>
            </a:r>
            <a:r>
              <a:rPr lang="en-US" sz="1400" dirty="0" err="1" smtClean="0">
                <a:latin typeface="+mn-lt"/>
              </a:rPr>
              <a:t>cvs</a:t>
            </a:r>
            <a:r>
              <a:rPr lang="en-US" sz="1400" dirty="0" smtClean="0">
                <a:latin typeface="+mn-lt"/>
              </a:rPr>
              <a:t> or </a:t>
            </a:r>
            <a:r>
              <a:rPr lang="en-US" sz="1400" dirty="0" err="1" smtClean="0">
                <a:latin typeface="+mn-lt"/>
              </a:rPr>
              <a:t>svn</a:t>
            </a:r>
            <a:r>
              <a:rPr lang="en-US" sz="1400" dirty="0" smtClean="0">
                <a:latin typeface="+mn-lt"/>
              </a:rPr>
              <a:t> or can be used as the bootstrap launcher for much more complex applications, like Apache Geronimo.</a:t>
            </a:r>
          </a:p>
          <a:p>
            <a:pPr marL="342900" indent="-342900" fontAlgn="auto">
              <a:spcBef>
                <a:spcPct val="20000"/>
              </a:spcBef>
              <a:spcAft>
                <a:spcPts val="0"/>
              </a:spcAft>
              <a:buFont typeface="Arial" pitchFamily="34" charset="0"/>
              <a:buChar char="•"/>
              <a:defRPr/>
            </a:pPr>
            <a:r>
              <a:rPr lang="en-US" sz="1400" dirty="0" smtClean="0">
                <a:latin typeface="+mn-lt"/>
              </a:rPr>
              <a:t>Built-in commands: help, set, unset, clear, exit, source, echo, sleep, exec, java, </a:t>
            </a:r>
            <a:r>
              <a:rPr lang="en-US" sz="1400" dirty="0" err="1" smtClean="0">
                <a:latin typeface="+mn-lt"/>
              </a:rPr>
              <a:t>wait,cat</a:t>
            </a:r>
            <a:r>
              <a:rPr lang="en-US" sz="1400" dirty="0" smtClean="0">
                <a:latin typeface="+mn-lt"/>
              </a:rPr>
              <a:t>, </a:t>
            </a:r>
            <a:r>
              <a:rPr lang="en-US" sz="1400" dirty="0" err="1" smtClean="0">
                <a:latin typeface="+mn-lt"/>
              </a:rPr>
              <a:t>rsh</a:t>
            </a:r>
            <a:r>
              <a:rPr lang="en-US" sz="1400" dirty="0" smtClean="0">
                <a:latin typeface="+mn-lt"/>
              </a:rPr>
              <a:t>-server, </a:t>
            </a:r>
            <a:r>
              <a:rPr lang="en-US" sz="1400" dirty="0" err="1" smtClean="0">
                <a:latin typeface="+mn-lt"/>
              </a:rPr>
              <a:t>rsh</a:t>
            </a:r>
            <a:r>
              <a:rPr lang="en-US" sz="1400" dirty="0" smtClean="0">
                <a:latin typeface="+mn-lt"/>
              </a:rPr>
              <a:t>.</a:t>
            </a:r>
          </a:p>
          <a:p>
            <a:pPr marL="342900" indent="-342900" fontAlgn="auto">
              <a:spcBef>
                <a:spcPct val="20000"/>
              </a:spcBef>
              <a:spcAft>
                <a:spcPts val="0"/>
              </a:spcAft>
              <a:buFont typeface="Arial" pitchFamily="34" charset="0"/>
              <a:buChar char="•"/>
              <a:defRPr/>
            </a:pPr>
            <a:r>
              <a:rPr lang="en-US" sz="1400" dirty="0" err="1" smtClean="0">
                <a:latin typeface="+mn-lt"/>
              </a:rPr>
              <a:t>Gshell</a:t>
            </a:r>
            <a:r>
              <a:rPr lang="en-US" sz="1400" dirty="0" smtClean="0">
                <a:latin typeface="+mn-lt"/>
              </a:rPr>
              <a:t> was introduced in Apache Geronimo 2.x.x version and it isn’t present in version 3.</a:t>
            </a:r>
          </a:p>
          <a:p>
            <a:pPr marL="342900" indent="-342900" fontAlgn="auto">
              <a:spcBef>
                <a:spcPct val="20000"/>
              </a:spcBef>
              <a:spcAft>
                <a:spcPts val="0"/>
              </a:spcAft>
              <a:buFont typeface="Arial" pitchFamily="34" charset="0"/>
              <a:buChar char="•"/>
              <a:defRPr/>
            </a:pPr>
            <a:r>
              <a:rPr lang="en-US" sz="1400" dirty="0" smtClean="0">
                <a:latin typeface="+mn-lt"/>
              </a:rPr>
              <a:t>There are also deploy/</a:t>
            </a:r>
            <a:r>
              <a:rPr lang="en-US" sz="1400" dirty="0" err="1" smtClean="0">
                <a:latin typeface="+mn-lt"/>
              </a:rPr>
              <a:t>undeploy</a:t>
            </a:r>
            <a:r>
              <a:rPr lang="en-US" sz="1400" dirty="0" smtClean="0">
                <a:latin typeface="+mn-lt"/>
              </a:rPr>
              <a:t>/start/stop commands that were used in Apache Geronimo 2.x.x version.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Gshell</a:t>
            </a:r>
            <a:r>
              <a:rPr lang="ro-RO" dirty="0" smtClean="0"/>
              <a:t> (cont.)</a:t>
            </a:r>
            <a:endParaRPr lang="fr-CA" dirty="0" smtClean="0"/>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sp>
        <p:nvSpPr>
          <p:cNvPr id="4" name="Espace réservé du contenu 2"/>
          <p:cNvSpPr txBox="1">
            <a:spLocks/>
          </p:cNvSpPr>
          <p:nvPr/>
        </p:nvSpPr>
        <p:spPr bwMode="auto">
          <a:xfrm>
            <a:off x="609600" y="1912938"/>
            <a:ext cx="8229600" cy="452596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fr-CA" sz="1400" dirty="0" err="1" smtClean="0">
                <a:latin typeface="+mn-lt"/>
              </a:rPr>
              <a:t>Features</a:t>
            </a:r>
            <a:r>
              <a:rPr lang="fr-CA" sz="1400" dirty="0" smtClean="0">
                <a:latin typeface="+mn-lt"/>
              </a:rPr>
              <a:t> </a:t>
            </a:r>
          </a:p>
          <a:p>
            <a:pPr marL="800100" lvl="1" indent="-342900" fontAlgn="auto">
              <a:spcBef>
                <a:spcPct val="20000"/>
              </a:spcBef>
              <a:spcAft>
                <a:spcPts val="0"/>
              </a:spcAft>
              <a:buFont typeface="Wingdings" pitchFamily="2" charset="2"/>
              <a:buChar char="Ø"/>
              <a:defRPr/>
            </a:pPr>
            <a:r>
              <a:rPr lang="fr-CA" sz="1400" dirty="0" err="1" smtClean="0">
                <a:latin typeface="+mn-lt"/>
              </a:rPr>
              <a:t>Dynamic</a:t>
            </a:r>
            <a:r>
              <a:rPr lang="fr-CA" sz="1400" dirty="0" smtClean="0">
                <a:latin typeface="+mn-lt"/>
              </a:rPr>
              <a:t> command/plugin </a:t>
            </a:r>
            <a:r>
              <a:rPr lang="fr-CA" sz="1400" dirty="0" err="1" smtClean="0">
                <a:latin typeface="+mn-lt"/>
              </a:rPr>
              <a:t>discovery</a:t>
            </a:r>
            <a:endParaRPr lang="fr-CA" sz="1400" dirty="0" smtClean="0">
              <a:latin typeface="+mn-lt"/>
            </a:endParaRPr>
          </a:p>
          <a:p>
            <a:pPr marL="800100" lvl="1" indent="-342900" fontAlgn="auto">
              <a:spcBef>
                <a:spcPct val="20000"/>
              </a:spcBef>
              <a:spcAft>
                <a:spcPts val="0"/>
              </a:spcAft>
              <a:buFont typeface="Wingdings" pitchFamily="2" charset="2"/>
              <a:buChar char="Ø"/>
              <a:defRPr/>
            </a:pPr>
            <a:r>
              <a:rPr lang="en-US" sz="1400" dirty="0" smtClean="0">
                <a:latin typeface="+mn-lt"/>
              </a:rPr>
              <a:t>Support for ANSI color</a:t>
            </a:r>
          </a:p>
          <a:p>
            <a:pPr marL="800100" lvl="1" indent="-342900" fontAlgn="auto">
              <a:spcBef>
                <a:spcPct val="20000"/>
              </a:spcBef>
              <a:spcAft>
                <a:spcPts val="0"/>
              </a:spcAft>
              <a:buFont typeface="Wingdings" pitchFamily="2" charset="2"/>
              <a:buChar char="Ø"/>
              <a:defRPr/>
            </a:pPr>
            <a:r>
              <a:rPr lang="en-US" sz="1400" dirty="0" smtClean="0">
                <a:latin typeface="+mn-lt"/>
              </a:rPr>
              <a:t>Rich dependency injection and component management via Plexus</a:t>
            </a:r>
          </a:p>
          <a:p>
            <a:pPr marL="800100" lvl="1" indent="-342900" fontAlgn="auto">
              <a:spcBef>
                <a:spcPct val="20000"/>
              </a:spcBef>
              <a:spcAft>
                <a:spcPts val="0"/>
              </a:spcAft>
              <a:buFont typeface="Wingdings" pitchFamily="2" charset="2"/>
              <a:buChar char="Ø"/>
              <a:defRPr/>
            </a:pPr>
            <a:r>
              <a:rPr lang="en-US" sz="1400" dirty="0" smtClean="0">
                <a:latin typeface="+mn-lt"/>
              </a:rPr>
              <a:t>Simple annotation-based CLI option/argument processing</a:t>
            </a:r>
          </a:p>
          <a:p>
            <a:pPr marL="800100" lvl="1" indent="-342900" fontAlgn="auto">
              <a:spcBef>
                <a:spcPct val="20000"/>
              </a:spcBef>
              <a:spcAft>
                <a:spcPts val="0"/>
              </a:spcAft>
              <a:buFont typeface="Wingdings" pitchFamily="2" charset="2"/>
              <a:buChar char="Ø"/>
              <a:defRPr/>
            </a:pPr>
            <a:r>
              <a:rPr lang="en-US" sz="1400" dirty="0" smtClean="0">
                <a:latin typeface="+mn-lt"/>
              </a:rPr>
              <a:t>Rich </a:t>
            </a:r>
            <a:r>
              <a:rPr lang="en-US" sz="1400" dirty="0" err="1" smtClean="0">
                <a:latin typeface="+mn-lt"/>
              </a:rPr>
              <a:t>JLine</a:t>
            </a:r>
            <a:r>
              <a:rPr lang="en-US" sz="1400" dirty="0" smtClean="0">
                <a:latin typeface="+mn-lt"/>
              </a:rPr>
              <a:t> console for line editing, history, input masking and tab-completion</a:t>
            </a:r>
          </a:p>
          <a:p>
            <a:pPr marL="800100" lvl="1" indent="-342900" fontAlgn="auto">
              <a:spcBef>
                <a:spcPct val="20000"/>
              </a:spcBef>
              <a:spcAft>
                <a:spcPts val="0"/>
              </a:spcAft>
              <a:buFont typeface="Wingdings" pitchFamily="2" charset="2"/>
              <a:buChar char="Ø"/>
              <a:defRPr/>
            </a:pPr>
            <a:r>
              <a:rPr lang="en-US" sz="1400" dirty="0" smtClean="0">
                <a:latin typeface="+mn-lt"/>
              </a:rPr>
              <a:t>A simple command-line syntax parser with minimal support for quoting ("", '') and for basic ${xxx} expansion</a:t>
            </a:r>
            <a:endParaRPr lang="fr-CA" sz="1400" dirty="0" smtClean="0">
              <a:latin typeface="+mn-lt"/>
            </a:endParaRPr>
          </a:p>
          <a:p>
            <a:pPr marL="342900" indent="-342900" fontAlgn="auto">
              <a:spcBef>
                <a:spcPct val="20000"/>
              </a:spcBef>
              <a:spcAft>
                <a:spcPts val="0"/>
              </a:spcAft>
              <a:buFont typeface="Arial" pitchFamily="34" charset="0"/>
              <a:buChar char="•"/>
              <a:defRPr/>
            </a:pPr>
            <a:endParaRPr lang="en-US" sz="1400" dirty="0" smtClean="0">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Gshell</a:t>
            </a:r>
            <a:r>
              <a:rPr lang="ro-RO" dirty="0" smtClean="0"/>
              <a:t> (cont.)</a:t>
            </a:r>
            <a:endParaRPr lang="fr-CA" dirty="0" smtClean="0"/>
          </a:p>
        </p:txBody>
      </p:sp>
      <p:pic>
        <p:nvPicPr>
          <p:cNvPr id="1028" name="Picture 4"/>
          <p:cNvPicPr>
            <a:picLocks noChangeAspect="1" noChangeArrowheads="1"/>
          </p:cNvPicPr>
          <p:nvPr/>
        </p:nvPicPr>
        <p:blipFill>
          <a:blip r:embed="rId3" cstate="print"/>
          <a:srcRect/>
          <a:stretch>
            <a:fillRect/>
          </a:stretch>
        </p:blipFill>
        <p:spPr bwMode="auto">
          <a:xfrm>
            <a:off x="1071538" y="1625191"/>
            <a:ext cx="4929222" cy="5089957"/>
          </a:xfrm>
          <a:prstGeom prst="rect">
            <a:avLst/>
          </a:prstGeom>
          <a:noFill/>
          <a:ln w="9525">
            <a:noFill/>
            <a:miter lim="800000"/>
            <a:headEnd/>
            <a:tailEnd/>
          </a:ln>
          <a:effectLst/>
        </p:spPr>
      </p:pic>
      <p:sp>
        <p:nvSpPr>
          <p:cNvPr id="10" name="Espace réservé du contenu 2"/>
          <p:cNvSpPr txBox="1">
            <a:spLocks/>
          </p:cNvSpPr>
          <p:nvPr/>
        </p:nvSpPr>
        <p:spPr bwMode="auto">
          <a:xfrm>
            <a:off x="6215074" y="4214818"/>
            <a:ext cx="2767002" cy="57150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dirty="0" err="1" smtClean="0">
                <a:latin typeface="+mj-lt"/>
              </a:rPr>
              <a:t>GShell</a:t>
            </a:r>
            <a:r>
              <a:rPr lang="en-US" sz="1400" dirty="0" smtClean="0">
                <a:latin typeface="+mj-lt"/>
              </a:rPr>
              <a:t>  standalone sample.</a:t>
            </a:r>
            <a:endParaRPr lang="en-US" sz="1400" dirty="0" smtClean="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71500" y="274638"/>
            <a:ext cx="8115300" cy="1143000"/>
          </a:xfrm>
        </p:spPr>
        <p:txBody>
          <a:bodyPr/>
          <a:lstStyle/>
          <a:p>
            <a:pPr algn="l"/>
            <a:r>
              <a:rPr lang="fr-CA" sz="4800" dirty="0" smtClean="0"/>
              <a:t> Conclusion </a:t>
            </a:r>
          </a:p>
        </p:txBody>
      </p:sp>
      <p:sp>
        <p:nvSpPr>
          <p:cNvPr id="3" name="Espace réservé du contenu 2"/>
          <p:cNvSpPr>
            <a:spLocks noGrp="1"/>
          </p:cNvSpPr>
          <p:nvPr>
            <p:ph idx="1"/>
          </p:nvPr>
        </p:nvSpPr>
        <p:spPr>
          <a:xfrm>
            <a:off x="457200" y="1760538"/>
            <a:ext cx="8229600" cy="4668837"/>
          </a:xfrm>
        </p:spPr>
        <p:txBody>
          <a:bodyPr rtlCol="0">
            <a:normAutofit/>
          </a:bodyPr>
          <a:lstStyle/>
          <a:p>
            <a:pPr fontAlgn="auto">
              <a:spcAft>
                <a:spcPts val="0"/>
              </a:spcAft>
              <a:buFont typeface="Arial" pitchFamily="34" charset="0"/>
              <a:buChar char="•"/>
              <a:defRPr/>
            </a:pPr>
            <a:r>
              <a:rPr lang="ro-RO" dirty="0" smtClean="0">
                <a:solidFill>
                  <a:schemeClr val="tx2"/>
                </a:solidFill>
              </a:rPr>
              <a:t>Geronimo it’s an easy to use Java EE container.</a:t>
            </a:r>
            <a:endParaRPr lang="fr-CA" dirty="0" smtClean="0">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71500" y="274638"/>
            <a:ext cx="8115300" cy="1143000"/>
          </a:xfrm>
        </p:spPr>
        <p:txBody>
          <a:bodyPr/>
          <a:lstStyle/>
          <a:p>
            <a:pPr algn="l"/>
            <a:r>
              <a:rPr lang="fr-CA" sz="4800" dirty="0" smtClean="0"/>
              <a:t> </a:t>
            </a:r>
            <a:r>
              <a:rPr lang="fr-CA" sz="4800" dirty="0" err="1" smtClean="0"/>
              <a:t>Bibliography</a:t>
            </a:r>
            <a:endParaRPr lang="fr-CA" sz="4800" dirty="0" smtClean="0"/>
          </a:p>
        </p:txBody>
      </p:sp>
      <p:sp>
        <p:nvSpPr>
          <p:cNvPr id="3" name="Espace réservé du contenu 2"/>
          <p:cNvSpPr>
            <a:spLocks noGrp="1"/>
          </p:cNvSpPr>
          <p:nvPr>
            <p:ph idx="1"/>
          </p:nvPr>
        </p:nvSpPr>
        <p:spPr>
          <a:xfrm>
            <a:off x="457200" y="1760538"/>
            <a:ext cx="8229600" cy="4668837"/>
          </a:xfrm>
        </p:spPr>
        <p:txBody>
          <a:bodyPr rtlCol="0">
            <a:normAutofit fontScale="92500"/>
          </a:bodyPr>
          <a:lstStyle/>
          <a:p>
            <a:pPr fontAlgn="auto">
              <a:spcAft>
                <a:spcPts val="0"/>
              </a:spcAft>
              <a:buFont typeface="Arial" pitchFamily="34" charset="0"/>
              <a:buChar char="•"/>
              <a:defRPr/>
            </a:pPr>
            <a:r>
              <a:rPr lang="fr-CA" dirty="0" smtClean="0">
                <a:solidFill>
                  <a:schemeClr val="tx2"/>
                </a:solidFill>
              </a:rPr>
              <a:t>http://geronimo.apache.org/documentation.html</a:t>
            </a:r>
          </a:p>
          <a:p>
            <a:pPr fontAlgn="auto">
              <a:spcAft>
                <a:spcPts val="0"/>
              </a:spcAft>
              <a:buFont typeface="Arial" pitchFamily="34" charset="0"/>
              <a:buChar char="•"/>
              <a:defRPr/>
            </a:pPr>
            <a:r>
              <a:rPr lang="fr-CA" dirty="0" smtClean="0">
                <a:solidFill>
                  <a:schemeClr val="tx2"/>
                </a:solidFill>
              </a:rPr>
              <a:t>https://cwiki.apache.org/geronimo/</a:t>
            </a:r>
          </a:p>
          <a:p>
            <a:pPr fontAlgn="auto">
              <a:spcAft>
                <a:spcPts val="0"/>
              </a:spcAft>
              <a:buFont typeface="Arial" pitchFamily="34" charset="0"/>
              <a:buChar char="•"/>
              <a:defRPr/>
            </a:pPr>
            <a:r>
              <a:rPr lang="fr-CA" dirty="0" smtClean="0">
                <a:solidFill>
                  <a:schemeClr val="tx2"/>
                </a:solidFill>
              </a:rPr>
              <a:t>https://cwiki.apache.org/GMOxSAMPLES/</a:t>
            </a:r>
          </a:p>
          <a:p>
            <a:pPr fontAlgn="auto">
              <a:spcAft>
                <a:spcPts val="0"/>
              </a:spcAft>
              <a:buFont typeface="Arial" pitchFamily="34" charset="0"/>
              <a:buChar char="•"/>
              <a:defRPr/>
            </a:pPr>
            <a:r>
              <a:rPr lang="fr-CA" dirty="0" smtClean="0">
                <a:solidFill>
                  <a:schemeClr val="tx2"/>
                </a:solidFill>
              </a:rPr>
              <a:t>https://cwiki.apache.org/GMOxDOC30/</a:t>
            </a:r>
          </a:p>
          <a:p>
            <a:pPr fontAlgn="auto">
              <a:spcAft>
                <a:spcPts val="0"/>
              </a:spcAft>
              <a:buFont typeface="Arial" pitchFamily="34" charset="0"/>
              <a:buChar char="•"/>
              <a:defRPr/>
            </a:pPr>
            <a:r>
              <a:rPr lang="fr-CA" dirty="0" smtClean="0">
                <a:solidFill>
                  <a:schemeClr val="tx2"/>
                </a:solidFill>
              </a:rPr>
              <a:t>https://cwiki.apache.org/GMOxKB/</a:t>
            </a:r>
          </a:p>
          <a:p>
            <a:pPr fontAlgn="auto">
              <a:spcAft>
                <a:spcPts val="0"/>
              </a:spcAft>
              <a:buFont typeface="Arial" pitchFamily="34" charset="0"/>
              <a:buChar char="•"/>
              <a:defRPr/>
            </a:pPr>
            <a:r>
              <a:rPr lang="fr-CA" dirty="0" smtClean="0">
                <a:solidFill>
                  <a:schemeClr val="tx2"/>
                </a:solidFill>
              </a:rPr>
              <a:t>https://cwiki.apache.org/GMOxSBOX/</a:t>
            </a:r>
          </a:p>
          <a:p>
            <a:pPr fontAlgn="auto">
              <a:spcAft>
                <a:spcPts val="0"/>
              </a:spcAft>
              <a:buFont typeface="Arial" pitchFamily="34" charset="0"/>
              <a:buChar char="•"/>
              <a:defRPr/>
            </a:pPr>
            <a:r>
              <a:rPr lang="fr-CA" dirty="0" smtClean="0">
                <a:solidFill>
                  <a:schemeClr val="tx2"/>
                </a:solidFill>
              </a:rPr>
              <a:t>http://en.wikipedia.org/wiki/Apache_Geronimo</a:t>
            </a:r>
          </a:p>
          <a:p>
            <a:pPr fontAlgn="auto">
              <a:spcAft>
                <a:spcPts val="0"/>
              </a:spcAft>
              <a:buFont typeface="Arial" pitchFamily="34" charset="0"/>
              <a:buChar char="•"/>
              <a:defRPr/>
            </a:pPr>
            <a:r>
              <a:rPr lang="fr-CA" dirty="0" smtClean="0">
                <a:solidFill>
                  <a:schemeClr val="tx2"/>
                </a:solidFill>
              </a:rPr>
              <a:t>https://cwiki.apache.org/GSHELL/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2000250" y="274638"/>
            <a:ext cx="6686550" cy="1143000"/>
          </a:xfrm>
        </p:spPr>
        <p:txBody>
          <a:bodyPr/>
          <a:lstStyle/>
          <a:p>
            <a:pPr algn="l"/>
            <a:r>
              <a:rPr lang="fr-CA" sz="4800" dirty="0" smtClean="0">
                <a:solidFill>
                  <a:schemeClr val="tx2"/>
                </a:solidFill>
              </a:rPr>
              <a:t>Contents</a:t>
            </a:r>
          </a:p>
        </p:txBody>
      </p:sp>
      <p:sp>
        <p:nvSpPr>
          <p:cNvPr id="4099" name="Espace réservé du contenu 2"/>
          <p:cNvSpPr>
            <a:spLocks noGrp="1"/>
          </p:cNvSpPr>
          <p:nvPr>
            <p:ph idx="1"/>
          </p:nvPr>
        </p:nvSpPr>
        <p:spPr>
          <a:xfrm>
            <a:off x="2000250" y="1600200"/>
            <a:ext cx="6686550" cy="4525963"/>
          </a:xfrm>
        </p:spPr>
        <p:txBody>
          <a:bodyPr/>
          <a:lstStyle/>
          <a:p>
            <a:pPr fontAlgn="auto">
              <a:spcAft>
                <a:spcPts val="0"/>
              </a:spcAft>
              <a:buFont typeface="Arial" pitchFamily="34" charset="0"/>
              <a:buChar char="•"/>
              <a:defRPr/>
            </a:pPr>
            <a:r>
              <a:rPr lang="fr-CA" sz="1800" dirty="0" err="1" smtClean="0">
                <a:solidFill>
                  <a:schemeClr val="tx2"/>
                </a:solidFill>
              </a:rPr>
              <a:t>What</a:t>
            </a:r>
            <a:r>
              <a:rPr lang="fr-CA" sz="1800" dirty="0" smtClean="0">
                <a:solidFill>
                  <a:schemeClr val="tx2"/>
                </a:solidFill>
              </a:rPr>
              <a:t> </a:t>
            </a:r>
            <a:r>
              <a:rPr lang="fr-CA" sz="1800" dirty="0" err="1" smtClean="0">
                <a:solidFill>
                  <a:schemeClr val="tx2"/>
                </a:solidFill>
              </a:rPr>
              <a:t>is</a:t>
            </a:r>
            <a:r>
              <a:rPr lang="fr-CA" sz="1800" dirty="0" smtClean="0">
                <a:solidFill>
                  <a:schemeClr val="tx2"/>
                </a:solidFill>
              </a:rPr>
              <a:t> Apache Geronimo 3?</a:t>
            </a:r>
          </a:p>
          <a:p>
            <a:pPr fontAlgn="auto">
              <a:spcAft>
                <a:spcPts val="0"/>
              </a:spcAft>
              <a:buFont typeface="Arial" pitchFamily="34" charset="0"/>
              <a:buChar char="•"/>
              <a:defRPr/>
            </a:pPr>
            <a:r>
              <a:rPr lang="fr-CA" sz="1800" dirty="0" smtClean="0">
                <a:solidFill>
                  <a:schemeClr val="tx2"/>
                </a:solidFill>
              </a:rPr>
              <a:t>Architecture</a:t>
            </a:r>
          </a:p>
          <a:p>
            <a:pPr fontAlgn="auto">
              <a:spcAft>
                <a:spcPts val="0"/>
              </a:spcAft>
              <a:buFont typeface="Arial" pitchFamily="34" charset="0"/>
              <a:buChar char="•"/>
              <a:defRPr/>
            </a:pPr>
            <a:r>
              <a:rPr lang="fr-CA" sz="1800" dirty="0" smtClean="0">
                <a:solidFill>
                  <a:schemeClr val="tx2"/>
                </a:solidFill>
              </a:rPr>
              <a:t>Configuration and Administration</a:t>
            </a:r>
          </a:p>
          <a:p>
            <a:pPr fontAlgn="auto">
              <a:spcAft>
                <a:spcPts val="0"/>
              </a:spcAft>
              <a:buFont typeface="Arial" pitchFamily="34" charset="0"/>
              <a:buChar char="•"/>
              <a:defRPr/>
            </a:pPr>
            <a:r>
              <a:rPr lang="fr-CA" sz="1800" dirty="0" err="1" smtClean="0">
                <a:solidFill>
                  <a:schemeClr val="tx2"/>
                </a:solidFill>
              </a:rPr>
              <a:t>GShell</a:t>
            </a:r>
            <a:endParaRPr lang="fr-CA" sz="1800" dirty="0" smtClean="0">
              <a:solidFill>
                <a:schemeClr val="tx2"/>
              </a:solidFill>
            </a:endParaRPr>
          </a:p>
          <a:p>
            <a:pPr fontAlgn="auto">
              <a:spcAft>
                <a:spcPts val="0"/>
              </a:spcAft>
              <a:buFont typeface="Arial" pitchFamily="34" charset="0"/>
              <a:buChar char="•"/>
              <a:defRPr/>
            </a:pPr>
            <a:r>
              <a:rPr lang="fr-CA" sz="1800" dirty="0" smtClean="0">
                <a:solidFill>
                  <a:schemeClr val="tx2"/>
                </a:solidFill>
              </a:rPr>
              <a:t>Conclusion</a:t>
            </a:r>
          </a:p>
          <a:p>
            <a:pPr fontAlgn="auto">
              <a:spcAft>
                <a:spcPts val="0"/>
              </a:spcAft>
              <a:buFont typeface="Arial" pitchFamily="34" charset="0"/>
              <a:buChar char="•"/>
              <a:defRPr/>
            </a:pPr>
            <a:r>
              <a:rPr lang="fr-CA" sz="1800" dirty="0" err="1" smtClean="0">
                <a:solidFill>
                  <a:schemeClr val="tx2"/>
                </a:solidFill>
              </a:rPr>
              <a:t>Bibliography</a:t>
            </a:r>
            <a:endParaRPr lang="fr-CA" sz="1800" dirty="0" smtClean="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What</a:t>
            </a:r>
            <a:r>
              <a:rPr lang="fr-CA" dirty="0" smtClean="0"/>
              <a:t> </a:t>
            </a:r>
            <a:r>
              <a:rPr lang="fr-CA" dirty="0" err="1" smtClean="0"/>
              <a:t>is</a:t>
            </a:r>
            <a:r>
              <a:rPr lang="fr-CA" dirty="0" smtClean="0"/>
              <a:t> Apache Geronimo 3?</a:t>
            </a:r>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r>
              <a:rPr lang="en-US" sz="1600" b="1" dirty="0" smtClean="0"/>
              <a:t>Apache Geronimo</a:t>
            </a:r>
            <a:r>
              <a:rPr lang="en-US" sz="1600" dirty="0" smtClean="0"/>
              <a:t> is an open source application server developed by the Apache Software Foundation and distributed under the Apache license. </a:t>
            </a:r>
          </a:p>
          <a:p>
            <a:pPr fontAlgn="auto">
              <a:spcAft>
                <a:spcPts val="0"/>
              </a:spcAft>
              <a:buFont typeface="Arial" pitchFamily="34" charset="0"/>
              <a:buChar char="•"/>
              <a:defRPr/>
            </a:pPr>
            <a:r>
              <a:rPr lang="en-US" sz="1600" dirty="0" smtClean="0"/>
              <a:t>Geronimo started as an Apache Incubator project in 2003 and in May 2004 become a top-level Apache Project. In October 2005, IBM announced a free edition of its </a:t>
            </a:r>
            <a:r>
              <a:rPr lang="en-US" sz="1600" dirty="0" err="1" smtClean="0"/>
              <a:t>WebSphere</a:t>
            </a:r>
            <a:r>
              <a:rPr lang="en-US" sz="1600" dirty="0" smtClean="0"/>
              <a:t> application server named </a:t>
            </a:r>
            <a:r>
              <a:rPr lang="en-US" sz="1600" dirty="0" err="1" smtClean="0"/>
              <a:t>Websphere</a:t>
            </a:r>
            <a:r>
              <a:rPr lang="en-US" sz="1600" dirty="0" smtClean="0"/>
              <a:t> Application Server Community Edition, which is based on Geronimo</a:t>
            </a:r>
          </a:p>
          <a:p>
            <a:pPr fontAlgn="auto">
              <a:spcAft>
                <a:spcPts val="0"/>
              </a:spcAft>
              <a:buFont typeface="Arial" pitchFamily="34" charset="0"/>
              <a:buChar char="•"/>
              <a:defRPr/>
            </a:pPr>
            <a:r>
              <a:rPr lang="en-US" sz="1600" dirty="0" smtClean="0"/>
              <a:t>Geronimo v1 is J2EE 1.4 compliant server</a:t>
            </a:r>
          </a:p>
          <a:p>
            <a:pPr fontAlgn="auto">
              <a:spcAft>
                <a:spcPts val="0"/>
              </a:spcAft>
              <a:buFont typeface="Arial" pitchFamily="34" charset="0"/>
              <a:buChar char="•"/>
              <a:defRPr/>
            </a:pPr>
            <a:r>
              <a:rPr lang="en-US" sz="1600" dirty="0" smtClean="0"/>
              <a:t>Geronimo v2 is JEE 5 compliant server.</a:t>
            </a:r>
          </a:p>
          <a:p>
            <a:pPr fontAlgn="auto">
              <a:spcAft>
                <a:spcPts val="0"/>
              </a:spcAft>
              <a:buFont typeface="Arial" pitchFamily="34" charset="0"/>
              <a:buChar char="•"/>
              <a:defRPr/>
            </a:pPr>
            <a:r>
              <a:rPr lang="en-US" sz="1600" dirty="0" smtClean="0"/>
              <a:t>Geronimo V3 is JEE 6 compliant server.</a:t>
            </a:r>
          </a:p>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What</a:t>
            </a:r>
            <a:r>
              <a:rPr lang="fr-CA" dirty="0" smtClean="0"/>
              <a:t> </a:t>
            </a:r>
            <a:r>
              <a:rPr lang="fr-CA" dirty="0" err="1" smtClean="0"/>
              <a:t>is</a:t>
            </a:r>
            <a:r>
              <a:rPr lang="fr-CA" dirty="0" smtClean="0"/>
              <a:t> Apache Geronimo 3</a:t>
            </a:r>
            <a:r>
              <a:rPr lang="fr-CA" dirty="0" smtClean="0"/>
              <a:t>?</a:t>
            </a:r>
            <a:r>
              <a:rPr lang="ro-RO" dirty="0" smtClean="0"/>
              <a:t> (cont.)</a:t>
            </a:r>
            <a:endParaRPr lang="fr-CA" dirty="0" smtClean="0"/>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r>
              <a:rPr lang="en-US" sz="1600" dirty="0" smtClean="0"/>
              <a:t>Apache </a:t>
            </a:r>
            <a:r>
              <a:rPr lang="en-US" sz="1600" dirty="0" smtClean="0"/>
              <a:t>Geronimo 3 has transformed its kernel and it’s based on OSGI technology. It supports  OSGI programming model and new technology in the OSGI enterprise marketplace, including</a:t>
            </a:r>
          </a:p>
          <a:p>
            <a:pPr lvl="1" fontAlgn="auto">
              <a:spcAft>
                <a:spcPts val="0"/>
              </a:spcAft>
              <a:buFont typeface="Arial" pitchFamily="34" charset="0"/>
              <a:buChar char="•"/>
              <a:defRPr/>
            </a:pPr>
            <a:r>
              <a:rPr lang="en-US" sz="1200" dirty="0" smtClean="0"/>
              <a:t>OSGI Blueprint Bundle</a:t>
            </a:r>
          </a:p>
          <a:p>
            <a:pPr lvl="1" fontAlgn="auto">
              <a:spcAft>
                <a:spcPts val="0"/>
              </a:spcAft>
              <a:buFont typeface="Arial" pitchFamily="34" charset="0"/>
              <a:buChar char="•"/>
              <a:defRPr/>
            </a:pPr>
            <a:r>
              <a:rPr lang="en-US" sz="1200" dirty="0" smtClean="0"/>
              <a:t>OSGI Web Application Bundle (WAB)</a:t>
            </a:r>
          </a:p>
          <a:p>
            <a:pPr lvl="1" fontAlgn="auto">
              <a:spcAft>
                <a:spcPts val="0"/>
              </a:spcAft>
              <a:buFont typeface="Arial" pitchFamily="34" charset="0"/>
              <a:buChar char="•"/>
              <a:defRPr/>
            </a:pPr>
            <a:r>
              <a:rPr lang="en-US" sz="1200" dirty="0" smtClean="0"/>
              <a:t>Enterprise Bundle Application (EBA)</a:t>
            </a:r>
          </a:p>
          <a:p>
            <a:pPr fontAlgn="auto">
              <a:spcAft>
                <a:spcPts val="0"/>
              </a:spcAft>
              <a:buFont typeface="Arial" pitchFamily="34" charset="0"/>
              <a:buChar char="•"/>
              <a:defRPr/>
            </a:pPr>
            <a:r>
              <a:rPr lang="en-US" sz="1600" dirty="0" smtClean="0"/>
              <a:t>The Geronimo project includes many open source components like: Apache Tomcat, Jetty, Apache </a:t>
            </a:r>
            <a:r>
              <a:rPr lang="en-US" sz="1600" dirty="0" err="1" smtClean="0"/>
              <a:t>ActiveMQ</a:t>
            </a:r>
            <a:r>
              <a:rPr lang="en-US" sz="1600" dirty="0" smtClean="0"/>
              <a:t>, Apache </a:t>
            </a:r>
            <a:r>
              <a:rPr lang="en-US" sz="1600" dirty="0" err="1" smtClean="0"/>
              <a:t>OpenEJB</a:t>
            </a:r>
            <a:r>
              <a:rPr lang="en-US" sz="1600" dirty="0" smtClean="0"/>
              <a:t>, Apache </a:t>
            </a:r>
            <a:r>
              <a:rPr lang="en-US" sz="1600" dirty="0" err="1" smtClean="0"/>
              <a:t>OpenJPA</a:t>
            </a:r>
            <a:r>
              <a:rPr lang="en-US" sz="1600" dirty="0" smtClean="0"/>
              <a:t>, Apache Derby, Apache </a:t>
            </a:r>
            <a:r>
              <a:rPr lang="en-US" sz="1600" dirty="0" err="1" smtClean="0"/>
              <a:t>ServiceMix</a:t>
            </a:r>
            <a:r>
              <a:rPr lang="en-US" sz="1600" dirty="0" smtClean="0"/>
              <a:t>, Apache Axis, Apache </a:t>
            </a:r>
            <a:r>
              <a:rPr lang="en-US" sz="1600" dirty="0" err="1" smtClean="0"/>
              <a:t>Scout,etc</a:t>
            </a:r>
            <a:r>
              <a:rPr lang="en-US" sz="1600" dirty="0" smtClean="0"/>
              <a:t>.</a:t>
            </a:r>
            <a:endParaRPr lang="fr-CA" sz="1600" dirty="0" smtClean="0"/>
          </a:p>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Architecture</a:t>
            </a:r>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sp>
        <p:nvSpPr>
          <p:cNvPr id="4" name="Espace réservé du contenu 2"/>
          <p:cNvSpPr txBox="1">
            <a:spLocks/>
          </p:cNvSpPr>
          <p:nvPr/>
        </p:nvSpPr>
        <p:spPr bwMode="auto">
          <a:xfrm>
            <a:off x="609600" y="1785926"/>
            <a:ext cx="8229600" cy="242889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lvl="0" indent="-342900" fontAlgn="auto">
              <a:spcBef>
                <a:spcPct val="20000"/>
              </a:spcBef>
              <a:spcAft>
                <a:spcPts val="0"/>
              </a:spcAft>
              <a:buFont typeface="Arial" pitchFamily="34" charset="0"/>
              <a:buChar char="•"/>
              <a:defRPr/>
            </a:pPr>
            <a:r>
              <a:rPr lang="en-US" sz="1300" dirty="0" smtClean="0">
                <a:latin typeface="+mn-lt"/>
              </a:rPr>
              <a:t>Geronimo integrates existing open source software into the server using </a:t>
            </a:r>
            <a:r>
              <a:rPr lang="en-US" sz="1300" b="1" dirty="0" err="1" smtClean="0">
                <a:latin typeface="+mn-lt"/>
              </a:rPr>
              <a:t>GBeans</a:t>
            </a:r>
            <a:r>
              <a:rPr lang="en-US" sz="1300" dirty="0" smtClean="0">
                <a:latin typeface="+mn-lt"/>
              </a:rPr>
              <a:t>. A </a:t>
            </a:r>
            <a:r>
              <a:rPr lang="en-US" sz="1300" dirty="0" err="1" smtClean="0">
                <a:latin typeface="+mn-lt"/>
              </a:rPr>
              <a:t>GBean</a:t>
            </a:r>
            <a:r>
              <a:rPr lang="en-US" sz="1300" dirty="0" smtClean="0">
                <a:latin typeface="+mn-lt"/>
              </a:rPr>
              <a:t> is a thin wrapper around one or more pieces of functionality in the application that is exposed for use by the rest of the system.</a:t>
            </a:r>
          </a:p>
          <a:p>
            <a:pPr marL="342900" lvl="0" indent="-342900" fontAlgn="auto">
              <a:spcBef>
                <a:spcPct val="20000"/>
              </a:spcBef>
              <a:spcAft>
                <a:spcPts val="0"/>
              </a:spcAft>
              <a:buFont typeface="Arial" pitchFamily="34" charset="0"/>
              <a:buChar char="•"/>
              <a:defRPr/>
            </a:pPr>
            <a:r>
              <a:rPr lang="en-US" sz="1300" dirty="0" smtClean="0">
                <a:latin typeface="+mn-lt"/>
              </a:rPr>
              <a:t>Geronimo uses Tomcat or Jetty  for the web container. The </a:t>
            </a:r>
            <a:r>
              <a:rPr lang="en-US" sz="1300" dirty="0" err="1" smtClean="0">
                <a:latin typeface="+mn-lt"/>
              </a:rPr>
              <a:t>GBeans</a:t>
            </a:r>
            <a:r>
              <a:rPr lang="en-US" sz="1300" dirty="0" smtClean="0">
                <a:latin typeface="+mn-lt"/>
              </a:rPr>
              <a:t> are accessed and managed via the Geronimo Kernel. The kernel  allows access to the </a:t>
            </a:r>
            <a:r>
              <a:rPr lang="en-US" sz="1300" dirty="0" err="1" smtClean="0">
                <a:latin typeface="+mn-lt"/>
              </a:rPr>
              <a:t>GBeans</a:t>
            </a:r>
            <a:r>
              <a:rPr lang="en-US" sz="1300" dirty="0" smtClean="0">
                <a:latin typeface="+mn-lt"/>
              </a:rPr>
              <a:t> and also handles the starting and stopping of the </a:t>
            </a:r>
            <a:r>
              <a:rPr lang="en-US" sz="1300" dirty="0" err="1" smtClean="0">
                <a:latin typeface="+mn-lt"/>
              </a:rPr>
              <a:t>GBeans</a:t>
            </a:r>
            <a:r>
              <a:rPr lang="en-US" sz="1300" dirty="0" smtClean="0">
                <a:latin typeface="+mn-lt"/>
              </a:rPr>
              <a:t> and their dependencies.</a:t>
            </a:r>
          </a:p>
          <a:p>
            <a:pPr marL="342900" lvl="0" indent="-342900" fontAlgn="auto">
              <a:spcBef>
                <a:spcPct val="20000"/>
              </a:spcBef>
              <a:spcAft>
                <a:spcPts val="0"/>
              </a:spcAft>
              <a:buFont typeface="Arial" pitchFamily="34" charset="0"/>
              <a:buChar char="•"/>
              <a:defRPr/>
            </a:pPr>
            <a:r>
              <a:rPr lang="en-US" sz="1300" dirty="0" smtClean="0">
                <a:latin typeface="+mn-lt"/>
              </a:rPr>
              <a:t>For managing resources into an application server Sun introduced JMX( Java Management Extension) and </a:t>
            </a:r>
            <a:r>
              <a:rPr lang="en-US" sz="1300" dirty="0" err="1" smtClean="0">
                <a:latin typeface="+mn-lt"/>
              </a:rPr>
              <a:t>Mbeans</a:t>
            </a:r>
            <a:r>
              <a:rPr lang="en-US" sz="1300" dirty="0" smtClean="0">
                <a:latin typeface="+mn-lt"/>
              </a:rPr>
              <a:t>. Geronimo allows management via </a:t>
            </a:r>
            <a:r>
              <a:rPr lang="en-US" sz="1300" dirty="0" err="1" smtClean="0">
                <a:latin typeface="+mn-lt"/>
              </a:rPr>
              <a:t>MBeans</a:t>
            </a:r>
            <a:r>
              <a:rPr lang="en-US" sz="1300" dirty="0" smtClean="0">
                <a:latin typeface="+mn-lt"/>
              </a:rPr>
              <a:t> as well by creating adapters that will accept </a:t>
            </a:r>
            <a:r>
              <a:rPr lang="en-US" sz="1300" dirty="0" err="1" smtClean="0">
                <a:latin typeface="+mn-lt"/>
              </a:rPr>
              <a:t>MBean</a:t>
            </a:r>
            <a:r>
              <a:rPr lang="en-US" sz="1300" dirty="0" smtClean="0">
                <a:latin typeface="+mn-lt"/>
              </a:rPr>
              <a:t> requests and then delegate them to the kernel and the appropriate </a:t>
            </a:r>
            <a:r>
              <a:rPr lang="en-US" sz="1300" dirty="0" err="1" smtClean="0">
                <a:latin typeface="+mn-lt"/>
              </a:rPr>
              <a:t>GBean</a:t>
            </a:r>
            <a:r>
              <a:rPr lang="en-US" sz="1300" dirty="0" smtClean="0">
                <a:latin typeface="+mn-lt"/>
              </a:rPr>
              <a:t>. </a:t>
            </a:r>
          </a:p>
          <a:p>
            <a:pPr marL="342900" indent="-342900" fontAlgn="auto">
              <a:spcBef>
                <a:spcPct val="20000"/>
              </a:spcBef>
              <a:spcAft>
                <a:spcPts val="0"/>
              </a:spcAft>
              <a:buFont typeface="Arial" pitchFamily="34" charset="0"/>
              <a:buChar char="•"/>
              <a:defRPr/>
            </a:pPr>
            <a:r>
              <a:rPr lang="en-US" sz="1200" dirty="0" smtClean="0"/>
              <a:t>Geronimo has their own implementation of the various JEE required specifications such as the Java Deployment API and the Java Management Model. Geronimo also has a rich toolset for management and deployment of applications in both web-based and command line form.</a:t>
            </a:r>
            <a:endParaRPr lang="fr-CA" sz="1200" dirty="0" smtClean="0"/>
          </a:p>
          <a:p>
            <a:pPr marL="342900" lvl="0" indent="-342900" fontAlgn="auto">
              <a:spcBef>
                <a:spcPct val="20000"/>
              </a:spcBef>
              <a:spcAft>
                <a:spcPts val="0"/>
              </a:spcAft>
              <a:buFont typeface="Arial" pitchFamily="34" charset="0"/>
              <a:buChar char="•"/>
              <a:defRPr/>
            </a:pPr>
            <a:endParaRPr lang="en-US" sz="1300" dirty="0" smtClean="0">
              <a:latin typeface="+mn-lt"/>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CA" sz="16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CA" sz="1600" b="0" i="0" u="none" strike="noStrike" kern="1200" cap="none" spc="0" normalizeH="0" baseline="0" noProof="0" dirty="0" smtClean="0">
              <a:ln>
                <a:noFill/>
              </a:ln>
              <a:solidFill>
                <a:schemeClr val="tx2"/>
              </a:solidFill>
              <a:effectLst/>
              <a:uLnTx/>
              <a:uFillTx/>
              <a:latin typeface="+mn-lt"/>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1643042" y="4139598"/>
            <a:ext cx="5000660" cy="2646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Architecture</a:t>
            </a:r>
            <a:r>
              <a:rPr lang="ro-RO" dirty="0" smtClean="0"/>
              <a:t> (cont.)</a:t>
            </a:r>
            <a:endParaRPr lang="fr-CA" dirty="0" smtClean="0"/>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sp>
        <p:nvSpPr>
          <p:cNvPr id="4" name="Espace réservé du contenu 2"/>
          <p:cNvSpPr txBox="1">
            <a:spLocks/>
          </p:cNvSpPr>
          <p:nvPr/>
        </p:nvSpPr>
        <p:spPr bwMode="auto">
          <a:xfrm>
            <a:off x="609600" y="1912938"/>
            <a:ext cx="8229600" cy="452596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lvl="0" indent="-342900" fontAlgn="auto">
              <a:spcBef>
                <a:spcPct val="20000"/>
              </a:spcBef>
              <a:spcAft>
                <a:spcPts val="0"/>
              </a:spcAft>
              <a:buFont typeface="Arial" pitchFamily="34" charset="0"/>
              <a:buChar char="•"/>
              <a:defRPr/>
            </a:pPr>
            <a:r>
              <a:rPr lang="en-US" sz="1400" dirty="0" smtClean="0">
                <a:latin typeface="+mn-lt"/>
              </a:rPr>
              <a:t>JMX has very similar concepts to </a:t>
            </a:r>
            <a:r>
              <a:rPr lang="en-US" sz="1400" dirty="0" err="1" smtClean="0">
                <a:latin typeface="+mn-lt"/>
              </a:rPr>
              <a:t>GBeans</a:t>
            </a:r>
            <a:r>
              <a:rPr lang="en-US" sz="1400" dirty="0" smtClean="0">
                <a:latin typeface="+mn-lt"/>
              </a:rPr>
              <a:t>. In JMX, the equivalent to </a:t>
            </a:r>
            <a:r>
              <a:rPr lang="en-US" sz="1400" dirty="0" err="1" smtClean="0">
                <a:latin typeface="+mn-lt"/>
              </a:rPr>
              <a:t>GBeans</a:t>
            </a:r>
            <a:r>
              <a:rPr lang="en-US" sz="1400" dirty="0" smtClean="0">
                <a:latin typeface="+mn-lt"/>
              </a:rPr>
              <a:t> is </a:t>
            </a:r>
            <a:r>
              <a:rPr lang="en-US" sz="1400" dirty="0" err="1" smtClean="0">
                <a:latin typeface="+mn-lt"/>
              </a:rPr>
              <a:t>MBeans</a:t>
            </a:r>
            <a:r>
              <a:rPr lang="en-US" sz="1400" dirty="0" smtClean="0">
                <a:latin typeface="+mn-lt"/>
              </a:rPr>
              <a:t>, and the equivalent to the </a:t>
            </a:r>
            <a:r>
              <a:rPr lang="en-US" sz="1400" dirty="0" err="1" smtClean="0">
                <a:latin typeface="+mn-lt"/>
              </a:rPr>
              <a:t>MBeanServer</a:t>
            </a:r>
            <a:r>
              <a:rPr lang="en-US" sz="1400" dirty="0" smtClean="0">
                <a:latin typeface="+mn-lt"/>
              </a:rPr>
              <a:t> is the Geronimo Kernel. </a:t>
            </a:r>
          </a:p>
          <a:p>
            <a:pPr marL="342900" lvl="0" indent="-342900" fontAlgn="auto">
              <a:spcBef>
                <a:spcPct val="20000"/>
              </a:spcBef>
              <a:spcAft>
                <a:spcPts val="0"/>
              </a:spcAft>
              <a:buFont typeface="Arial" pitchFamily="34" charset="0"/>
              <a:buChar char="•"/>
              <a:defRPr/>
            </a:pPr>
            <a:r>
              <a:rPr lang="en-US" sz="1400" dirty="0" smtClean="0">
                <a:latin typeface="+mn-lt"/>
              </a:rPr>
              <a:t>Through the kernel, </a:t>
            </a:r>
            <a:r>
              <a:rPr lang="en-US" sz="1400" dirty="0" err="1" smtClean="0">
                <a:latin typeface="+mn-lt"/>
              </a:rPr>
              <a:t>GBeans</a:t>
            </a:r>
            <a:r>
              <a:rPr lang="en-US" sz="1400" dirty="0" smtClean="0">
                <a:latin typeface="+mn-lt"/>
              </a:rPr>
              <a:t> in Geronimo can communicate with the management utilities while being loosely coupled and not tied to JMX. The kernel keeps track of the various </a:t>
            </a:r>
            <a:r>
              <a:rPr lang="en-US" sz="1400" dirty="0" err="1" smtClean="0">
                <a:latin typeface="+mn-lt"/>
              </a:rPr>
              <a:t>GBeans</a:t>
            </a:r>
            <a:r>
              <a:rPr lang="en-US" sz="1400" dirty="0" smtClean="0">
                <a:latin typeface="+mn-lt"/>
              </a:rPr>
              <a:t> in the system along with the various dependencies, references to other </a:t>
            </a:r>
            <a:r>
              <a:rPr lang="en-US" sz="1400" dirty="0" err="1" smtClean="0">
                <a:latin typeface="+mn-lt"/>
              </a:rPr>
              <a:t>GBeans</a:t>
            </a:r>
            <a:r>
              <a:rPr lang="en-US" sz="1400" dirty="0" smtClean="0">
                <a:latin typeface="+mn-lt"/>
              </a:rPr>
              <a:t>, attributes and methods.</a:t>
            </a:r>
          </a:p>
          <a:p>
            <a:pPr marL="342900" lvl="0" indent="-342900" fontAlgn="auto">
              <a:spcBef>
                <a:spcPct val="20000"/>
              </a:spcBef>
              <a:spcAft>
                <a:spcPts val="0"/>
              </a:spcAft>
              <a:buFont typeface="Arial" pitchFamily="34" charset="0"/>
              <a:buChar char="•"/>
              <a:defRPr/>
            </a:pPr>
            <a:r>
              <a:rPr lang="en-US" sz="1400" dirty="0" smtClean="0">
                <a:latin typeface="+mn-lt"/>
              </a:rPr>
              <a:t>The purpose of the kernel is to operate on </a:t>
            </a:r>
            <a:r>
              <a:rPr lang="en-US" sz="1400" dirty="0" err="1" smtClean="0">
                <a:latin typeface="+mn-lt"/>
              </a:rPr>
              <a:t>GBeans</a:t>
            </a:r>
            <a:r>
              <a:rPr lang="en-US" sz="1400" dirty="0" smtClean="0">
                <a:latin typeface="+mn-lt"/>
              </a:rPr>
              <a:t> that are hooked into Geronimo. The kernel is wrapped in a </a:t>
            </a:r>
            <a:r>
              <a:rPr lang="en-US" sz="1400" dirty="0" err="1" smtClean="0">
                <a:latin typeface="+mn-lt"/>
              </a:rPr>
              <a:t>GBean</a:t>
            </a:r>
            <a:r>
              <a:rPr lang="en-US" sz="1400" dirty="0" smtClean="0">
                <a:latin typeface="+mn-lt"/>
              </a:rPr>
              <a:t> just like Tomcat or </a:t>
            </a:r>
            <a:r>
              <a:rPr lang="en-US" sz="1400" dirty="0" err="1" smtClean="0">
                <a:latin typeface="+mn-lt"/>
              </a:rPr>
              <a:t>ActiveMQ</a:t>
            </a:r>
            <a:r>
              <a:rPr lang="en-US" sz="1400" dirty="0" smtClean="0">
                <a:latin typeface="+mn-lt"/>
              </a:rPr>
              <a:t> are using the Decorator pattern.</a:t>
            </a:r>
          </a:p>
          <a:p>
            <a:pPr marL="342900" lvl="0" indent="-342900" fontAlgn="auto">
              <a:spcBef>
                <a:spcPct val="20000"/>
              </a:spcBef>
              <a:spcAft>
                <a:spcPts val="0"/>
              </a:spcAft>
              <a:buFont typeface="Arial" pitchFamily="34" charset="0"/>
              <a:buChar char="•"/>
              <a:defRPr/>
            </a:pPr>
            <a:endParaRPr kumimoji="0" lang="fr-CA" sz="14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Architecture</a:t>
            </a:r>
            <a:r>
              <a:rPr lang="ro-RO" dirty="0" smtClean="0"/>
              <a:t> (cont.)</a:t>
            </a:r>
            <a:endParaRPr lang="fr-CA" dirty="0" smtClean="0"/>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sp>
        <p:nvSpPr>
          <p:cNvPr id="4" name="Espace réservé du contenu 2"/>
          <p:cNvSpPr txBox="1">
            <a:spLocks/>
          </p:cNvSpPr>
          <p:nvPr/>
        </p:nvSpPr>
        <p:spPr bwMode="auto">
          <a:xfrm>
            <a:off x="609600" y="1912938"/>
            <a:ext cx="8229600" cy="452596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lvl="0" indent="-342900" fontAlgn="auto">
              <a:spcBef>
                <a:spcPct val="20000"/>
              </a:spcBef>
              <a:spcAft>
                <a:spcPts val="0"/>
              </a:spcAft>
              <a:buFont typeface="Arial" pitchFamily="34" charset="0"/>
              <a:buChar char="•"/>
              <a:defRPr/>
            </a:pPr>
            <a:r>
              <a:rPr lang="en-US" sz="1400" dirty="0" smtClean="0">
                <a:latin typeface="+mn-lt"/>
              </a:rPr>
              <a:t>Implementing </a:t>
            </a:r>
            <a:r>
              <a:rPr lang="en-US" sz="1400" dirty="0" smtClean="0">
                <a:latin typeface="+mn-lt"/>
              </a:rPr>
              <a:t>the </a:t>
            </a:r>
            <a:r>
              <a:rPr lang="en-US" sz="1400" b="1" dirty="0" err="1" smtClean="0">
                <a:latin typeface="+mn-lt"/>
              </a:rPr>
              <a:t>GBeanLifecycle</a:t>
            </a:r>
            <a:r>
              <a:rPr lang="en-US" sz="1400" dirty="0" smtClean="0">
                <a:latin typeface="+mn-lt"/>
              </a:rPr>
              <a:t> interface will allow the </a:t>
            </a:r>
            <a:r>
              <a:rPr lang="en-US" sz="1400" dirty="0" err="1" smtClean="0">
                <a:latin typeface="+mn-lt"/>
              </a:rPr>
              <a:t>GBean</a:t>
            </a:r>
            <a:r>
              <a:rPr lang="en-US" sz="1400" dirty="0" smtClean="0">
                <a:latin typeface="+mn-lt"/>
              </a:rPr>
              <a:t> to be notified on startup, shutdown and failure. The required methods to implement in the </a:t>
            </a:r>
            <a:r>
              <a:rPr lang="en-US" sz="1400" dirty="0" err="1" smtClean="0">
                <a:latin typeface="+mn-lt"/>
              </a:rPr>
              <a:t>GBeanLifecycle</a:t>
            </a:r>
            <a:r>
              <a:rPr lang="en-US" sz="1400" dirty="0" smtClean="0">
                <a:latin typeface="+mn-lt"/>
              </a:rPr>
              <a:t> interface are: </a:t>
            </a:r>
            <a:r>
              <a:rPr lang="en-US" sz="1400" dirty="0" err="1" smtClean="0">
                <a:latin typeface="+mn-lt"/>
              </a:rPr>
              <a:t>doStart</a:t>
            </a:r>
            <a:r>
              <a:rPr lang="en-US" sz="1400" dirty="0" smtClean="0">
                <a:latin typeface="+mn-lt"/>
              </a:rPr>
              <a:t>(), </a:t>
            </a:r>
            <a:r>
              <a:rPr lang="en-US" sz="1400" dirty="0" err="1" smtClean="0">
                <a:latin typeface="+mn-lt"/>
              </a:rPr>
              <a:t>doStop</a:t>
            </a:r>
            <a:r>
              <a:rPr lang="en-US" sz="1400" dirty="0" smtClean="0">
                <a:latin typeface="+mn-lt"/>
              </a:rPr>
              <a:t>() and </a:t>
            </a:r>
            <a:r>
              <a:rPr lang="en-US" sz="1400" dirty="0" err="1" smtClean="0">
                <a:latin typeface="+mn-lt"/>
              </a:rPr>
              <a:t>doFail</a:t>
            </a:r>
            <a:r>
              <a:rPr lang="en-US" sz="1400" dirty="0" smtClean="0">
                <a:latin typeface="+mn-lt"/>
              </a:rPr>
              <a:t>(). </a:t>
            </a:r>
          </a:p>
          <a:p>
            <a:pPr marL="342900" indent="-342900" fontAlgn="auto">
              <a:spcBef>
                <a:spcPct val="20000"/>
              </a:spcBef>
              <a:spcAft>
                <a:spcPts val="0"/>
              </a:spcAft>
              <a:buFont typeface="Arial" pitchFamily="34" charset="0"/>
              <a:buChar char="•"/>
              <a:defRPr/>
            </a:pPr>
            <a:r>
              <a:rPr lang="en-US" sz="1400" dirty="0" smtClean="0">
                <a:latin typeface="+mn-lt"/>
              </a:rPr>
              <a:t>Apache Geronimo 3 is working on consuming the Aries Blueprint container and Apache Felix </a:t>
            </a:r>
            <a:r>
              <a:rPr lang="en-US" sz="1400" dirty="0" err="1" smtClean="0">
                <a:latin typeface="+mn-lt"/>
              </a:rPr>
              <a:t>Karaf</a:t>
            </a:r>
            <a:r>
              <a:rPr lang="en-US" sz="1400" dirty="0" smtClean="0">
                <a:latin typeface="+mn-lt"/>
              </a:rPr>
              <a:t>, which is the kernel of an enterprise integration runtime. </a:t>
            </a:r>
            <a:r>
              <a:rPr lang="en-US" sz="1400" dirty="0" smtClean="0">
                <a:latin typeface="+mj-lt"/>
              </a:rPr>
              <a:t>The purpose of the Apache Aries is to create enterprise </a:t>
            </a:r>
            <a:r>
              <a:rPr lang="en-US" sz="1400" dirty="0" err="1" smtClean="0">
                <a:latin typeface="+mj-lt"/>
              </a:rPr>
              <a:t>OSGi</a:t>
            </a:r>
            <a:r>
              <a:rPr lang="en-US" sz="1400" dirty="0" smtClean="0">
                <a:latin typeface="+mj-lt"/>
              </a:rPr>
              <a:t> applications geared toward the application programming model. </a:t>
            </a:r>
            <a:r>
              <a:rPr lang="fr-FR" sz="1400" dirty="0" err="1" smtClean="0">
                <a:latin typeface="+mj-lt"/>
              </a:rPr>
              <a:t>OSGi</a:t>
            </a:r>
            <a:r>
              <a:rPr lang="fr-FR" sz="1400" dirty="0" smtClean="0">
                <a:latin typeface="+mj-lt"/>
              </a:rPr>
              <a:t> applications </a:t>
            </a:r>
            <a:r>
              <a:rPr lang="fr-FR" sz="1400" dirty="0" err="1" smtClean="0">
                <a:latin typeface="+mj-lt"/>
              </a:rPr>
              <a:t>can</a:t>
            </a:r>
            <a:r>
              <a:rPr lang="fr-FR" sz="1400" dirty="0" smtClean="0">
                <a:latin typeface="+mj-lt"/>
              </a:rPr>
              <a:t> consume </a:t>
            </a:r>
            <a:r>
              <a:rPr lang="fr-FR" sz="1400" dirty="0" err="1" smtClean="0">
                <a:latin typeface="+mj-lt"/>
              </a:rPr>
              <a:t>existing</a:t>
            </a:r>
            <a:r>
              <a:rPr lang="fr-FR" sz="1400" dirty="0" smtClean="0">
                <a:latin typeface="+mj-lt"/>
              </a:rPr>
              <a:t> Java EE technologies </a:t>
            </a:r>
            <a:r>
              <a:rPr lang="fr-FR" sz="1400" dirty="0" err="1" smtClean="0">
                <a:latin typeface="+mj-lt"/>
              </a:rPr>
              <a:t>like</a:t>
            </a:r>
            <a:r>
              <a:rPr lang="fr-FR" sz="1400" dirty="0" smtClean="0">
                <a:latin typeface="+mj-lt"/>
              </a:rPr>
              <a:t> JTA, JPA, JNDI, etc.</a:t>
            </a:r>
            <a:endParaRPr lang="en-US" sz="1400" dirty="0" smtClean="0">
              <a:latin typeface="+mj-lt"/>
            </a:endParaRPr>
          </a:p>
          <a:p>
            <a:pPr marL="342900" lvl="0" indent="-342900" fontAlgn="auto">
              <a:spcBef>
                <a:spcPct val="20000"/>
              </a:spcBef>
              <a:spcAft>
                <a:spcPts val="0"/>
              </a:spcAft>
              <a:buFont typeface="Arial" pitchFamily="34" charset="0"/>
              <a:buChar char="•"/>
              <a:defRPr/>
            </a:pPr>
            <a:endParaRPr kumimoji="0" lang="fr-CA" sz="14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Architecture</a:t>
            </a:r>
            <a:r>
              <a:rPr lang="ro-RO" dirty="0" smtClean="0"/>
              <a:t> (cont.)</a:t>
            </a:r>
            <a:endParaRPr lang="fr-CA" dirty="0" smtClean="0"/>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pic>
        <p:nvPicPr>
          <p:cNvPr id="2050" name="Picture 2"/>
          <p:cNvPicPr>
            <a:picLocks noChangeAspect="1" noChangeArrowheads="1"/>
          </p:cNvPicPr>
          <p:nvPr/>
        </p:nvPicPr>
        <p:blipFill>
          <a:blip r:embed="rId3" cstate="print"/>
          <a:srcRect/>
          <a:stretch>
            <a:fillRect/>
          </a:stretch>
        </p:blipFill>
        <p:spPr bwMode="auto">
          <a:xfrm>
            <a:off x="1561758" y="1844824"/>
            <a:ext cx="4738434" cy="4400563"/>
          </a:xfrm>
          <a:prstGeom prst="rect">
            <a:avLst/>
          </a:prstGeom>
          <a:noFill/>
          <a:ln w="9525">
            <a:noFill/>
            <a:miter lim="800000"/>
            <a:headEnd/>
            <a:tailEnd/>
          </a:ln>
          <a:effectLst/>
        </p:spPr>
      </p:pic>
      <p:sp>
        <p:nvSpPr>
          <p:cNvPr id="5" name="Content Placeholder 6"/>
          <p:cNvSpPr txBox="1">
            <a:spLocks/>
          </p:cNvSpPr>
          <p:nvPr/>
        </p:nvSpPr>
        <p:spPr bwMode="auto">
          <a:xfrm>
            <a:off x="671514" y="6215082"/>
            <a:ext cx="7901014"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OSGI technology</a:t>
            </a:r>
            <a:r>
              <a:rPr kumimoji="0" lang="en-US" sz="1600" b="0" i="0" u="none" strike="noStrike" kern="1200" cap="none" spc="0" normalizeH="0" noProof="0" dirty="0" smtClean="0">
                <a:ln>
                  <a:noFill/>
                </a:ln>
                <a:solidFill>
                  <a:schemeClr val="tx1"/>
                </a:solidFill>
                <a:effectLst/>
                <a:uLnTx/>
                <a:uFillTx/>
                <a:latin typeface="+mn-lt"/>
                <a:ea typeface="+mn-ea"/>
                <a:cs typeface="+mn-cs"/>
              </a:rPr>
              <a:t> embedded as kernel.</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Configuration and Administration</a:t>
            </a:r>
          </a:p>
        </p:txBody>
      </p:sp>
      <p:sp>
        <p:nvSpPr>
          <p:cNvPr id="7" name="Content Placeholder 6"/>
          <p:cNvSpPr>
            <a:spLocks noGrp="1"/>
          </p:cNvSpPr>
          <p:nvPr>
            <p:ph idx="1"/>
          </p:nvPr>
        </p:nvSpPr>
        <p:spPr>
          <a:xfrm>
            <a:off x="571472" y="4357694"/>
            <a:ext cx="8115328" cy="2000264"/>
          </a:xfrm>
        </p:spPr>
        <p:txBody>
          <a:bodyPr/>
          <a:lstStyle/>
          <a:p>
            <a:pPr fontAlgn="auto">
              <a:spcAft>
                <a:spcPts val="0"/>
              </a:spcAft>
              <a:buFont typeface="Arial" pitchFamily="34" charset="0"/>
              <a:buChar char="•"/>
              <a:defRPr/>
            </a:pPr>
            <a:r>
              <a:rPr lang="en-US" sz="1600" dirty="0" smtClean="0"/>
              <a:t>After starting the server, the Geronimo Administrative Web Console can be found on  http://localhost:8080/console.</a:t>
            </a:r>
          </a:p>
          <a:p>
            <a:pPr fontAlgn="auto">
              <a:spcAft>
                <a:spcPts val="0"/>
              </a:spcAft>
              <a:buFont typeface="Arial" pitchFamily="34" charset="0"/>
              <a:buChar char="•"/>
              <a:defRPr/>
            </a:pPr>
            <a:r>
              <a:rPr lang="en-US" sz="1600" dirty="0" smtClean="0"/>
              <a:t>The default administration user name and password for the Geronimo Administrative Console and command line deployment tool is </a:t>
            </a:r>
            <a:r>
              <a:rPr lang="en-US" sz="1600" b="1" dirty="0" smtClean="0"/>
              <a:t>system</a:t>
            </a:r>
            <a:r>
              <a:rPr lang="en-US" sz="1600" dirty="0" smtClean="0"/>
              <a:t> and </a:t>
            </a:r>
            <a:r>
              <a:rPr lang="en-US" sz="1600" b="1" dirty="0" smtClean="0"/>
              <a:t>manager</a:t>
            </a:r>
            <a:r>
              <a:rPr lang="en-US" sz="1600" dirty="0" smtClean="0"/>
              <a:t>. The security data in stored &lt;</a:t>
            </a:r>
            <a:r>
              <a:rPr lang="en-US" sz="1600" dirty="0" err="1" smtClean="0"/>
              <a:t>geronimo_home</a:t>
            </a:r>
            <a:r>
              <a:rPr lang="en-US" sz="1600" dirty="0" smtClean="0"/>
              <a:t>&gt;/</a:t>
            </a:r>
            <a:r>
              <a:rPr lang="en-US" sz="1600" dirty="0" err="1" smtClean="0"/>
              <a:t>var</a:t>
            </a:r>
            <a:r>
              <a:rPr lang="en-US" sz="1600" dirty="0" smtClean="0"/>
              <a:t>/security directory: </a:t>
            </a:r>
            <a:r>
              <a:rPr lang="en-US" sz="1600" dirty="0" err="1" smtClean="0"/>
              <a:t>users.properties</a:t>
            </a:r>
            <a:r>
              <a:rPr lang="en-US" sz="1600" dirty="0" smtClean="0"/>
              <a:t>, </a:t>
            </a:r>
            <a:r>
              <a:rPr lang="en-US" sz="1600" dirty="0" err="1" smtClean="0"/>
              <a:t>groups.properties</a:t>
            </a:r>
            <a:r>
              <a:rPr lang="en-US" sz="1600" dirty="0" smtClean="0"/>
              <a:t>.  Passwords in </a:t>
            </a:r>
            <a:r>
              <a:rPr lang="en-US" sz="1600" dirty="0" err="1" smtClean="0"/>
              <a:t>users.properties</a:t>
            </a:r>
            <a:r>
              <a:rPr lang="en-US" sz="1600" dirty="0" smtClean="0"/>
              <a:t> file are encrypted by the server.</a:t>
            </a:r>
          </a:p>
        </p:txBody>
      </p:sp>
      <p:pic>
        <p:nvPicPr>
          <p:cNvPr id="8" name="Picture 2"/>
          <p:cNvPicPr>
            <a:picLocks noChangeAspect="1" noChangeArrowheads="1"/>
          </p:cNvPicPr>
          <p:nvPr/>
        </p:nvPicPr>
        <p:blipFill>
          <a:blip r:embed="rId2" cstate="print"/>
          <a:srcRect/>
          <a:stretch>
            <a:fillRect/>
          </a:stretch>
        </p:blipFill>
        <p:spPr bwMode="auto">
          <a:xfrm>
            <a:off x="1714480" y="1428736"/>
            <a:ext cx="5400675" cy="2533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TotalTime>
  <Words>1130</Words>
  <Application>Microsoft Office PowerPoint</Application>
  <PresentationFormat>On-screen Show (4:3)</PresentationFormat>
  <Paragraphs>77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Thème Office</vt:lpstr>
      <vt:lpstr>Apache Geronimo 3</vt:lpstr>
      <vt:lpstr>Contents</vt:lpstr>
      <vt:lpstr>What is Apache Geronimo 3?</vt:lpstr>
      <vt:lpstr>What is Apache Geronimo 3? (cont.)</vt:lpstr>
      <vt:lpstr>Architecture</vt:lpstr>
      <vt:lpstr>Architecture (cont.)</vt:lpstr>
      <vt:lpstr>Architecture (cont.)</vt:lpstr>
      <vt:lpstr>Architecture (cont.)</vt:lpstr>
      <vt:lpstr>Configuration and Administration</vt:lpstr>
      <vt:lpstr>Configuration and Administration (cont.)</vt:lpstr>
      <vt:lpstr>Configuration and Administration (cont.)</vt:lpstr>
      <vt:lpstr>Configuration and Administration (cont.)</vt:lpstr>
      <vt:lpstr>GShell</vt:lpstr>
      <vt:lpstr>Gshell (cont.)</vt:lpstr>
      <vt:lpstr>Gshell (cont.)</vt:lpstr>
      <vt:lpstr> Conclusion </vt:lpstr>
      <vt:lpstr> Bibliography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Éric Vadeboncoeur</dc:creator>
  <cp:lastModifiedBy>Ionut Dima</cp:lastModifiedBy>
  <cp:revision>78</cp:revision>
  <dcterms:created xsi:type="dcterms:W3CDTF">2008-04-20T22:20:53Z</dcterms:created>
  <dcterms:modified xsi:type="dcterms:W3CDTF">2015-01-09T17:14:41Z</dcterms:modified>
</cp:coreProperties>
</file>