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72" r:id="rId5"/>
    <p:sldId id="373" r:id="rId6"/>
    <p:sldId id="300" r:id="rId7"/>
    <p:sldId id="375" r:id="rId8"/>
    <p:sldId id="376" r:id="rId9"/>
    <p:sldId id="377" r:id="rId10"/>
    <p:sldId id="379" r:id="rId11"/>
    <p:sldId id="380" r:id="rId12"/>
    <p:sldId id="382" r:id="rId13"/>
    <p:sldId id="384" r:id="rId14"/>
    <p:sldId id="391" r:id="rId15"/>
    <p:sldId id="392" r:id="rId16"/>
    <p:sldId id="393" r:id="rId17"/>
    <p:sldId id="394" r:id="rId18"/>
    <p:sldId id="395" r:id="rId19"/>
    <p:sldId id="396" r:id="rId20"/>
    <p:sldId id="385" r:id="rId21"/>
    <p:sldId id="383" r:id="rId22"/>
    <p:sldId id="386" r:id="rId23"/>
    <p:sldId id="387" r:id="rId24"/>
    <p:sldId id="388" r:id="rId25"/>
    <p:sldId id="390" r:id="rId26"/>
    <p:sldId id="374" r:id="rId27"/>
    <p:sldId id="259" r:id="rId28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1092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23/02/2015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23/02/2015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23/02/2015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23/02/2015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23/02/2015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23/02/2015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23/02/2015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23/02/2015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23/02/2015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23/02/2015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23/02/2015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23/02/2015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ro-RO" sz="4000" smtClean="0">
                <a:solidFill>
                  <a:schemeClr val="bg1"/>
                </a:solidFill>
              </a:rPr>
              <a:t>Apache </a:t>
            </a:r>
            <a:r>
              <a:rPr lang="ro-RO" sz="4000" smtClean="0">
                <a:solidFill>
                  <a:schemeClr val="bg1"/>
                </a:solidFill>
              </a:rPr>
              <a:t>Solr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Co</a:t>
            </a:r>
            <a:r>
              <a:rPr lang="ro-RO" dirty="0" smtClean="0">
                <a:solidFill>
                  <a:schemeClr val="bg1"/>
                </a:solidFill>
              </a:rPr>
              <a:t>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048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From Solr GUI we can query the data that we just added.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286000"/>
            <a:ext cx="6781800" cy="450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Co</a:t>
            </a:r>
            <a:r>
              <a:rPr lang="ro-RO" dirty="0" smtClean="0">
                <a:solidFill>
                  <a:schemeClr val="bg1"/>
                </a:solidFill>
              </a:rPr>
              <a:t>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5119" y="1676400"/>
            <a:ext cx="4408481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Co</a:t>
            </a:r>
            <a:r>
              <a:rPr lang="ro-RO" dirty="0" smtClean="0">
                <a:solidFill>
                  <a:schemeClr val="bg1"/>
                </a:solidFill>
              </a:rPr>
              <a:t>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828800"/>
            <a:ext cx="582083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Co</a:t>
            </a:r>
            <a:r>
              <a:rPr lang="ro-RO" dirty="0" smtClean="0">
                <a:solidFill>
                  <a:schemeClr val="bg1"/>
                </a:solidFill>
              </a:rPr>
              <a:t>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In </a:t>
            </a:r>
            <a:r>
              <a:rPr lang="en-US" sz="1400" dirty="0" err="1" smtClean="0">
                <a:solidFill>
                  <a:srgbClr val="3C5790"/>
                </a:solidFill>
              </a:rPr>
              <a:t>Solr</a:t>
            </a:r>
            <a:r>
              <a:rPr lang="en-US" sz="1400" dirty="0" smtClean="0">
                <a:solidFill>
                  <a:srgbClr val="3C5790"/>
                </a:solidFill>
              </a:rPr>
              <a:t>, a core is composed of a set of configuration files, </a:t>
            </a:r>
            <a:r>
              <a:rPr lang="en-US" sz="1400" dirty="0" err="1" smtClean="0">
                <a:solidFill>
                  <a:srgbClr val="3C5790"/>
                </a:solidFill>
              </a:rPr>
              <a:t>Lucene</a:t>
            </a:r>
            <a:r>
              <a:rPr lang="en-US" sz="1400" dirty="0" smtClean="0">
                <a:solidFill>
                  <a:srgbClr val="3C5790"/>
                </a:solidFill>
              </a:rPr>
              <a:t> index files, and </a:t>
            </a:r>
            <a:r>
              <a:rPr lang="en-US" sz="1400" dirty="0" err="1" smtClean="0">
                <a:solidFill>
                  <a:srgbClr val="3C5790"/>
                </a:solidFill>
              </a:rPr>
              <a:t>Solr’s</a:t>
            </a:r>
            <a:r>
              <a:rPr lang="en-US" sz="1400" dirty="0" smtClean="0">
                <a:solidFill>
                  <a:srgbClr val="3C5790"/>
                </a:solidFill>
              </a:rPr>
              <a:t> transaction log.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One </a:t>
            </a:r>
            <a:r>
              <a:rPr lang="en-US" sz="1400" dirty="0" err="1" smtClean="0">
                <a:solidFill>
                  <a:srgbClr val="3C5790"/>
                </a:solidFill>
              </a:rPr>
              <a:t>Solr</a:t>
            </a:r>
            <a:r>
              <a:rPr lang="en-US" sz="1400" dirty="0" smtClean="0">
                <a:solidFill>
                  <a:srgbClr val="3C5790"/>
                </a:solidFill>
              </a:rPr>
              <a:t> server running in Jetty can host multiple cores.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Solr</a:t>
            </a:r>
            <a:r>
              <a:rPr lang="en-US" sz="1400" dirty="0" smtClean="0">
                <a:solidFill>
                  <a:srgbClr val="3C5790"/>
                </a:solidFill>
              </a:rPr>
              <a:t> also uses the term collection, which only has meaning in the context of a </a:t>
            </a:r>
            <a:r>
              <a:rPr lang="en-US" sz="1400" dirty="0" err="1" smtClean="0">
                <a:solidFill>
                  <a:srgbClr val="3C5790"/>
                </a:solidFill>
              </a:rPr>
              <a:t>Solr</a:t>
            </a:r>
            <a:r>
              <a:rPr lang="en-US" sz="1400" dirty="0" smtClean="0">
                <a:solidFill>
                  <a:srgbClr val="3C5790"/>
                </a:solidFill>
              </a:rPr>
              <a:t> cluster in which a single index is distributed across multiple servers.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Solr</a:t>
            </a:r>
            <a:r>
              <a:rPr lang="en-US" sz="1400" dirty="0" smtClean="0">
                <a:solidFill>
                  <a:srgbClr val="3C5790"/>
                </a:solidFill>
              </a:rPr>
              <a:t> home is a directory structure that encapsulates one or more cores, which historically were configured by a configuration file named solr.xml.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Co</a:t>
            </a:r>
            <a:r>
              <a:rPr lang="ro-RO" dirty="0" smtClean="0">
                <a:solidFill>
                  <a:schemeClr val="bg1"/>
                </a:solidFill>
              </a:rPr>
              <a:t>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685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Requests to </a:t>
            </a:r>
            <a:r>
              <a:rPr lang="en-US" sz="1400" dirty="0" err="1" smtClean="0">
                <a:solidFill>
                  <a:srgbClr val="3C5790"/>
                </a:solidFill>
              </a:rPr>
              <a:t>Solr</a:t>
            </a:r>
            <a:r>
              <a:rPr lang="en-US" sz="1400" dirty="0" smtClean="0">
                <a:solidFill>
                  <a:srgbClr val="3C5790"/>
                </a:solidFill>
              </a:rPr>
              <a:t> happen over HTTP.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Query is done </a:t>
            </a:r>
            <a:r>
              <a:rPr lang="en-US" sz="1400" dirty="0" err="1" smtClean="0">
                <a:solidFill>
                  <a:srgbClr val="3C5790"/>
                </a:solidFill>
              </a:rPr>
              <a:t>usin</a:t>
            </a:r>
            <a:r>
              <a:rPr lang="ro-RO" sz="1400" dirty="0" smtClean="0">
                <a:solidFill>
                  <a:srgbClr val="3C5790"/>
                </a:solidFill>
              </a:rPr>
              <a:t>g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HTTP GET requests.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895600"/>
            <a:ext cx="822007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Co</a:t>
            </a:r>
            <a:r>
              <a:rPr lang="ro-RO" dirty="0" smtClean="0">
                <a:solidFill>
                  <a:schemeClr val="bg1"/>
                </a:solidFill>
              </a:rPr>
              <a:t>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762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main purpose of the request dispatcher is to locate the correct core to handle the request, such as collection1, and then route the request to the appropriate </a:t>
            </a:r>
            <a:r>
              <a:rPr lang="en-US" sz="1400" dirty="0" smtClean="0">
                <a:solidFill>
                  <a:srgbClr val="3C5790"/>
                </a:solidFill>
              </a:rPr>
              <a:t>request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handler </a:t>
            </a:r>
            <a:r>
              <a:rPr lang="en-US" sz="1400" dirty="0" smtClean="0">
                <a:solidFill>
                  <a:srgbClr val="3C5790"/>
                </a:solidFill>
              </a:rPr>
              <a:t>registered in the core, in this case </a:t>
            </a:r>
            <a:r>
              <a:rPr lang="en-US" sz="1400" b="1" dirty="0" smtClean="0">
                <a:solidFill>
                  <a:srgbClr val="3C5790"/>
                </a:solidFill>
              </a:rPr>
              <a:t>/select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895600"/>
            <a:ext cx="6096000" cy="361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Co</a:t>
            </a:r>
            <a:r>
              <a:rPr lang="ro-RO" dirty="0" smtClean="0">
                <a:solidFill>
                  <a:schemeClr val="bg1"/>
                </a:solidFill>
              </a:rPr>
              <a:t>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066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All select request handlers are implemented by </a:t>
            </a:r>
            <a:r>
              <a:rPr lang="en-US" sz="1400" b="1" dirty="0" err="1" smtClean="0">
                <a:solidFill>
                  <a:srgbClr val="3C5790"/>
                </a:solidFill>
              </a:rPr>
              <a:t>solr.SearchHandler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In </a:t>
            </a:r>
            <a:r>
              <a:rPr lang="en-US" sz="1400" dirty="0" err="1" smtClean="0">
                <a:solidFill>
                  <a:srgbClr val="3C5790"/>
                </a:solidFill>
              </a:rPr>
              <a:t>Solr</a:t>
            </a:r>
            <a:r>
              <a:rPr lang="en-US" sz="1400" dirty="0" smtClean="0">
                <a:solidFill>
                  <a:srgbClr val="3C5790"/>
                </a:solidFill>
              </a:rPr>
              <a:t> there are 2 main types of request handlers: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search </a:t>
            </a:r>
            <a:r>
              <a:rPr lang="en-US" sz="1200" dirty="0" smtClean="0">
                <a:solidFill>
                  <a:srgbClr val="3C5790"/>
                </a:solidFill>
              </a:rPr>
              <a:t>handlers for query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update </a:t>
            </a:r>
            <a:r>
              <a:rPr lang="en-US" sz="1200" dirty="0" smtClean="0">
                <a:solidFill>
                  <a:srgbClr val="3C5790"/>
                </a:solidFill>
              </a:rPr>
              <a:t>handler for </a:t>
            </a:r>
            <a:r>
              <a:rPr lang="en-US" sz="1200" dirty="0" smtClean="0">
                <a:solidFill>
                  <a:srgbClr val="3C5790"/>
                </a:solidFill>
              </a:rPr>
              <a:t>indexing</a:t>
            </a:r>
            <a:endParaRPr lang="ro-RO" sz="12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352800"/>
            <a:ext cx="79343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Co</a:t>
            </a:r>
            <a:r>
              <a:rPr lang="ro-RO" dirty="0" smtClean="0">
                <a:solidFill>
                  <a:schemeClr val="bg1"/>
                </a:solidFill>
              </a:rPr>
              <a:t>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6002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Solr</a:t>
            </a:r>
            <a:r>
              <a:rPr lang="en-US" sz="1400" dirty="0" smtClean="0">
                <a:solidFill>
                  <a:srgbClr val="3C5790"/>
                </a:solidFill>
              </a:rPr>
              <a:t> provides a number of built-in caches to improve query performance.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There are four main concerns when working with </a:t>
            </a:r>
            <a:r>
              <a:rPr lang="en-US" sz="1400" dirty="0" err="1" smtClean="0">
                <a:solidFill>
                  <a:srgbClr val="3C5790"/>
                </a:solidFill>
              </a:rPr>
              <a:t>Solr</a:t>
            </a:r>
            <a:r>
              <a:rPr lang="en-US" sz="1400" dirty="0" smtClean="0">
                <a:solidFill>
                  <a:srgbClr val="3C5790"/>
                </a:solidFill>
              </a:rPr>
              <a:t> caches: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Cache </a:t>
            </a:r>
            <a:r>
              <a:rPr lang="en-US" sz="1200" dirty="0" smtClean="0">
                <a:solidFill>
                  <a:srgbClr val="3C5790"/>
                </a:solidFill>
              </a:rPr>
              <a:t>sizing and eviction policy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Hit </a:t>
            </a:r>
            <a:r>
              <a:rPr lang="en-US" sz="1200" dirty="0" smtClean="0">
                <a:solidFill>
                  <a:srgbClr val="3C5790"/>
                </a:solidFill>
              </a:rPr>
              <a:t>ratio and evictions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Cached-object </a:t>
            </a:r>
            <a:r>
              <a:rPr lang="en-US" sz="1200" dirty="0" smtClean="0">
                <a:solidFill>
                  <a:srgbClr val="3C5790"/>
                </a:solidFill>
              </a:rPr>
              <a:t>invalidation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Autowarming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</a:rPr>
              <a:t>new caches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Co</a:t>
            </a:r>
            <a:r>
              <a:rPr lang="ro-RO" dirty="0" smtClean="0">
                <a:solidFill>
                  <a:schemeClr val="bg1"/>
                </a:solidFill>
              </a:rPr>
              <a:t>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2098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Solr</a:t>
            </a:r>
            <a:r>
              <a:rPr lang="en-US" sz="1400" dirty="0" smtClean="0">
                <a:solidFill>
                  <a:srgbClr val="3C5790"/>
                </a:solidFill>
              </a:rPr>
              <a:t> requires you to set an upper limit on the number of objects in each cache.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Solr</a:t>
            </a:r>
            <a:r>
              <a:rPr lang="en-US" sz="1400" dirty="0" smtClean="0">
                <a:solidFill>
                  <a:srgbClr val="3C5790"/>
                </a:solidFill>
              </a:rPr>
              <a:t> will evict objects when the cache reaches the upper limit, using either a Least Recently Used or Least Frequently Used eviction policy.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Solr</a:t>
            </a:r>
            <a:r>
              <a:rPr lang="en-US" sz="1400" dirty="0" smtClean="0">
                <a:solidFill>
                  <a:srgbClr val="3C5790"/>
                </a:solidFill>
              </a:rPr>
              <a:t> creates a new searcher after a commit, but it doesn’t close the old searcher until the new searcher is fully warmed.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Some of the keys in the soon-to-be-closed searcher’s cache can be used to populate the new searcher’s cache, a process known as </a:t>
            </a:r>
            <a:r>
              <a:rPr lang="en-US" sz="1400" dirty="0" err="1" smtClean="0">
                <a:solidFill>
                  <a:srgbClr val="3C5790"/>
                </a:solidFill>
              </a:rPr>
              <a:t>autowarming</a:t>
            </a:r>
            <a:r>
              <a:rPr lang="en-US" sz="1400" dirty="0" smtClean="0">
                <a:solidFill>
                  <a:srgbClr val="3C5790"/>
                </a:solidFill>
              </a:rPr>
              <a:t> in </a:t>
            </a:r>
            <a:r>
              <a:rPr lang="en-US" sz="1400" dirty="0" err="1" smtClean="0">
                <a:solidFill>
                  <a:srgbClr val="3C5790"/>
                </a:solidFill>
              </a:rPr>
              <a:t>Solr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Every </a:t>
            </a:r>
            <a:r>
              <a:rPr lang="en-US" sz="1400" dirty="0" err="1" smtClean="0">
                <a:solidFill>
                  <a:srgbClr val="3C5790"/>
                </a:solidFill>
              </a:rPr>
              <a:t>Solr</a:t>
            </a:r>
            <a:r>
              <a:rPr lang="en-US" sz="1400" dirty="0" smtClean="0">
                <a:solidFill>
                  <a:srgbClr val="3C5790"/>
                </a:solidFill>
              </a:rPr>
              <a:t> cache supports an </a:t>
            </a:r>
            <a:r>
              <a:rPr lang="en-US" sz="1400" dirty="0" err="1" smtClean="0">
                <a:solidFill>
                  <a:srgbClr val="3C5790"/>
                </a:solidFill>
              </a:rPr>
              <a:t>autowarmCount</a:t>
            </a:r>
            <a:r>
              <a:rPr lang="en-US" sz="1400" dirty="0" smtClean="0">
                <a:solidFill>
                  <a:srgbClr val="3C5790"/>
                </a:solidFill>
              </a:rPr>
              <a:t> attribute that indicates either the maximum number of objects or a percentage of the old cache size to </a:t>
            </a:r>
            <a:r>
              <a:rPr lang="en-US" sz="1400" dirty="0" err="1" smtClean="0">
                <a:solidFill>
                  <a:srgbClr val="3C5790"/>
                </a:solidFill>
              </a:rPr>
              <a:t>autowarm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419600"/>
            <a:ext cx="611505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Co</a:t>
            </a:r>
            <a:r>
              <a:rPr lang="ro-RO" dirty="0" smtClean="0">
                <a:solidFill>
                  <a:schemeClr val="bg1"/>
                </a:solidFill>
              </a:rPr>
              <a:t>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828799"/>
            <a:ext cx="5812100" cy="4996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ro-RO" sz="1600" dirty="0" smtClean="0">
                <a:solidFill>
                  <a:srgbClr val="3C5790"/>
                </a:solidFill>
              </a:rPr>
              <a:t>Apache Solr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Architecture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Features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Core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Solr </a:t>
            </a:r>
            <a:r>
              <a:rPr lang="ro-RO" sz="1600" dirty="0" smtClean="0">
                <a:solidFill>
                  <a:srgbClr val="3C5790"/>
                </a:solidFill>
              </a:rPr>
              <a:t>Concepts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Configuration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Conclusions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Solr Concepts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4478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Solr</a:t>
            </a:r>
            <a:r>
              <a:rPr lang="en-US" sz="1400" dirty="0" smtClean="0">
                <a:solidFill>
                  <a:srgbClr val="3C5790"/>
                </a:solidFill>
              </a:rPr>
              <a:t> is a document storage and retrieval engine.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Each document contains one or more fields, modeled as a particular field type: string, tokenized text, Boolean, date/time, lat/long, etc.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Each field is defined in </a:t>
            </a:r>
            <a:r>
              <a:rPr lang="en-US" sz="1400" dirty="0" err="1" smtClean="0">
                <a:solidFill>
                  <a:srgbClr val="3C5790"/>
                </a:solidFill>
              </a:rPr>
              <a:t>Solr’s</a:t>
            </a:r>
            <a:r>
              <a:rPr lang="en-US" sz="1400" dirty="0" smtClean="0">
                <a:solidFill>
                  <a:srgbClr val="3C5790"/>
                </a:solidFill>
              </a:rPr>
              <a:t> schema as a particular field type, which allows </a:t>
            </a:r>
            <a:r>
              <a:rPr lang="en-US" sz="1400" dirty="0" err="1" smtClean="0">
                <a:solidFill>
                  <a:srgbClr val="3C5790"/>
                </a:solidFill>
              </a:rPr>
              <a:t>Solr</a:t>
            </a:r>
            <a:r>
              <a:rPr lang="en-US" sz="1400" dirty="0" smtClean="0">
                <a:solidFill>
                  <a:srgbClr val="3C5790"/>
                </a:solidFill>
              </a:rPr>
              <a:t> to know how to handle the content as it’s received.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505200"/>
            <a:ext cx="50958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Solr Concepts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685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 document is a collection of fields that map to particular field types defined in a schema.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Solr</a:t>
            </a:r>
            <a:r>
              <a:rPr lang="en-US" sz="1400" dirty="0" smtClean="0">
                <a:solidFill>
                  <a:srgbClr val="3C5790"/>
                </a:solidFill>
              </a:rPr>
              <a:t> uses </a:t>
            </a:r>
            <a:r>
              <a:rPr lang="en-US" sz="1400" dirty="0" err="1" smtClean="0">
                <a:solidFill>
                  <a:srgbClr val="3C5790"/>
                </a:solidFill>
              </a:rPr>
              <a:t>Lucene’s</a:t>
            </a:r>
            <a:r>
              <a:rPr lang="en-US" sz="1400" dirty="0" smtClean="0">
                <a:solidFill>
                  <a:srgbClr val="3C5790"/>
                </a:solidFill>
              </a:rPr>
              <a:t> inverted index to power its fast searching </a:t>
            </a:r>
            <a:r>
              <a:rPr lang="en-US" sz="1400" dirty="0" smtClean="0">
                <a:solidFill>
                  <a:srgbClr val="3C5790"/>
                </a:solidFill>
              </a:rPr>
              <a:t>capabilities.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971800"/>
            <a:ext cx="6629400" cy="3084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Configuration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Solr</a:t>
            </a:r>
            <a:r>
              <a:rPr lang="en-US" sz="1400" dirty="0" smtClean="0">
                <a:solidFill>
                  <a:srgbClr val="3C5790"/>
                </a:solidFill>
              </a:rPr>
              <a:t> focuses around three main XML files: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solr.xml</a:t>
            </a:r>
            <a:r>
              <a:rPr lang="en-US" sz="1400" dirty="0" smtClean="0">
                <a:solidFill>
                  <a:srgbClr val="3C5790"/>
                </a:solidFill>
              </a:rPr>
              <a:t>: defines properties related to administration, logging, </a:t>
            </a:r>
            <a:r>
              <a:rPr lang="en-US" sz="1400" dirty="0" err="1" smtClean="0">
                <a:solidFill>
                  <a:srgbClr val="3C5790"/>
                </a:solidFill>
              </a:rPr>
              <a:t>sharding</a:t>
            </a:r>
            <a:r>
              <a:rPr lang="en-US" sz="1400" dirty="0" smtClean="0">
                <a:solidFill>
                  <a:srgbClr val="3C5790"/>
                </a:solidFill>
              </a:rPr>
              <a:t>, and </a:t>
            </a:r>
            <a:r>
              <a:rPr lang="en-US" sz="1400" dirty="0" err="1" smtClean="0">
                <a:solidFill>
                  <a:srgbClr val="3C5790"/>
                </a:solidFill>
              </a:rPr>
              <a:t>SolrCloud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solrconfig.xml</a:t>
            </a:r>
            <a:r>
              <a:rPr lang="en-US" sz="1400" dirty="0" smtClean="0">
                <a:solidFill>
                  <a:srgbClr val="3C5790"/>
                </a:solidFill>
              </a:rPr>
              <a:t>: defines the main settings for a specific </a:t>
            </a:r>
            <a:r>
              <a:rPr lang="en-US" sz="1400" dirty="0" err="1" smtClean="0">
                <a:solidFill>
                  <a:srgbClr val="3C5790"/>
                </a:solidFill>
              </a:rPr>
              <a:t>Solr</a:t>
            </a:r>
            <a:r>
              <a:rPr lang="en-US" sz="1400" dirty="0" smtClean="0">
                <a:solidFill>
                  <a:srgbClr val="3C5790"/>
                </a:solidFill>
              </a:rPr>
              <a:t> core.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schema.xml</a:t>
            </a:r>
            <a:r>
              <a:rPr lang="en-US" sz="1400" dirty="0" smtClean="0">
                <a:solidFill>
                  <a:srgbClr val="3C5790"/>
                </a:solidFill>
              </a:rPr>
              <a:t>: defines the structure of your index, including fields and field types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Solr</a:t>
            </a:r>
            <a:r>
              <a:rPr lang="en-US" sz="1400" dirty="0" smtClean="0">
                <a:solidFill>
                  <a:srgbClr val="3C5790"/>
                </a:solidFill>
              </a:rPr>
              <a:t> web application uses a global Java system property (</a:t>
            </a:r>
            <a:r>
              <a:rPr lang="en-US" sz="1400" b="1" dirty="0" err="1" smtClean="0">
                <a:solidFill>
                  <a:srgbClr val="3C5790"/>
                </a:solidFill>
              </a:rPr>
              <a:t>solr.solr.home</a:t>
            </a:r>
            <a:r>
              <a:rPr lang="en-US" sz="1400" dirty="0" smtClean="0">
                <a:solidFill>
                  <a:srgbClr val="3C5790"/>
                </a:solidFill>
              </a:rPr>
              <a:t>) to identify the root directory from which to look for configuration files.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Solr</a:t>
            </a:r>
            <a:r>
              <a:rPr lang="en-US" sz="1400" dirty="0" smtClean="0">
                <a:solidFill>
                  <a:srgbClr val="3C5790"/>
                </a:solidFill>
              </a:rPr>
              <a:t> scans the home directory for subdirectories containing a </a:t>
            </a:r>
            <a:r>
              <a:rPr lang="en-US" sz="1400" b="1" dirty="0" err="1" smtClean="0">
                <a:solidFill>
                  <a:srgbClr val="3C5790"/>
                </a:solidFill>
              </a:rPr>
              <a:t>core.properties</a:t>
            </a:r>
            <a:r>
              <a:rPr lang="en-US" sz="1400" dirty="0" smtClean="0">
                <a:solidFill>
                  <a:srgbClr val="3C5790"/>
                </a:solidFill>
              </a:rPr>
              <a:t> file, which defines basic properties for </a:t>
            </a:r>
            <a:r>
              <a:rPr lang="en-US" sz="1400" dirty="0" err="1" smtClean="0">
                <a:solidFill>
                  <a:srgbClr val="3C5790"/>
                </a:solidFill>
              </a:rPr>
              <a:t>autodiscovered</a:t>
            </a:r>
            <a:r>
              <a:rPr lang="en-US" sz="1400" dirty="0" smtClean="0">
                <a:solidFill>
                  <a:srgbClr val="3C5790"/>
                </a:solidFill>
              </a:rPr>
              <a:t> cores.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core.properties</a:t>
            </a:r>
            <a:r>
              <a:rPr lang="en-US" sz="1400" dirty="0" smtClean="0">
                <a:solidFill>
                  <a:srgbClr val="3C5790"/>
                </a:solidFill>
              </a:rPr>
              <a:t> file contains a single line defining the name of the core (ex: name=collection1).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Configuration </a:t>
            </a:r>
            <a:r>
              <a:rPr lang="ro-RO" dirty="0" smtClean="0">
                <a:solidFill>
                  <a:schemeClr val="bg1"/>
                </a:solidFill>
              </a:rPr>
              <a:t>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048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Bellow is a list of allowed parameters from core.properties.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362200"/>
            <a:ext cx="683895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Configuration </a:t>
            </a:r>
            <a:r>
              <a:rPr lang="ro-RO" dirty="0" smtClean="0">
                <a:solidFill>
                  <a:schemeClr val="bg1"/>
                </a:solidFill>
              </a:rPr>
              <a:t>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828800"/>
            <a:ext cx="6429375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Configuration </a:t>
            </a:r>
            <a:r>
              <a:rPr lang="ro-RO" dirty="0" smtClean="0">
                <a:solidFill>
                  <a:schemeClr val="bg1"/>
                </a:solidFill>
              </a:rPr>
              <a:t>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Solr</a:t>
            </a:r>
            <a:r>
              <a:rPr lang="en-US" sz="1400" dirty="0" smtClean="0">
                <a:solidFill>
                  <a:srgbClr val="3C5790"/>
                </a:solidFill>
              </a:rPr>
              <a:t> can </a:t>
            </a:r>
            <a:r>
              <a:rPr lang="en-US" sz="1400" dirty="0" err="1" smtClean="0">
                <a:solidFill>
                  <a:srgbClr val="3C5790"/>
                </a:solidFill>
              </a:rPr>
              <a:t>autodiscover</a:t>
            </a:r>
            <a:r>
              <a:rPr lang="en-US" sz="1400" dirty="0" smtClean="0">
                <a:solidFill>
                  <a:srgbClr val="3C5790"/>
                </a:solidFill>
              </a:rPr>
              <a:t> cores during startup using </a:t>
            </a:r>
            <a:r>
              <a:rPr lang="en-US" sz="1400" dirty="0" err="1" smtClean="0">
                <a:solidFill>
                  <a:srgbClr val="3C5790"/>
                </a:solidFill>
              </a:rPr>
              <a:t>core.properties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Once a core is discovered, </a:t>
            </a:r>
            <a:r>
              <a:rPr lang="en-US" sz="1400" dirty="0" err="1" smtClean="0">
                <a:solidFill>
                  <a:srgbClr val="3C5790"/>
                </a:solidFill>
              </a:rPr>
              <a:t>Solr</a:t>
            </a:r>
            <a:r>
              <a:rPr lang="en-US" sz="1400" dirty="0" smtClean="0">
                <a:solidFill>
                  <a:srgbClr val="3C5790"/>
                </a:solidFill>
              </a:rPr>
              <a:t> locates the </a:t>
            </a:r>
            <a:r>
              <a:rPr lang="en-US" sz="1400" b="1" dirty="0" smtClean="0">
                <a:solidFill>
                  <a:srgbClr val="3C5790"/>
                </a:solidFill>
              </a:rPr>
              <a:t>solrconfig.xml</a:t>
            </a:r>
            <a:r>
              <a:rPr lang="en-US" sz="1400" dirty="0" smtClean="0">
                <a:solidFill>
                  <a:srgbClr val="3C5790"/>
                </a:solidFill>
              </a:rPr>
              <a:t> file under </a:t>
            </a:r>
            <a:r>
              <a:rPr lang="en-US" sz="1400" b="1" dirty="0" smtClean="0">
                <a:solidFill>
                  <a:srgbClr val="3C5790"/>
                </a:solidFill>
              </a:rPr>
              <a:t>$SOLR_HOME/$</a:t>
            </a:r>
            <a:r>
              <a:rPr lang="en-US" sz="1400" b="1" dirty="0" err="1" smtClean="0">
                <a:solidFill>
                  <a:srgbClr val="3C5790"/>
                </a:solidFill>
              </a:rPr>
              <a:t>instanceDir</a:t>
            </a:r>
            <a:r>
              <a:rPr lang="en-US" sz="1400" b="1" dirty="0" smtClean="0">
                <a:solidFill>
                  <a:srgbClr val="3C5790"/>
                </a:solidFill>
              </a:rPr>
              <a:t>/conf/solrconfig.xml,</a:t>
            </a:r>
            <a:r>
              <a:rPr lang="en-US" sz="1400" dirty="0" smtClean="0">
                <a:solidFill>
                  <a:srgbClr val="3C5790"/>
                </a:solidFill>
              </a:rPr>
              <a:t> where $</a:t>
            </a:r>
            <a:r>
              <a:rPr lang="en-US" sz="1400" dirty="0" err="1" smtClean="0">
                <a:solidFill>
                  <a:srgbClr val="3C5790"/>
                </a:solidFill>
              </a:rPr>
              <a:t>instanceDir</a:t>
            </a:r>
            <a:r>
              <a:rPr lang="en-US" sz="1400" dirty="0" smtClean="0">
                <a:solidFill>
                  <a:srgbClr val="3C5790"/>
                </a:solidFill>
              </a:rPr>
              <a:t>/ is the directory containing the </a:t>
            </a:r>
            <a:r>
              <a:rPr lang="en-US" sz="1400" dirty="0" err="1" smtClean="0">
                <a:solidFill>
                  <a:srgbClr val="3C5790"/>
                </a:solidFill>
              </a:rPr>
              <a:t>core.properties</a:t>
            </a:r>
            <a:r>
              <a:rPr lang="en-US" sz="1400" dirty="0" smtClean="0">
                <a:solidFill>
                  <a:srgbClr val="3C5790"/>
                </a:solidFill>
              </a:rPr>
              <a:t> file.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Solr</a:t>
            </a:r>
            <a:r>
              <a:rPr lang="en-US" sz="1400" dirty="0" smtClean="0">
                <a:solidFill>
                  <a:srgbClr val="3C5790"/>
                </a:solidFill>
              </a:rPr>
              <a:t> uses the solrconfig.xml file to initialize the core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The solrconfig.xml file contains index-management settings and contains a large number of complex sections.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Conclusions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High Performance 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High Scalability to very large clusters.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Solr has a web GUI based admin.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http://en.wikipedia.org/wiki/Apache_Solr</a:t>
            </a:r>
            <a:endParaRPr lang="ro-RO" sz="1600" dirty="0" smtClean="0">
              <a:solidFill>
                <a:schemeClr val="bg1"/>
              </a:solidFill>
            </a:endParaRPr>
          </a:p>
          <a:p>
            <a:r>
              <a:rPr lang="ro-RO" sz="1600" dirty="0" smtClean="0">
                <a:solidFill>
                  <a:schemeClr val="bg1"/>
                </a:solidFill>
              </a:rPr>
              <a:t>Manning – Solr in Action</a:t>
            </a:r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Apache Solr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600200"/>
          </a:xfrm>
        </p:spPr>
        <p:txBody>
          <a:bodyPr/>
          <a:lstStyle/>
          <a:p>
            <a:r>
              <a:rPr lang="en-US" sz="1500" dirty="0" err="1" smtClean="0">
                <a:solidFill>
                  <a:srgbClr val="3C5790"/>
                </a:solidFill>
              </a:rPr>
              <a:t>Solr</a:t>
            </a:r>
            <a:r>
              <a:rPr lang="en-US" sz="1500" dirty="0" smtClean="0">
                <a:solidFill>
                  <a:srgbClr val="3C5790"/>
                </a:solidFill>
              </a:rPr>
              <a:t> is an open source enterprise search w</a:t>
            </a:r>
            <a:r>
              <a:rPr lang="ro-RO" sz="1500" dirty="0" smtClean="0">
                <a:solidFill>
                  <a:srgbClr val="3C5790"/>
                </a:solidFill>
              </a:rPr>
              <a:t>r</a:t>
            </a:r>
            <a:r>
              <a:rPr lang="en-US" sz="1500" dirty="0" err="1" smtClean="0">
                <a:solidFill>
                  <a:srgbClr val="3C5790"/>
                </a:solidFill>
              </a:rPr>
              <a:t>itten</a:t>
            </a:r>
            <a:r>
              <a:rPr lang="en-US" sz="1500" dirty="0" smtClean="0">
                <a:solidFill>
                  <a:srgbClr val="3C5790"/>
                </a:solidFill>
              </a:rPr>
              <a:t> in Java, from the Apache </a:t>
            </a:r>
            <a:r>
              <a:rPr lang="en-US" sz="1500" dirty="0" err="1" smtClean="0">
                <a:solidFill>
                  <a:srgbClr val="3C5790"/>
                </a:solidFill>
              </a:rPr>
              <a:t>Lucene</a:t>
            </a:r>
            <a:r>
              <a:rPr lang="en-US" sz="1500" dirty="0" smtClean="0">
                <a:solidFill>
                  <a:srgbClr val="3C5790"/>
                </a:solidFill>
              </a:rPr>
              <a:t> project.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Its major feature include full-text search, dynamic clustering, </a:t>
            </a:r>
            <a:r>
              <a:rPr lang="en-US" sz="1500" dirty="0" err="1" smtClean="0">
                <a:solidFill>
                  <a:srgbClr val="3C5790"/>
                </a:solidFill>
              </a:rPr>
              <a:t>ric</a:t>
            </a:r>
            <a:r>
              <a:rPr lang="ro-RO" sz="1500" dirty="0" smtClean="0">
                <a:solidFill>
                  <a:srgbClr val="3C5790"/>
                </a:solidFill>
              </a:rPr>
              <a:t>h</a:t>
            </a:r>
            <a:r>
              <a:rPr lang="en-US" sz="1500" dirty="0" smtClean="0">
                <a:solidFill>
                  <a:srgbClr val="3C5790"/>
                </a:solidFill>
              </a:rPr>
              <a:t> document handling,</a:t>
            </a:r>
            <a:r>
              <a:rPr lang="ro-RO" sz="1500" dirty="0" smtClean="0">
                <a:solidFill>
                  <a:srgbClr val="3C5790"/>
                </a:solidFill>
              </a:rPr>
              <a:t> </a:t>
            </a:r>
            <a:r>
              <a:rPr lang="en-US" sz="1500" dirty="0" smtClean="0">
                <a:solidFill>
                  <a:srgbClr val="3C5790"/>
                </a:solidFill>
              </a:rPr>
              <a:t>etc.</a:t>
            </a:r>
          </a:p>
          <a:p>
            <a:r>
              <a:rPr lang="en-US" sz="1500" dirty="0" err="1" smtClean="0">
                <a:solidFill>
                  <a:srgbClr val="3C5790"/>
                </a:solidFill>
              </a:rPr>
              <a:t>Solr</a:t>
            </a:r>
            <a:r>
              <a:rPr lang="en-US" sz="1500" dirty="0" smtClean="0">
                <a:solidFill>
                  <a:srgbClr val="3C5790"/>
                </a:solidFill>
              </a:rPr>
              <a:t> is written in Java and runs as a standalone full-text search within a </a:t>
            </a:r>
            <a:r>
              <a:rPr lang="en-US" sz="1500" dirty="0" err="1" smtClean="0">
                <a:solidFill>
                  <a:srgbClr val="3C5790"/>
                </a:solidFill>
              </a:rPr>
              <a:t>servlet</a:t>
            </a:r>
            <a:r>
              <a:rPr lang="en-US" sz="1500" dirty="0" smtClean="0">
                <a:solidFill>
                  <a:srgbClr val="3C5790"/>
                </a:solidFill>
              </a:rPr>
              <a:t> container as Tomcat or Jetty.</a:t>
            </a:r>
          </a:p>
          <a:p>
            <a:r>
              <a:rPr lang="en-US" sz="1500" dirty="0" err="1" smtClean="0">
                <a:solidFill>
                  <a:srgbClr val="3C5790"/>
                </a:solidFill>
              </a:rPr>
              <a:t>Solr</a:t>
            </a:r>
            <a:r>
              <a:rPr lang="en-US" sz="1500" dirty="0" smtClean="0">
                <a:solidFill>
                  <a:srgbClr val="3C5790"/>
                </a:solidFill>
              </a:rPr>
              <a:t> uses </a:t>
            </a:r>
            <a:r>
              <a:rPr lang="en-US" sz="1500" dirty="0" err="1" smtClean="0">
                <a:solidFill>
                  <a:srgbClr val="3C5790"/>
                </a:solidFill>
              </a:rPr>
              <a:t>Lucene</a:t>
            </a:r>
            <a:r>
              <a:rPr lang="en-US" sz="1500" dirty="0" smtClean="0">
                <a:solidFill>
                  <a:srgbClr val="3C5790"/>
                </a:solidFill>
              </a:rPr>
              <a:t> library as it's core full-text indexing and search and has REST, HTTP/XML and JSON APIs.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>
                <a:solidFill>
                  <a:schemeClr val="bg1"/>
                </a:solidFill>
              </a:rPr>
              <a:t>Architecture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2089" y="1779050"/>
            <a:ext cx="5243511" cy="507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Scalable</a:t>
            </a:r>
            <a:r>
              <a:rPr lang="ro-RO" sz="1400" dirty="0" smtClean="0">
                <a:solidFill>
                  <a:srgbClr val="3C5790"/>
                </a:solidFill>
              </a:rPr>
              <a:t>: </a:t>
            </a:r>
            <a:r>
              <a:rPr lang="en-US" sz="1400" dirty="0" err="1" smtClean="0">
                <a:solidFill>
                  <a:srgbClr val="3C5790"/>
                </a:solidFill>
              </a:rPr>
              <a:t>Solr</a:t>
            </a:r>
            <a:r>
              <a:rPr lang="en-US" sz="1400" dirty="0" smtClean="0">
                <a:solidFill>
                  <a:srgbClr val="3C5790"/>
                </a:solidFill>
              </a:rPr>
              <a:t> scales by distributing work (indexing and query processing) to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multiple servers in a cluster.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b="1" dirty="0" smtClean="0">
                <a:solidFill>
                  <a:srgbClr val="3C5790"/>
                </a:solidFill>
              </a:rPr>
              <a:t>Ready to deploy</a:t>
            </a:r>
            <a:r>
              <a:rPr lang="ro-RO" sz="1400" dirty="0" smtClean="0">
                <a:solidFill>
                  <a:srgbClr val="3C5790"/>
                </a:solidFill>
              </a:rPr>
              <a:t>: </a:t>
            </a:r>
            <a:r>
              <a:rPr lang="en-US" sz="1400" dirty="0" err="1" smtClean="0">
                <a:solidFill>
                  <a:srgbClr val="3C5790"/>
                </a:solidFill>
              </a:rPr>
              <a:t>Solr</a:t>
            </a:r>
            <a:r>
              <a:rPr lang="en-US" sz="1400" dirty="0" smtClean="0">
                <a:solidFill>
                  <a:srgbClr val="3C5790"/>
                </a:solidFill>
              </a:rPr>
              <a:t> is open source, is easy to install and configure, and provides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a preconfigured example to help you get started.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b="1" dirty="0" smtClean="0">
                <a:solidFill>
                  <a:srgbClr val="3C5790"/>
                </a:solidFill>
              </a:rPr>
              <a:t>Optimized for search</a:t>
            </a:r>
            <a:r>
              <a:rPr lang="ro-RO" sz="1400" dirty="0" smtClean="0">
                <a:solidFill>
                  <a:srgbClr val="3C5790"/>
                </a:solidFill>
              </a:rPr>
              <a:t>: </a:t>
            </a:r>
            <a:r>
              <a:rPr lang="en-US" sz="1400" dirty="0" err="1" smtClean="0">
                <a:solidFill>
                  <a:srgbClr val="3C5790"/>
                </a:solidFill>
              </a:rPr>
              <a:t>Solr</a:t>
            </a:r>
            <a:r>
              <a:rPr lang="en-US" sz="1400" dirty="0" smtClean="0">
                <a:solidFill>
                  <a:srgbClr val="3C5790"/>
                </a:solidFill>
              </a:rPr>
              <a:t> is fast and can execute complex queries in </a:t>
            </a:r>
            <a:r>
              <a:rPr lang="en-US" sz="1400" dirty="0" err="1" smtClean="0">
                <a:solidFill>
                  <a:srgbClr val="3C5790"/>
                </a:solidFill>
              </a:rPr>
              <a:t>subsecond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speed, often only tens of milliseconds.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b="1" dirty="0" smtClean="0">
                <a:solidFill>
                  <a:srgbClr val="3C5790"/>
                </a:solidFill>
              </a:rPr>
              <a:t>Large volumes of documents</a:t>
            </a:r>
            <a:r>
              <a:rPr lang="ro-RO" sz="1400" dirty="0" smtClean="0">
                <a:solidFill>
                  <a:srgbClr val="3C5790"/>
                </a:solidFill>
              </a:rPr>
              <a:t>: </a:t>
            </a:r>
            <a:r>
              <a:rPr lang="en-US" sz="1400" dirty="0" err="1" smtClean="0">
                <a:solidFill>
                  <a:srgbClr val="3C5790"/>
                </a:solidFill>
              </a:rPr>
              <a:t>Solr</a:t>
            </a:r>
            <a:r>
              <a:rPr lang="en-US" sz="1400" dirty="0" smtClean="0">
                <a:solidFill>
                  <a:srgbClr val="3C5790"/>
                </a:solidFill>
              </a:rPr>
              <a:t> is designed to deal with indexes containing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many millions of documents.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b="1" dirty="0" smtClean="0">
                <a:solidFill>
                  <a:srgbClr val="3C5790"/>
                </a:solidFill>
              </a:rPr>
              <a:t>Text-centric</a:t>
            </a:r>
            <a:r>
              <a:rPr lang="ro-RO" sz="1400" dirty="0" smtClean="0">
                <a:solidFill>
                  <a:srgbClr val="3C5790"/>
                </a:solidFill>
              </a:rPr>
              <a:t>: </a:t>
            </a:r>
            <a:r>
              <a:rPr lang="en-US" sz="1400" dirty="0" err="1" smtClean="0">
                <a:solidFill>
                  <a:srgbClr val="3C5790"/>
                </a:solidFill>
              </a:rPr>
              <a:t>Solr</a:t>
            </a:r>
            <a:r>
              <a:rPr lang="en-US" sz="1400" dirty="0" smtClean="0">
                <a:solidFill>
                  <a:srgbClr val="3C5790"/>
                </a:solidFill>
              </a:rPr>
              <a:t> is optimized for searching natural-language text, like emails, web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pages, resumes, PDF documents, and social messages such as tweets or blogs.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b="1" dirty="0" smtClean="0">
                <a:solidFill>
                  <a:srgbClr val="3C5790"/>
                </a:solidFill>
              </a:rPr>
              <a:t>Results sorted by relevance</a:t>
            </a:r>
            <a:r>
              <a:rPr lang="ro-RO" sz="1400" dirty="0" smtClean="0">
                <a:solidFill>
                  <a:srgbClr val="3C5790"/>
                </a:solidFill>
              </a:rPr>
              <a:t>: </a:t>
            </a:r>
            <a:r>
              <a:rPr lang="en-US" sz="1400" dirty="0" err="1" smtClean="0">
                <a:solidFill>
                  <a:srgbClr val="3C5790"/>
                </a:solidFill>
              </a:rPr>
              <a:t>Solr</a:t>
            </a:r>
            <a:r>
              <a:rPr lang="en-US" sz="1400" dirty="0" smtClean="0">
                <a:solidFill>
                  <a:srgbClr val="3C5790"/>
                </a:solidFill>
              </a:rPr>
              <a:t> returns documents in ranked order based on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how relevant each document is to the user’s query.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Co</a:t>
            </a:r>
            <a:r>
              <a:rPr lang="ro-RO" dirty="0" smtClean="0">
                <a:solidFill>
                  <a:schemeClr val="bg1"/>
                </a:solidFill>
              </a:rPr>
              <a:t>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main configuration file in </a:t>
            </a:r>
            <a:r>
              <a:rPr lang="en-US" sz="1400" dirty="0" err="1" smtClean="0">
                <a:solidFill>
                  <a:srgbClr val="3C5790"/>
                </a:solidFill>
              </a:rPr>
              <a:t>Solr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b="1" dirty="0" smtClean="0">
                <a:solidFill>
                  <a:srgbClr val="3C5790"/>
                </a:solidFill>
              </a:rPr>
              <a:t>solrconfig.xml</a:t>
            </a:r>
            <a:r>
              <a:rPr lang="en-US" sz="1400" dirty="0" smtClean="0">
                <a:solidFill>
                  <a:srgbClr val="3C5790"/>
                </a:solidFill>
              </a:rPr>
              <a:t>, contains numerous settings, some of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which (such as cache management settings) are useful when just starting out, while others are intended for advanced users.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err="1" smtClean="0">
                <a:solidFill>
                  <a:srgbClr val="3C5790"/>
                </a:solidFill>
              </a:rPr>
              <a:t>Solr</a:t>
            </a:r>
            <a:r>
              <a:rPr lang="en-US" sz="1400" dirty="0" smtClean="0">
                <a:solidFill>
                  <a:srgbClr val="3C5790"/>
                </a:solidFill>
              </a:rPr>
              <a:t> adds a simple, declarative way to define the structure of your index and how you want fields to be represented and analyzed: an XML-configuration document named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en-US" sz="1400" b="1" dirty="0" smtClean="0">
                <a:solidFill>
                  <a:srgbClr val="3C5790"/>
                </a:solidFill>
              </a:rPr>
              <a:t>schema.xml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Solr</a:t>
            </a:r>
            <a:r>
              <a:rPr lang="en-US" sz="1400" dirty="0" smtClean="0">
                <a:solidFill>
                  <a:srgbClr val="3C5790"/>
                </a:solidFill>
              </a:rPr>
              <a:t> uses schema.xml to represent all of the possible fields and data types necessary to map documents into a </a:t>
            </a:r>
            <a:r>
              <a:rPr lang="en-US" sz="1400" dirty="0" err="1" smtClean="0">
                <a:solidFill>
                  <a:srgbClr val="3C5790"/>
                </a:solidFill>
              </a:rPr>
              <a:t>Lucene</a:t>
            </a:r>
            <a:r>
              <a:rPr lang="en-US" sz="1400" dirty="0" smtClean="0">
                <a:solidFill>
                  <a:srgbClr val="3C5790"/>
                </a:solidFill>
              </a:rPr>
              <a:t> index.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Co</a:t>
            </a:r>
            <a:r>
              <a:rPr lang="ro-RO" dirty="0" smtClean="0">
                <a:solidFill>
                  <a:schemeClr val="bg1"/>
                </a:solidFill>
              </a:rPr>
              <a:t>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Solr</a:t>
            </a:r>
            <a:r>
              <a:rPr lang="en-US" sz="1400" dirty="0" smtClean="0">
                <a:solidFill>
                  <a:srgbClr val="3C5790"/>
                </a:solidFill>
              </a:rPr>
              <a:t> provides </a:t>
            </a:r>
            <a:r>
              <a:rPr lang="en-US" sz="1400" b="1" dirty="0" smtClean="0">
                <a:solidFill>
                  <a:srgbClr val="3C5790"/>
                </a:solidFill>
              </a:rPr>
              <a:t>copy</a:t>
            </a:r>
            <a:r>
              <a:rPr lang="en-US" sz="1400" dirty="0" smtClean="0">
                <a:solidFill>
                  <a:srgbClr val="3C5790"/>
                </a:solidFill>
              </a:rPr>
              <a:t> and </a:t>
            </a:r>
            <a:r>
              <a:rPr lang="en-US" sz="1400" b="1" dirty="0" smtClean="0">
                <a:solidFill>
                  <a:srgbClr val="3C5790"/>
                </a:solidFill>
              </a:rPr>
              <a:t>dynamic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b="1" dirty="0" smtClean="0">
                <a:solidFill>
                  <a:srgbClr val="3C5790"/>
                </a:solidFill>
              </a:rPr>
              <a:t>fields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Copy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b="1" dirty="0" smtClean="0">
                <a:solidFill>
                  <a:srgbClr val="3C5790"/>
                </a:solidFill>
              </a:rPr>
              <a:t>fields</a:t>
            </a:r>
            <a:r>
              <a:rPr lang="en-US" sz="1400" dirty="0" smtClean="0">
                <a:solidFill>
                  <a:srgbClr val="3C5790"/>
                </a:solidFill>
              </a:rPr>
              <a:t> provide a way to take the raw text contents of one or more fields and have them applied to a different field.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Dynamic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b="1" dirty="0" smtClean="0">
                <a:solidFill>
                  <a:srgbClr val="3C5790"/>
                </a:solidFill>
              </a:rPr>
              <a:t>fields</a:t>
            </a:r>
            <a:r>
              <a:rPr lang="en-US" sz="1400" dirty="0" smtClean="0">
                <a:solidFill>
                  <a:srgbClr val="3C5790"/>
                </a:solidFill>
              </a:rPr>
              <a:t> allow you to apply the same field type to many different fields without explicitly declaring them in schema.xml.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Lucene</a:t>
            </a:r>
            <a:r>
              <a:rPr lang="en-US" sz="1400" dirty="0" smtClean="0">
                <a:solidFill>
                  <a:srgbClr val="3C5790"/>
                </a:solidFill>
              </a:rPr>
              <a:t> provides a powerful library for indexing documents,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executing queries, and ranking results.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With schema.xml we  define the index structure using an XML-configuration document instead of having to program to the </a:t>
            </a:r>
            <a:r>
              <a:rPr lang="en-US" sz="1400" dirty="0" err="1" smtClean="0">
                <a:solidFill>
                  <a:srgbClr val="3C5790"/>
                </a:solidFill>
              </a:rPr>
              <a:t>Lucene</a:t>
            </a:r>
            <a:r>
              <a:rPr lang="en-US" sz="1400" dirty="0" smtClean="0">
                <a:solidFill>
                  <a:srgbClr val="3C5790"/>
                </a:solidFill>
              </a:rPr>
              <a:t> API.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Solr</a:t>
            </a:r>
            <a:r>
              <a:rPr lang="en-US" sz="1400" dirty="0" smtClean="0">
                <a:solidFill>
                  <a:srgbClr val="3C5790"/>
                </a:solidFill>
              </a:rPr>
              <a:t> runs as a Java web application and integrates with other technologies, using proven standards such as XML, JSON, and HTTP.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Co</a:t>
            </a:r>
            <a:r>
              <a:rPr lang="ro-RO" dirty="0" smtClean="0">
                <a:solidFill>
                  <a:schemeClr val="bg1"/>
                </a:solidFill>
              </a:rPr>
              <a:t>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057400"/>
            <a:ext cx="682942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Co</a:t>
            </a:r>
            <a:r>
              <a:rPr lang="ro-RO" dirty="0" smtClean="0">
                <a:solidFill>
                  <a:schemeClr val="bg1"/>
                </a:solidFill>
              </a:rPr>
              <a:t>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57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We can index data by running a tool that will call SOLR URL: http://localhost:8983/solr/update.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514600"/>
            <a:ext cx="646747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6386</TotalTime>
  <Words>1206</Words>
  <Application>Microsoft Office PowerPoint</Application>
  <PresentationFormat>On-screen Show (4:3)</PresentationFormat>
  <Paragraphs>102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143</vt:lpstr>
      <vt:lpstr>Apache Solr</vt:lpstr>
      <vt:lpstr>Contents</vt:lpstr>
      <vt:lpstr>What is Apache Solr?</vt:lpstr>
      <vt:lpstr>Architecture</vt:lpstr>
      <vt:lpstr>Features</vt:lpstr>
      <vt:lpstr>Core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Solr Concepts</vt:lpstr>
      <vt:lpstr>Solr Concepts (cont.)</vt:lpstr>
      <vt:lpstr>Configuration</vt:lpstr>
      <vt:lpstr>Configuration (cont.)</vt:lpstr>
      <vt:lpstr>Configuration (cont.)</vt:lpstr>
      <vt:lpstr>Configuration (cont.)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689</cp:revision>
  <dcterms:created xsi:type="dcterms:W3CDTF">2012-04-12T06:19:17Z</dcterms:created>
  <dcterms:modified xsi:type="dcterms:W3CDTF">2015-02-23T21:45:29Z</dcterms:modified>
</cp:coreProperties>
</file>