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1" r:id="rId6"/>
    <p:sldId id="265" r:id="rId7"/>
    <p:sldId id="264" r:id="rId8"/>
    <p:sldId id="271" r:id="rId9"/>
    <p:sldId id="273" r:id="rId10"/>
    <p:sldId id="274" r:id="rId11"/>
    <p:sldId id="268" r:id="rId12"/>
    <p:sldId id="287" r:id="rId13"/>
    <p:sldId id="286" r:id="rId14"/>
    <p:sldId id="269" r:id="rId15"/>
    <p:sldId id="270" r:id="rId16"/>
    <p:sldId id="275" r:id="rId17"/>
    <p:sldId id="276" r:id="rId18"/>
    <p:sldId id="279" r:id="rId19"/>
    <p:sldId id="278" r:id="rId20"/>
    <p:sldId id="277" r:id="rId21"/>
    <p:sldId id="281" r:id="rId22"/>
    <p:sldId id="280" r:id="rId23"/>
    <p:sldId id="282" r:id="rId24"/>
    <p:sldId id="263" r:id="rId25"/>
    <p:sldId id="266" r:id="rId26"/>
    <p:sldId id="292" r:id="rId27"/>
    <p:sldId id="294" r:id="rId28"/>
    <p:sldId id="295" r:id="rId29"/>
    <p:sldId id="297" r:id="rId30"/>
    <p:sldId id="296" r:id="rId31"/>
    <p:sldId id="293" r:id="rId32"/>
    <p:sldId id="283" r:id="rId33"/>
    <p:sldId id="289" r:id="rId34"/>
    <p:sldId id="290" r:id="rId35"/>
    <p:sldId id="285" r:id="rId36"/>
    <p:sldId id="299" r:id="rId37"/>
    <p:sldId id="298" r:id="rId38"/>
    <p:sldId id="300" r:id="rId39"/>
    <p:sldId id="302" r:id="rId40"/>
    <p:sldId id="301" r:id="rId41"/>
    <p:sldId id="260" r:id="rId42"/>
    <p:sldId id="259" r:id="rId4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FB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FR"/>
          </a:p>
        </p:txBody>
      </p:sp>
      <p:sp>
        <p:nvSpPr>
          <p:cNvPr id="4" name="Espace réservé de la date 3"/>
          <p:cNvSpPr>
            <a:spLocks noGrp="1"/>
          </p:cNvSpPr>
          <p:nvPr>
            <p:ph type="dt" sz="half" idx="10"/>
          </p:nvPr>
        </p:nvSpPr>
        <p:spPr/>
        <p:txBody>
          <a:bodyPr/>
          <a:lstStyle>
            <a:lvl1pPr>
              <a:defRPr/>
            </a:lvl1pPr>
          </a:lstStyle>
          <a:p>
            <a:pPr>
              <a:defRPr/>
            </a:pPr>
            <a:fld id="{2DC42C58-1357-408E-955F-B9E537926EA4}" type="datetimeFigureOut">
              <a:rPr lang="fr-FR"/>
              <a:pPr>
                <a:defRPr/>
              </a:pPr>
              <a:t>03/02/2012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5856FBF-58FC-4F83-BD0B-B88C321DBD36}"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C0EFCDC9-446A-4378-B395-FF5A2F48077B}" type="datetimeFigureOut">
              <a:rPr lang="fr-FR"/>
              <a:pPr>
                <a:defRPr/>
              </a:pPr>
              <a:t>03/02/2012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3364B031-5515-4DD2-8ADF-B585B732B210}"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7E8D31AC-B081-468A-8571-3C320C91A0D1}" type="datetimeFigureOut">
              <a:rPr lang="fr-FR"/>
              <a:pPr>
                <a:defRPr/>
              </a:pPr>
              <a:t>03/02/2012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C0F8C8EF-3B06-4D1B-80FD-4D4C606C2450}"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e la date 3"/>
          <p:cNvSpPr>
            <a:spLocks noGrp="1"/>
          </p:cNvSpPr>
          <p:nvPr>
            <p:ph type="dt" sz="half" idx="10"/>
          </p:nvPr>
        </p:nvSpPr>
        <p:spPr/>
        <p:txBody>
          <a:bodyPr/>
          <a:lstStyle>
            <a:lvl1pPr>
              <a:defRPr/>
            </a:lvl1pPr>
          </a:lstStyle>
          <a:p>
            <a:pPr>
              <a:defRPr/>
            </a:pPr>
            <a:fld id="{39F1BD04-45D5-41D0-9F53-E0778EC58E79}" type="datetimeFigureOut">
              <a:rPr lang="fr-FR"/>
              <a:pPr>
                <a:defRPr/>
              </a:pPr>
              <a:t>03/02/2012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F18E90D4-806A-45A4-B09D-8AA2D6F50CB3}"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809EE419-D56F-453A-92BC-D5BC6C4184F3}" type="datetimeFigureOut">
              <a:rPr lang="fr-FR"/>
              <a:pPr>
                <a:defRPr/>
              </a:pPr>
              <a:t>03/02/2012</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035ADC23-B4F5-48BA-A894-F1128A8AE055}"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e la date 3"/>
          <p:cNvSpPr>
            <a:spLocks noGrp="1"/>
          </p:cNvSpPr>
          <p:nvPr>
            <p:ph type="dt" sz="half" idx="10"/>
          </p:nvPr>
        </p:nvSpPr>
        <p:spPr/>
        <p:txBody>
          <a:bodyPr/>
          <a:lstStyle>
            <a:lvl1pPr>
              <a:defRPr/>
            </a:lvl1pPr>
          </a:lstStyle>
          <a:p>
            <a:pPr>
              <a:defRPr/>
            </a:pPr>
            <a:fld id="{42F71F50-A487-4041-B5C1-C7A5C4334A95}" type="datetimeFigureOut">
              <a:rPr lang="fr-FR"/>
              <a:pPr>
                <a:defRPr/>
              </a:pPr>
              <a:t>03/02/2012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384F6883-A62D-4689-81AE-78DFFB04C6BA}"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Espace réservé de la date 3"/>
          <p:cNvSpPr>
            <a:spLocks noGrp="1"/>
          </p:cNvSpPr>
          <p:nvPr>
            <p:ph type="dt" sz="half" idx="10"/>
          </p:nvPr>
        </p:nvSpPr>
        <p:spPr/>
        <p:txBody>
          <a:bodyPr/>
          <a:lstStyle>
            <a:lvl1pPr>
              <a:defRPr/>
            </a:lvl1pPr>
          </a:lstStyle>
          <a:p>
            <a:pPr>
              <a:defRPr/>
            </a:pPr>
            <a:fld id="{AAE20568-A84E-45EA-8426-1C0344E2F1ED}" type="datetimeFigureOut">
              <a:rPr lang="fr-FR"/>
              <a:pPr>
                <a:defRPr/>
              </a:pPr>
              <a:t>03/02/2012</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4C64F8DB-526B-4059-8E9C-12AE4D8C485D}"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FR"/>
          </a:p>
        </p:txBody>
      </p:sp>
      <p:sp>
        <p:nvSpPr>
          <p:cNvPr id="3" name="Espace réservé de la date 3"/>
          <p:cNvSpPr>
            <a:spLocks noGrp="1"/>
          </p:cNvSpPr>
          <p:nvPr>
            <p:ph type="dt" sz="half" idx="10"/>
          </p:nvPr>
        </p:nvSpPr>
        <p:spPr/>
        <p:txBody>
          <a:bodyPr/>
          <a:lstStyle>
            <a:lvl1pPr>
              <a:defRPr/>
            </a:lvl1pPr>
          </a:lstStyle>
          <a:p>
            <a:pPr>
              <a:defRPr/>
            </a:pPr>
            <a:fld id="{9FC048CD-B096-4BFC-AB70-586653CCA9D4}" type="datetimeFigureOut">
              <a:rPr lang="fr-FR"/>
              <a:pPr>
                <a:defRPr/>
              </a:pPr>
              <a:t>03/02/2012</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B18A027E-3A92-4D1B-B3E9-9ADAEA452E55}"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074FC9F6-B066-4114-AAC6-C8CDF68486B4}" type="datetimeFigureOut">
              <a:rPr lang="fr-FR"/>
              <a:pPr>
                <a:defRPr/>
              </a:pPr>
              <a:t>03/02/2012</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A334455E-BC76-4BBE-BC41-9BF39774A630}"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8B4B71A-56AF-4774-8E69-A3C74A401257}" type="datetimeFigureOut">
              <a:rPr lang="fr-FR"/>
              <a:pPr>
                <a:defRPr/>
              </a:pPr>
              <a:t>03/02/2012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EC9C0367-BC80-405D-9C67-B13ABB15F4EC}"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F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94C6863F-A8C9-4204-AF93-AF058728F535}" type="datetimeFigureOut">
              <a:rPr lang="fr-FR"/>
              <a:pPr>
                <a:defRPr/>
              </a:pPr>
              <a:t>03/02/2012</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FAF92EC-9DFB-4B56-BA80-B5A7E8C9200B}"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41E1779-C3A9-46D5-B6D0-0E19E2B10598}" type="datetimeFigureOut">
              <a:rPr lang="fr-FR"/>
              <a:pPr>
                <a:defRPr/>
              </a:pPr>
              <a:t>03/02/2012</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3FAA1E44-3A2D-4F00-8FD2-BE54CD1FC2DD}"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2663825"/>
            <a:ext cx="7772400" cy="1470025"/>
          </a:xfrm>
        </p:spPr>
        <p:txBody>
          <a:bodyPr/>
          <a:lstStyle/>
          <a:p>
            <a:r>
              <a:rPr lang="fr-CA" sz="3600" dirty="0" smtClean="0">
                <a:solidFill>
                  <a:srgbClr val="D5FBFF"/>
                </a:solidFill>
                <a:latin typeface="Georgia" pitchFamily="18" charset="0"/>
              </a:rPr>
              <a:t>DWR</a:t>
            </a:r>
            <a:endParaRPr lang="fr-FR" sz="3600" dirty="0" smtClean="0">
              <a:solidFill>
                <a:srgbClr val="D5FBFF"/>
              </a:solidFill>
              <a:latin typeface="Georgia" pitchFamily="18" charset="0"/>
            </a:endParaRPr>
          </a:p>
        </p:txBody>
      </p:sp>
      <p:sp>
        <p:nvSpPr>
          <p:cNvPr id="2051" name="Sous-titre 2"/>
          <p:cNvSpPr>
            <a:spLocks noGrp="1"/>
          </p:cNvSpPr>
          <p:nvPr>
            <p:ph type="subTitle" idx="1"/>
          </p:nvPr>
        </p:nvSpPr>
        <p:spPr>
          <a:xfrm>
            <a:off x="5867400" y="5715000"/>
            <a:ext cx="3124200" cy="623888"/>
          </a:xfrm>
        </p:spPr>
        <p:txBody>
          <a:bodyPr/>
          <a:lstStyle/>
          <a:p>
            <a:r>
              <a:rPr lang="fr-CA" sz="2400" dirty="0" smtClean="0">
                <a:solidFill>
                  <a:srgbClr val="D5FBFF"/>
                </a:solidFill>
                <a:latin typeface="Georgia" pitchFamily="18" charset="0"/>
              </a:rPr>
              <a:t>Dima </a:t>
            </a:r>
            <a:r>
              <a:rPr lang="fr-CA" sz="2400" dirty="0" err="1" smtClean="0">
                <a:solidFill>
                  <a:srgbClr val="D5FBFF"/>
                </a:solidFill>
                <a:latin typeface="Georgia" pitchFamily="18" charset="0"/>
              </a:rPr>
              <a:t>Ionut</a:t>
            </a:r>
            <a:r>
              <a:rPr lang="fr-CA" sz="2400" dirty="0" smtClean="0">
                <a:solidFill>
                  <a:srgbClr val="D5FBFF"/>
                </a:solidFill>
                <a:latin typeface="Georgia" pitchFamily="18" charset="0"/>
              </a:rPr>
              <a:t> Daniel</a:t>
            </a:r>
            <a:endParaRPr lang="fr-FR" sz="2400" dirty="0" smtClean="0">
              <a:solidFill>
                <a:srgbClr val="D5FBFF"/>
              </a:solidFill>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Creating</a:t>
            </a:r>
            <a:r>
              <a:rPr lang="fr-FR" dirty="0" smtClean="0">
                <a:solidFill>
                  <a:schemeClr val="bg1"/>
                </a:solidFill>
              </a:rPr>
              <a:t> Web Application</a:t>
            </a:r>
          </a:p>
        </p:txBody>
      </p:sp>
      <p:sp>
        <p:nvSpPr>
          <p:cNvPr id="4099" name="Espace réservé du contenu 2"/>
          <p:cNvSpPr>
            <a:spLocks noGrp="1"/>
          </p:cNvSpPr>
          <p:nvPr>
            <p:ph idx="1"/>
          </p:nvPr>
        </p:nvSpPr>
        <p:spPr>
          <a:xfrm>
            <a:off x="5943600" y="2232025"/>
            <a:ext cx="2895600" cy="4321175"/>
          </a:xfrm>
        </p:spPr>
        <p:txBody>
          <a:bodyPr/>
          <a:lstStyle/>
          <a:p>
            <a:r>
              <a:rPr lang="en-US" sz="1400" dirty="0" smtClean="0">
                <a:sym typeface="Wingdings" pitchFamily="2" charset="2"/>
              </a:rPr>
              <a:t>We import the 2 </a:t>
            </a:r>
            <a:r>
              <a:rPr lang="en-US" sz="1400" dirty="0" err="1" smtClean="0">
                <a:sym typeface="Wingdings" pitchFamily="2" charset="2"/>
              </a:rPr>
              <a:t>javascript</a:t>
            </a:r>
            <a:r>
              <a:rPr lang="en-US" sz="1400" dirty="0" smtClean="0">
                <a:sym typeface="Wingdings" pitchFamily="2" charset="2"/>
              </a:rPr>
              <a:t> libraries. The add() and the sub() functions are called when the Add button and the Subtract button is clicked.</a:t>
            </a:r>
          </a:p>
          <a:p>
            <a:r>
              <a:rPr lang="en-US" sz="1400" dirty="0" smtClean="0">
                <a:sym typeface="Wingdings" pitchFamily="2" charset="2"/>
              </a:rPr>
              <a:t>When the Add button is called it will extract the 2 text fields values and will call the </a:t>
            </a:r>
            <a:r>
              <a:rPr lang="en-US" sz="1400" dirty="0" err="1" smtClean="0">
                <a:sym typeface="Wingdings" pitchFamily="2" charset="2"/>
              </a:rPr>
              <a:t>CalculatorService.add</a:t>
            </a:r>
            <a:r>
              <a:rPr lang="en-US" sz="1400" dirty="0" smtClean="0">
                <a:sym typeface="Wingdings" pitchFamily="2" charset="2"/>
              </a:rPr>
              <a:t> function. </a:t>
            </a:r>
          </a:p>
          <a:p>
            <a:r>
              <a:rPr lang="en-US" sz="1400" dirty="0" smtClean="0">
                <a:sym typeface="Wingdings" pitchFamily="2" charset="2"/>
              </a:rPr>
              <a:t>The </a:t>
            </a:r>
            <a:r>
              <a:rPr lang="en-US" sz="1400" dirty="0" err="1" smtClean="0">
                <a:sym typeface="Wingdings" pitchFamily="2" charset="2"/>
              </a:rPr>
              <a:t>CalculatorService.add</a:t>
            </a:r>
            <a:r>
              <a:rPr lang="en-US" sz="1400" dirty="0" smtClean="0">
                <a:sym typeface="Wingdings" pitchFamily="2" charset="2"/>
              </a:rPr>
              <a:t> function has 3 parameters: the 2 operands and the callback function that is called when the response from the server arrives. </a:t>
            </a:r>
            <a:endParaRPr lang="fr-FR" sz="1300" dirty="0" smtClean="0"/>
          </a:p>
        </p:txBody>
      </p:sp>
      <p:pic>
        <p:nvPicPr>
          <p:cNvPr id="6146" name="Picture 2"/>
          <p:cNvPicPr>
            <a:picLocks noChangeAspect="1" noChangeArrowheads="1"/>
          </p:cNvPicPr>
          <p:nvPr/>
        </p:nvPicPr>
        <p:blipFill>
          <a:blip r:embed="rId3"/>
          <a:srcRect/>
          <a:stretch>
            <a:fillRect/>
          </a:stretch>
        </p:blipFill>
        <p:spPr bwMode="auto">
          <a:xfrm>
            <a:off x="251253" y="2286000"/>
            <a:ext cx="5387547" cy="30480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685800" y="5486400"/>
            <a:ext cx="3505200" cy="11762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Annotations</a:t>
            </a:r>
          </a:p>
        </p:txBody>
      </p:sp>
      <p:sp>
        <p:nvSpPr>
          <p:cNvPr id="4099" name="Espace réservé du contenu 2"/>
          <p:cNvSpPr>
            <a:spLocks noGrp="1"/>
          </p:cNvSpPr>
          <p:nvPr>
            <p:ph idx="1"/>
          </p:nvPr>
        </p:nvSpPr>
        <p:spPr>
          <a:xfrm>
            <a:off x="457200" y="2133600"/>
            <a:ext cx="8229600" cy="1752600"/>
          </a:xfrm>
        </p:spPr>
        <p:txBody>
          <a:bodyPr/>
          <a:lstStyle/>
          <a:p>
            <a:r>
              <a:rPr lang="en-US" sz="1300" dirty="0" smtClean="0"/>
              <a:t>DWR supports configuration by annotations instead of (or in conjunction with) XML configuration.   To use annotations  the DWR </a:t>
            </a:r>
            <a:r>
              <a:rPr lang="en-US" sz="1300" dirty="0" err="1" smtClean="0"/>
              <a:t>servlet</a:t>
            </a:r>
            <a:r>
              <a:rPr lang="en-US" sz="1300" dirty="0" smtClean="0"/>
              <a:t> entry in the web.xml file must have all the annotated classes specified in the classes init parameter.</a:t>
            </a:r>
          </a:p>
          <a:p>
            <a:r>
              <a:rPr lang="en-US" sz="1300" dirty="0" smtClean="0"/>
              <a:t>The annotation </a:t>
            </a:r>
            <a:r>
              <a:rPr lang="en-US" sz="1300" b="1" dirty="0" smtClean="0"/>
              <a:t>@</a:t>
            </a:r>
            <a:r>
              <a:rPr lang="en-US" sz="1300" b="1" dirty="0" err="1" smtClean="0"/>
              <a:t>RemoteProxy</a:t>
            </a:r>
            <a:r>
              <a:rPr lang="en-US" sz="1300" dirty="0" smtClean="0"/>
              <a:t> makes a class available for </a:t>
            </a:r>
            <a:r>
              <a:rPr lang="en-US" sz="1300" dirty="0" err="1" smtClean="0"/>
              <a:t>remoting</a:t>
            </a:r>
            <a:r>
              <a:rPr lang="en-US" sz="1300" dirty="0" smtClean="0"/>
              <a:t>, and the name of its attribute specifies the JavaScript name for the object. The </a:t>
            </a:r>
            <a:r>
              <a:rPr lang="en-US" sz="1300" b="1" dirty="0" smtClean="0"/>
              <a:t>@</a:t>
            </a:r>
            <a:r>
              <a:rPr lang="en-US" sz="1300" b="1" dirty="0" err="1" smtClean="0"/>
              <a:t>RemoteMethod</a:t>
            </a:r>
            <a:r>
              <a:rPr lang="en-US" sz="1300" dirty="0" smtClean="0"/>
              <a:t> annotation defines the methods.</a:t>
            </a:r>
          </a:p>
          <a:p>
            <a:r>
              <a:rPr lang="en-US" sz="1300" dirty="0" smtClean="0"/>
              <a:t>Conversions to make custom bean classes are available through </a:t>
            </a:r>
            <a:r>
              <a:rPr lang="en-US" sz="1300" b="1" dirty="0" smtClean="0"/>
              <a:t>@</a:t>
            </a:r>
            <a:r>
              <a:rPr lang="en-US" sz="1300" b="1" dirty="0" err="1" smtClean="0"/>
              <a:t>DataTransferObject</a:t>
            </a:r>
            <a:r>
              <a:rPr lang="en-US" sz="1300" dirty="0" smtClean="0"/>
              <a:t> and </a:t>
            </a:r>
            <a:r>
              <a:rPr lang="en-US" sz="1300" b="1" dirty="0" smtClean="0"/>
              <a:t>@</a:t>
            </a:r>
            <a:r>
              <a:rPr lang="en-US" sz="1300" b="1" dirty="0" err="1" smtClean="0"/>
              <a:t>RemoteProperty</a:t>
            </a:r>
            <a:r>
              <a:rPr lang="en-US" sz="1300" dirty="0" smtClean="0"/>
              <a:t> annotations.</a:t>
            </a:r>
            <a:endParaRPr lang="fr-FR" sz="1300" dirty="0" smtClean="0"/>
          </a:p>
        </p:txBody>
      </p:sp>
      <p:pic>
        <p:nvPicPr>
          <p:cNvPr id="1026" name="Picture 2"/>
          <p:cNvPicPr>
            <a:picLocks noChangeAspect="1" noChangeArrowheads="1"/>
          </p:cNvPicPr>
          <p:nvPr/>
        </p:nvPicPr>
        <p:blipFill>
          <a:blip r:embed="rId3"/>
          <a:srcRect/>
          <a:stretch>
            <a:fillRect/>
          </a:stretch>
        </p:blipFill>
        <p:spPr bwMode="auto">
          <a:xfrm>
            <a:off x="1676400" y="4038600"/>
            <a:ext cx="5048250" cy="657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52400" y="4876800"/>
            <a:ext cx="3657600" cy="175121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4086225" y="5334000"/>
            <a:ext cx="4752975" cy="79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Annotations</a:t>
            </a:r>
          </a:p>
        </p:txBody>
      </p:sp>
      <p:sp>
        <p:nvSpPr>
          <p:cNvPr id="4099" name="Espace réservé du contenu 2"/>
          <p:cNvSpPr>
            <a:spLocks noGrp="1"/>
          </p:cNvSpPr>
          <p:nvPr>
            <p:ph idx="1"/>
          </p:nvPr>
        </p:nvSpPr>
        <p:spPr>
          <a:xfrm>
            <a:off x="4191000" y="4953000"/>
            <a:ext cx="4343400" cy="1600200"/>
          </a:xfrm>
        </p:spPr>
        <p:txBody>
          <a:bodyPr/>
          <a:lstStyle/>
          <a:p>
            <a:r>
              <a:rPr lang="en-US" sz="1300" dirty="0" smtClean="0"/>
              <a:t>We </a:t>
            </a:r>
            <a:r>
              <a:rPr lang="en-US" sz="1300" dirty="0" err="1" smtClean="0"/>
              <a:t>crete</a:t>
            </a:r>
            <a:r>
              <a:rPr lang="en-US" sz="1300" dirty="0" smtClean="0"/>
              <a:t> </a:t>
            </a:r>
            <a:r>
              <a:rPr lang="en-US" sz="1300" dirty="0" err="1" smtClean="0"/>
              <a:t>PersonBean</a:t>
            </a:r>
            <a:r>
              <a:rPr lang="en-US" sz="1300" dirty="0" smtClean="0"/>
              <a:t> as @</a:t>
            </a:r>
            <a:r>
              <a:rPr lang="en-US" sz="1300" dirty="0" err="1" smtClean="0"/>
              <a:t>DataTransferObject</a:t>
            </a:r>
            <a:r>
              <a:rPr lang="en-US" sz="1300" dirty="0" smtClean="0"/>
              <a:t> containing setters and getters. We define a new @</a:t>
            </a:r>
            <a:r>
              <a:rPr lang="en-US" sz="1300" dirty="0" err="1" smtClean="0"/>
              <a:t>RemoteMethod</a:t>
            </a:r>
            <a:r>
              <a:rPr lang="en-US" sz="1300" dirty="0" smtClean="0"/>
              <a:t> method that creates the </a:t>
            </a:r>
            <a:r>
              <a:rPr lang="en-US" sz="1300" dirty="0" err="1" smtClean="0"/>
              <a:t>PersonBean</a:t>
            </a:r>
            <a:r>
              <a:rPr lang="en-US" sz="1300" dirty="0" smtClean="0"/>
              <a:t> and wraps it to the client. </a:t>
            </a:r>
          </a:p>
          <a:p>
            <a:r>
              <a:rPr lang="en-US" sz="1300" dirty="0" smtClean="0"/>
              <a:t>When we invoke the method, DWR creates the object from server side and then DWR it wraps it into </a:t>
            </a:r>
            <a:r>
              <a:rPr lang="en-US" sz="1300" smtClean="0"/>
              <a:t>the client-side format.</a:t>
            </a:r>
            <a:endParaRPr lang="fr-FR" sz="1300" dirty="0" smtClean="0"/>
          </a:p>
        </p:txBody>
      </p:sp>
      <p:pic>
        <p:nvPicPr>
          <p:cNvPr id="2050" name="Picture 2"/>
          <p:cNvPicPr>
            <a:picLocks noChangeAspect="1" noChangeArrowheads="1"/>
          </p:cNvPicPr>
          <p:nvPr/>
        </p:nvPicPr>
        <p:blipFill>
          <a:blip r:embed="rId3"/>
          <a:srcRect/>
          <a:stretch>
            <a:fillRect/>
          </a:stretch>
        </p:blipFill>
        <p:spPr bwMode="auto">
          <a:xfrm>
            <a:off x="381000" y="2286000"/>
            <a:ext cx="4724400" cy="1863033"/>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5715000" y="2514600"/>
            <a:ext cx="2847975" cy="11811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a:srcRect/>
          <a:stretch>
            <a:fillRect/>
          </a:stretch>
        </p:blipFill>
        <p:spPr bwMode="auto">
          <a:xfrm>
            <a:off x="2143125" y="4267200"/>
            <a:ext cx="5324475" cy="6858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a:srcRect/>
          <a:stretch>
            <a:fillRect/>
          </a:stretch>
        </p:blipFill>
        <p:spPr bwMode="auto">
          <a:xfrm>
            <a:off x="609600" y="5029200"/>
            <a:ext cx="3429000" cy="1695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457200" y="2133600"/>
            <a:ext cx="8229600" cy="4572000"/>
          </a:xfrm>
        </p:spPr>
        <p:txBody>
          <a:bodyPr/>
          <a:lstStyle/>
          <a:p>
            <a:r>
              <a:rPr lang="en-US" sz="1300" dirty="0" smtClean="0"/>
              <a:t>DWR includes a few JavaScript libraries that are required for DWR to work and utilities: </a:t>
            </a:r>
            <a:r>
              <a:rPr lang="en-US" sz="1300" b="1" dirty="0" smtClean="0"/>
              <a:t>engine.js</a:t>
            </a:r>
            <a:r>
              <a:rPr lang="en-US" sz="1300" dirty="0" smtClean="0"/>
              <a:t>, </a:t>
            </a:r>
            <a:r>
              <a:rPr lang="en-US" sz="1300" b="1" dirty="0" smtClean="0"/>
              <a:t>util.js</a:t>
            </a:r>
            <a:r>
              <a:rPr lang="en-US" sz="1300" dirty="0" smtClean="0"/>
              <a:t>, and </a:t>
            </a:r>
            <a:r>
              <a:rPr lang="en-US" sz="1300" b="1" dirty="0" smtClean="0"/>
              <a:t>gi.js</a:t>
            </a:r>
            <a:r>
              <a:rPr lang="en-US" sz="1300" dirty="0" smtClean="0"/>
              <a:t>. The core of DWR's browser-side functionality consists in engine.js  and is required for all the pages that use AJAX and DWR. The util.js library contains useful utility functions but is not required for DWR. The gi.js library is used to integrate DWR with TIBCO General Interface(GI) for AJAX Applications.</a:t>
            </a:r>
          </a:p>
          <a:p>
            <a:r>
              <a:rPr lang="en-US" sz="1300" dirty="0" smtClean="0"/>
              <a:t>The engine.js library is mandatory for DWR applications since it has functions to marshal calls from the dynamically generated JavaScript functions to remote Java classes in the server.</a:t>
            </a:r>
          </a:p>
          <a:p>
            <a:pPr>
              <a:buNone/>
            </a:pPr>
            <a:r>
              <a:rPr lang="fr-FR" sz="1300" b="1" dirty="0" smtClean="0">
                <a:solidFill>
                  <a:srgbClr val="0070C0"/>
                </a:solidFill>
              </a:rPr>
              <a:t>	&lt;script type='</a:t>
            </a:r>
            <a:r>
              <a:rPr lang="fr-FR" sz="1300" b="1" dirty="0" err="1" smtClean="0">
                <a:solidFill>
                  <a:srgbClr val="0070C0"/>
                </a:solidFill>
              </a:rPr>
              <a:t>text</a:t>
            </a:r>
            <a:r>
              <a:rPr lang="fr-FR" sz="1300" b="1" dirty="0" smtClean="0">
                <a:solidFill>
                  <a:srgbClr val="0070C0"/>
                </a:solidFill>
              </a:rPr>
              <a:t>/</a:t>
            </a:r>
            <a:r>
              <a:rPr lang="fr-FR" sz="1300" b="1" dirty="0" err="1" smtClean="0">
                <a:solidFill>
                  <a:srgbClr val="0070C0"/>
                </a:solidFill>
              </a:rPr>
              <a:t>javascript</a:t>
            </a:r>
            <a:r>
              <a:rPr lang="fr-FR" sz="1300" b="1" dirty="0" smtClean="0">
                <a:solidFill>
                  <a:srgbClr val="0070C0"/>
                </a:solidFill>
              </a:rPr>
              <a:t>' </a:t>
            </a:r>
            <a:r>
              <a:rPr lang="fr-FR" sz="1300" b="1" dirty="0" err="1" smtClean="0">
                <a:solidFill>
                  <a:srgbClr val="0070C0"/>
                </a:solidFill>
              </a:rPr>
              <a:t>src</a:t>
            </a:r>
            <a:r>
              <a:rPr lang="fr-FR" sz="1300" b="1" dirty="0" smtClean="0">
                <a:solidFill>
                  <a:srgbClr val="0070C0"/>
                </a:solidFill>
              </a:rPr>
              <a:t>='/&lt;</a:t>
            </a:r>
            <a:r>
              <a:rPr lang="fr-FR" sz="1300" b="1" dirty="0" err="1" smtClean="0">
                <a:solidFill>
                  <a:srgbClr val="0070C0"/>
                </a:solidFill>
              </a:rPr>
              <a:t>web_app_name</a:t>
            </a:r>
            <a:r>
              <a:rPr lang="fr-FR" sz="1300" b="1" dirty="0" smtClean="0">
                <a:solidFill>
                  <a:srgbClr val="0070C0"/>
                </a:solidFill>
              </a:rPr>
              <a:t>&gt;/</a:t>
            </a:r>
            <a:r>
              <a:rPr lang="fr-FR" sz="1300" b="1" dirty="0" err="1" smtClean="0">
                <a:solidFill>
                  <a:srgbClr val="0070C0"/>
                </a:solidFill>
              </a:rPr>
              <a:t>dwr</a:t>
            </a:r>
            <a:r>
              <a:rPr lang="fr-FR" sz="1300" b="1" dirty="0" smtClean="0">
                <a:solidFill>
                  <a:srgbClr val="0070C0"/>
                </a:solidFill>
              </a:rPr>
              <a:t>/engine.js'&gt;</a:t>
            </a:r>
          </a:p>
          <a:p>
            <a:pPr>
              <a:buNone/>
            </a:pPr>
            <a:r>
              <a:rPr lang="fr-FR" sz="1300" b="1" dirty="0" smtClean="0">
                <a:solidFill>
                  <a:srgbClr val="0070C0"/>
                </a:solidFill>
              </a:rPr>
              <a:t>	&lt;/script&gt;</a:t>
            </a:r>
          </a:p>
          <a:p>
            <a:r>
              <a:rPr lang="en-US" sz="1300" dirty="0" smtClean="0"/>
              <a:t>The engine.js library is also used to set the pre-and post-hook functions that are executed before the remote call and after the remote call is finished.</a:t>
            </a:r>
            <a:endParaRPr lang="fr-FR" sz="1300" dirty="0" smtClean="0"/>
          </a:p>
          <a:p>
            <a:pPr>
              <a:buNone/>
            </a:pPr>
            <a:r>
              <a:rPr lang="fr-FR" sz="1300" b="1" dirty="0" smtClean="0">
                <a:solidFill>
                  <a:srgbClr val="0070C0"/>
                </a:solidFill>
              </a:rPr>
              <a:t>	</a:t>
            </a:r>
            <a:r>
              <a:rPr lang="fr-FR" sz="1300" b="1" dirty="0" err="1" smtClean="0">
                <a:solidFill>
                  <a:srgbClr val="0070C0"/>
                </a:solidFill>
              </a:rPr>
              <a:t>dwr.engine.setPreHook</a:t>
            </a:r>
            <a:r>
              <a:rPr lang="fr-FR" sz="1300" b="1" dirty="0" smtClean="0">
                <a:solidFill>
                  <a:srgbClr val="0070C0"/>
                </a:solidFill>
              </a:rPr>
              <a:t>(</a:t>
            </a:r>
            <a:r>
              <a:rPr lang="fr-FR" sz="1300" b="1" dirty="0" err="1" smtClean="0">
                <a:solidFill>
                  <a:srgbClr val="0070C0"/>
                </a:solidFill>
              </a:rPr>
              <a:t>requestStart</a:t>
            </a:r>
            <a:r>
              <a:rPr lang="fr-FR" sz="1300" b="1" dirty="0" smtClean="0">
                <a:solidFill>
                  <a:srgbClr val="0070C0"/>
                </a:solidFill>
              </a:rPr>
              <a:t>);</a:t>
            </a:r>
          </a:p>
          <a:p>
            <a:pPr>
              <a:buNone/>
            </a:pPr>
            <a:r>
              <a:rPr lang="fr-FR" sz="1300" b="1" dirty="0" smtClean="0">
                <a:solidFill>
                  <a:srgbClr val="0070C0"/>
                </a:solidFill>
              </a:rPr>
              <a:t>	</a:t>
            </a:r>
            <a:r>
              <a:rPr lang="fr-FR" sz="1300" b="1" dirty="0" err="1" smtClean="0">
                <a:solidFill>
                  <a:srgbClr val="0070C0"/>
                </a:solidFill>
              </a:rPr>
              <a:t>dwr.engine.setPostHook</a:t>
            </a:r>
            <a:r>
              <a:rPr lang="fr-FR" sz="1300" b="1" dirty="0" smtClean="0">
                <a:solidFill>
                  <a:srgbClr val="0070C0"/>
                </a:solidFill>
              </a:rPr>
              <a:t>(</a:t>
            </a:r>
            <a:r>
              <a:rPr lang="fr-FR" sz="1300" b="1" dirty="0" err="1" smtClean="0">
                <a:solidFill>
                  <a:srgbClr val="0070C0"/>
                </a:solidFill>
              </a:rPr>
              <a:t>requestEnd</a:t>
            </a:r>
            <a:r>
              <a:rPr lang="fr-FR" sz="1300" b="1" dirty="0" smtClean="0">
                <a:solidFill>
                  <a:srgbClr val="0070C0"/>
                </a:solidFill>
              </a:rPr>
              <a:t>);</a:t>
            </a:r>
          </a:p>
          <a:p>
            <a:pPr>
              <a:buNone/>
            </a:pPr>
            <a:r>
              <a:rPr lang="fr-FR" sz="1300" b="1" dirty="0" smtClean="0">
                <a:solidFill>
                  <a:srgbClr val="0070C0"/>
                </a:solidFill>
              </a:rPr>
              <a:t>	</a:t>
            </a:r>
            <a:r>
              <a:rPr lang="fr-FR" sz="1300" b="1" dirty="0" err="1" smtClean="0">
                <a:solidFill>
                  <a:srgbClr val="0070C0"/>
                </a:solidFill>
              </a:rPr>
              <a:t>function</a:t>
            </a:r>
            <a:r>
              <a:rPr lang="fr-FR" sz="1300" b="1" dirty="0" smtClean="0">
                <a:solidFill>
                  <a:srgbClr val="0070C0"/>
                </a:solidFill>
              </a:rPr>
              <a:t> </a:t>
            </a:r>
            <a:r>
              <a:rPr lang="fr-FR" sz="1300" b="1" dirty="0" err="1" smtClean="0">
                <a:solidFill>
                  <a:srgbClr val="0070C0"/>
                </a:solidFill>
              </a:rPr>
              <a:t>requestStart</a:t>
            </a:r>
            <a:r>
              <a:rPr lang="fr-FR" sz="1300" b="1" dirty="0" smtClean="0">
                <a:solidFill>
                  <a:srgbClr val="0070C0"/>
                </a:solidFill>
              </a:rPr>
              <a:t>() {</a:t>
            </a:r>
          </a:p>
          <a:p>
            <a:pPr>
              <a:buNone/>
            </a:pPr>
            <a:r>
              <a:rPr lang="fr-FR" sz="1300" b="1" dirty="0" smtClean="0">
                <a:solidFill>
                  <a:srgbClr val="0070C0"/>
                </a:solidFill>
              </a:rPr>
              <a:t>		</a:t>
            </a:r>
            <a:r>
              <a:rPr lang="fr-FR" sz="1300" b="1" dirty="0" err="1" smtClean="0">
                <a:solidFill>
                  <a:srgbClr val="0070C0"/>
                </a:solidFill>
              </a:rPr>
              <a:t>alert</a:t>
            </a:r>
            <a:r>
              <a:rPr lang="fr-FR" sz="1300" b="1" dirty="0" smtClean="0">
                <a:solidFill>
                  <a:srgbClr val="0070C0"/>
                </a:solidFill>
              </a:rPr>
              <a:t>('</a:t>
            </a:r>
            <a:r>
              <a:rPr lang="fr-FR" sz="1300" b="1" dirty="0" err="1" smtClean="0">
                <a:solidFill>
                  <a:srgbClr val="0070C0"/>
                </a:solidFill>
              </a:rPr>
              <a:t>Request</a:t>
            </a:r>
            <a:r>
              <a:rPr lang="fr-FR" sz="1300" b="1" dirty="0" smtClean="0">
                <a:solidFill>
                  <a:srgbClr val="0070C0"/>
                </a:solidFill>
              </a:rPr>
              <a:t> </a:t>
            </a:r>
            <a:r>
              <a:rPr lang="fr-FR" sz="1300" b="1" dirty="0" err="1" smtClean="0">
                <a:solidFill>
                  <a:srgbClr val="0070C0"/>
                </a:solidFill>
              </a:rPr>
              <a:t>start</a:t>
            </a:r>
            <a:r>
              <a:rPr lang="fr-FR" sz="1300" b="1" dirty="0" smtClean="0">
                <a:solidFill>
                  <a:srgbClr val="0070C0"/>
                </a:solidFill>
              </a:rPr>
              <a:t>');</a:t>
            </a:r>
          </a:p>
          <a:p>
            <a:pPr>
              <a:buNone/>
            </a:pPr>
            <a:r>
              <a:rPr lang="fr-FR" sz="1300" b="1" dirty="0" smtClean="0">
                <a:solidFill>
                  <a:srgbClr val="0070C0"/>
                </a:solidFill>
              </a:rPr>
              <a:t>	}</a:t>
            </a:r>
          </a:p>
          <a:p>
            <a:pPr>
              <a:buNone/>
            </a:pPr>
            <a:r>
              <a:rPr lang="fr-FR" sz="1300" b="1" dirty="0" smtClean="0">
                <a:solidFill>
                  <a:srgbClr val="0070C0"/>
                </a:solidFill>
              </a:rPr>
              <a:t>	</a:t>
            </a:r>
            <a:r>
              <a:rPr lang="fr-FR" sz="1300" b="1" dirty="0" err="1" smtClean="0">
                <a:solidFill>
                  <a:srgbClr val="0070C0"/>
                </a:solidFill>
              </a:rPr>
              <a:t>function</a:t>
            </a:r>
            <a:r>
              <a:rPr lang="fr-FR" sz="1300" b="1" dirty="0" smtClean="0">
                <a:solidFill>
                  <a:srgbClr val="0070C0"/>
                </a:solidFill>
              </a:rPr>
              <a:t> </a:t>
            </a:r>
            <a:r>
              <a:rPr lang="fr-FR" sz="1300" b="1" dirty="0" err="1" smtClean="0">
                <a:solidFill>
                  <a:srgbClr val="0070C0"/>
                </a:solidFill>
              </a:rPr>
              <a:t>requestEnd</a:t>
            </a:r>
            <a:r>
              <a:rPr lang="fr-FR" sz="1300" b="1" dirty="0" smtClean="0">
                <a:solidFill>
                  <a:srgbClr val="0070C0"/>
                </a:solidFill>
              </a:rPr>
              <a:t>() {</a:t>
            </a:r>
          </a:p>
          <a:p>
            <a:pPr>
              <a:buNone/>
            </a:pPr>
            <a:r>
              <a:rPr lang="fr-FR" sz="1300" b="1" dirty="0" smtClean="0">
                <a:solidFill>
                  <a:srgbClr val="0070C0"/>
                </a:solidFill>
              </a:rPr>
              <a:t>		</a:t>
            </a:r>
            <a:r>
              <a:rPr lang="fr-FR" sz="1300" b="1" dirty="0" err="1" smtClean="0">
                <a:solidFill>
                  <a:srgbClr val="0070C0"/>
                </a:solidFill>
              </a:rPr>
              <a:t>alert</a:t>
            </a:r>
            <a:r>
              <a:rPr lang="fr-FR" sz="1300" b="1" dirty="0" smtClean="0">
                <a:solidFill>
                  <a:srgbClr val="0070C0"/>
                </a:solidFill>
              </a:rPr>
              <a:t>('</a:t>
            </a:r>
            <a:r>
              <a:rPr lang="fr-FR" sz="1300" b="1" dirty="0" err="1" smtClean="0">
                <a:solidFill>
                  <a:srgbClr val="0070C0"/>
                </a:solidFill>
              </a:rPr>
              <a:t>Request</a:t>
            </a:r>
            <a:r>
              <a:rPr lang="fr-FR" sz="1300" b="1" dirty="0" smtClean="0">
                <a:solidFill>
                  <a:srgbClr val="0070C0"/>
                </a:solidFill>
              </a:rPr>
              <a:t> end');</a:t>
            </a:r>
          </a:p>
          <a:p>
            <a:pPr>
              <a:buNone/>
            </a:pPr>
            <a:r>
              <a:rPr lang="fr-FR" sz="1300" b="1" dirty="0" smtClean="0">
                <a:solidFill>
                  <a:srgbClr val="0070C0"/>
                </a:solidFill>
              </a:rPr>
              <a:t>	}</a:t>
            </a:r>
          </a:p>
          <a:p>
            <a:r>
              <a:rPr lang="en-US" sz="1300" dirty="0" smtClean="0"/>
              <a:t>This feature is useful for debugging and also if we need to do modifications to the user interface, such as disabling components. Post hooks are used for enabling components disabled in the pre-hook function.</a:t>
            </a:r>
            <a:endParaRPr lang="fr-FR" sz="13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457200" y="2232025"/>
            <a:ext cx="8229600" cy="3940175"/>
          </a:xfrm>
        </p:spPr>
        <p:txBody>
          <a:bodyPr/>
          <a:lstStyle/>
          <a:p>
            <a:r>
              <a:rPr lang="en-US" sz="1300" dirty="0" smtClean="0"/>
              <a:t>Other features of engine.js include the possibility to call the server in a batch with one or more remote functions that are called together. The example bellow calls three </a:t>
            </a:r>
            <a:r>
              <a:rPr lang="en-US" sz="1300" dirty="0" err="1" smtClean="0"/>
              <a:t>remoted</a:t>
            </a:r>
            <a:r>
              <a:rPr lang="en-US" sz="1300" dirty="0" smtClean="0"/>
              <a:t> methods in a batch with a timeout of 5 seconds.</a:t>
            </a:r>
          </a:p>
          <a:p>
            <a:pPr>
              <a:buNone/>
            </a:pPr>
            <a:r>
              <a:rPr lang="fr-FR" sz="1300" b="1" dirty="0" smtClean="0">
                <a:solidFill>
                  <a:srgbClr val="0070C0"/>
                </a:solidFill>
              </a:rPr>
              <a:t>	</a:t>
            </a:r>
            <a:r>
              <a:rPr lang="fr-FR" sz="1300" b="1" dirty="0" err="1" smtClean="0">
                <a:solidFill>
                  <a:srgbClr val="0070C0"/>
                </a:solidFill>
              </a:rPr>
              <a:t>dwr.engine.beginBatch</a:t>
            </a:r>
            <a:r>
              <a:rPr lang="fr-FR" sz="1300" b="1" dirty="0" smtClean="0">
                <a:solidFill>
                  <a:srgbClr val="0070C0"/>
                </a:solidFill>
              </a:rPr>
              <a:t>();</a:t>
            </a:r>
          </a:p>
          <a:p>
            <a:pPr>
              <a:buNone/>
            </a:pPr>
            <a:r>
              <a:rPr lang="fr-FR" sz="1300" b="1" dirty="0" smtClean="0">
                <a:solidFill>
                  <a:srgbClr val="0070C0"/>
                </a:solidFill>
              </a:rPr>
              <a:t>	</a:t>
            </a:r>
            <a:r>
              <a:rPr lang="fr-FR" sz="1300" b="1" dirty="0" err="1" smtClean="0">
                <a:solidFill>
                  <a:srgbClr val="0070C0"/>
                </a:solidFill>
              </a:rPr>
              <a:t>Calculator.loadData</a:t>
            </a:r>
            <a:r>
              <a:rPr lang="fr-FR" sz="1300" b="1" dirty="0" smtClean="0">
                <a:solidFill>
                  <a:srgbClr val="0070C0"/>
                </a:solidFill>
              </a:rPr>
              <a:t>();</a:t>
            </a:r>
          </a:p>
          <a:p>
            <a:pPr>
              <a:buNone/>
            </a:pPr>
            <a:r>
              <a:rPr lang="fr-FR" sz="1300" b="1" dirty="0" smtClean="0">
                <a:solidFill>
                  <a:srgbClr val="0070C0"/>
                </a:solidFill>
              </a:rPr>
              <a:t>	</a:t>
            </a:r>
            <a:r>
              <a:rPr lang="fr-FR" sz="1300" b="1" dirty="0" err="1" smtClean="0">
                <a:solidFill>
                  <a:srgbClr val="0070C0"/>
                </a:solidFill>
              </a:rPr>
              <a:t>Calculator.calculate</a:t>
            </a:r>
            <a:r>
              <a:rPr lang="fr-FR" sz="1300" b="1" dirty="0" smtClean="0">
                <a:solidFill>
                  <a:srgbClr val="0070C0"/>
                </a:solidFill>
              </a:rPr>
              <a:t>(</a:t>
            </a:r>
            <a:r>
              <a:rPr lang="fr-FR" sz="1300" b="1" dirty="0" err="1" smtClean="0">
                <a:solidFill>
                  <a:srgbClr val="0070C0"/>
                </a:solidFill>
              </a:rPr>
              <a:t>inputData</a:t>
            </a:r>
            <a:r>
              <a:rPr lang="fr-FR" sz="1300" b="1" dirty="0" smtClean="0">
                <a:solidFill>
                  <a:srgbClr val="0070C0"/>
                </a:solidFill>
              </a:rPr>
              <a:t>);</a:t>
            </a:r>
          </a:p>
          <a:p>
            <a:pPr>
              <a:buNone/>
            </a:pPr>
            <a:r>
              <a:rPr lang="fr-FR" sz="1300" b="1" dirty="0" smtClean="0">
                <a:solidFill>
                  <a:srgbClr val="0070C0"/>
                </a:solidFill>
              </a:rPr>
              <a:t>	</a:t>
            </a:r>
            <a:r>
              <a:rPr lang="fr-FR" sz="1300" b="1" dirty="0" err="1" smtClean="0">
                <a:solidFill>
                  <a:srgbClr val="0070C0"/>
                </a:solidFill>
              </a:rPr>
              <a:t>Calculator.displayResults</a:t>
            </a:r>
            <a:r>
              <a:rPr lang="fr-FR" sz="1300" b="1" dirty="0" smtClean="0">
                <a:solidFill>
                  <a:srgbClr val="0070C0"/>
                </a:solidFill>
              </a:rPr>
              <a:t>(data);</a:t>
            </a:r>
          </a:p>
          <a:p>
            <a:pPr>
              <a:buNone/>
            </a:pPr>
            <a:r>
              <a:rPr lang="fr-FR" sz="1300" b="1" dirty="0" smtClean="0">
                <a:solidFill>
                  <a:srgbClr val="0070C0"/>
                </a:solidFill>
              </a:rPr>
              <a:t>	</a:t>
            </a:r>
            <a:r>
              <a:rPr lang="fr-FR" sz="1300" b="1" dirty="0" err="1" smtClean="0">
                <a:solidFill>
                  <a:srgbClr val="0070C0"/>
                </a:solidFill>
              </a:rPr>
              <a:t>dwr.engine.endBatch</a:t>
            </a:r>
            <a:r>
              <a:rPr lang="fr-FR" sz="1300" b="1" dirty="0" smtClean="0">
                <a:solidFill>
                  <a:srgbClr val="0070C0"/>
                </a:solidFill>
              </a:rPr>
              <a:t>({</a:t>
            </a:r>
          </a:p>
          <a:p>
            <a:pPr>
              <a:buNone/>
            </a:pPr>
            <a:r>
              <a:rPr lang="fr-FR" sz="1300" b="1" dirty="0" smtClean="0">
                <a:solidFill>
                  <a:srgbClr val="0070C0"/>
                </a:solidFill>
              </a:rPr>
              <a:t>	      timeout:5000</a:t>
            </a:r>
          </a:p>
          <a:p>
            <a:pPr>
              <a:buNone/>
            </a:pPr>
            <a:r>
              <a:rPr lang="fr-FR" sz="1300" b="1" dirty="0" smtClean="0">
                <a:solidFill>
                  <a:srgbClr val="0070C0"/>
                </a:solidFill>
              </a:rPr>
              <a:t>	});</a:t>
            </a:r>
          </a:p>
          <a:p>
            <a:r>
              <a:rPr lang="en-US" sz="1300" dirty="0" smtClean="0"/>
              <a:t>With the 'call ordering' feature enabled, responses to remote calls are received in the order they were </a:t>
            </a:r>
            <a:r>
              <a:rPr lang="en-US" sz="1300" dirty="0" err="1" smtClean="0"/>
              <a:t>sent.By</a:t>
            </a:r>
            <a:r>
              <a:rPr lang="en-US" sz="1300" dirty="0" smtClean="0"/>
              <a:t> default, call ordering is not enabled because it may slow down the application.</a:t>
            </a:r>
          </a:p>
          <a:p>
            <a:r>
              <a:rPr lang="en-US" sz="1300" dirty="0" smtClean="0"/>
              <a:t>If call ordering is needed, it is enabled by adding </a:t>
            </a:r>
            <a:r>
              <a:rPr lang="en-US" sz="1300" b="1" dirty="0" err="1" smtClean="0">
                <a:solidFill>
                  <a:srgbClr val="0070C0"/>
                </a:solidFill>
              </a:rPr>
              <a:t>dwr.engine.setOrdered</a:t>
            </a:r>
            <a:r>
              <a:rPr lang="en-US" sz="1300" b="1" dirty="0" smtClean="0">
                <a:solidFill>
                  <a:srgbClr val="0070C0"/>
                </a:solidFill>
              </a:rPr>
              <a:t>(true)</a:t>
            </a:r>
            <a:r>
              <a:rPr lang="en-US" sz="1300" dirty="0" smtClean="0">
                <a:solidFill>
                  <a:srgbClr val="0070C0"/>
                </a:solidFill>
              </a:rPr>
              <a:t> </a:t>
            </a:r>
            <a:r>
              <a:rPr lang="en-US" sz="1300" dirty="0" smtClean="0"/>
              <a:t>to the web page.</a:t>
            </a:r>
          </a:p>
          <a:p>
            <a:endParaRPr lang="fr-FR" sz="13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3940175"/>
          </a:xfrm>
        </p:spPr>
        <p:txBody>
          <a:bodyPr/>
          <a:lstStyle/>
          <a:p>
            <a:r>
              <a:rPr lang="fr-FR" sz="1300" dirty="0" smtClean="0"/>
              <a:t>The </a:t>
            </a:r>
            <a:r>
              <a:rPr lang="fr-FR" sz="1300" b="1" dirty="0" err="1" smtClean="0"/>
              <a:t>org.directwebremoting.servlet.DrwServlet</a:t>
            </a:r>
            <a:r>
              <a:rPr lang="fr-FR" sz="1300" dirty="0" smtClean="0"/>
              <a:t> has </a:t>
            </a:r>
            <a:r>
              <a:rPr lang="fr-FR" sz="1300" dirty="0" err="1" smtClean="0"/>
              <a:t>many</a:t>
            </a:r>
            <a:r>
              <a:rPr lang="fr-FR" sz="1300" dirty="0" smtClean="0"/>
              <a:t> </a:t>
            </a:r>
            <a:r>
              <a:rPr lang="fr-FR" sz="1300" dirty="0" err="1" smtClean="0"/>
              <a:t>init</a:t>
            </a:r>
            <a:r>
              <a:rPr lang="fr-FR" sz="1300" dirty="0" smtClean="0"/>
              <a:t> </a:t>
            </a:r>
            <a:r>
              <a:rPr lang="fr-FR" sz="1300" dirty="0" err="1" smtClean="0"/>
              <a:t>parameters</a:t>
            </a:r>
            <a:r>
              <a:rPr lang="fr-FR" sz="1300" dirty="0" smtClean="0"/>
              <a:t>:</a:t>
            </a:r>
          </a:p>
          <a:p>
            <a:r>
              <a:rPr lang="fr-FR" sz="1300" b="1" dirty="0" err="1" smtClean="0"/>
              <a:t>allowGetForSafariButMakeForgeryEasier</a:t>
            </a:r>
            <a:r>
              <a:rPr lang="fr-FR" sz="1300" dirty="0" smtClean="0"/>
              <a:t> </a:t>
            </a:r>
            <a:r>
              <a:rPr lang="fr-FR" sz="1300" dirty="0" smtClean="0">
                <a:sym typeface="Wingdings" pitchFamily="2" charset="2"/>
              </a:rPr>
              <a:t> </a:t>
            </a:r>
            <a:r>
              <a:rPr lang="en-US" sz="1300" dirty="0" smtClean="0">
                <a:sym typeface="Wingdings" pitchFamily="2" charset="2"/>
              </a:rPr>
              <a:t>In Safari 1.x, there is a browser bug that causes the body contents of POST requests to be dropped. Setting this to true will make DWR work in that browser regardless. This defaults to false.</a:t>
            </a:r>
          </a:p>
          <a:p>
            <a:r>
              <a:rPr lang="en-US" sz="1300" b="1" dirty="0" err="1" smtClean="0">
                <a:sym typeface="Wingdings" pitchFamily="2" charset="2"/>
              </a:rPr>
              <a:t>crossDomainSessionSecurity</a:t>
            </a:r>
            <a:r>
              <a:rPr lang="en-US" sz="1300" dirty="0" smtClean="0">
                <a:sym typeface="Wingdings" pitchFamily="2" charset="2"/>
              </a:rPr>
              <a:t>  Setting this to false will enable requests from other domains other than the one that app is hosted on. The default value is true.</a:t>
            </a:r>
          </a:p>
          <a:p>
            <a:r>
              <a:rPr lang="en-US" sz="1300" b="1" dirty="0" err="1" smtClean="0">
                <a:sym typeface="Wingdings" pitchFamily="2" charset="2"/>
              </a:rPr>
              <a:t>allowScriptTagRemoting</a:t>
            </a:r>
            <a:r>
              <a:rPr lang="en-US" sz="1300" dirty="0" smtClean="0">
                <a:sym typeface="Wingdings" pitchFamily="2" charset="2"/>
              </a:rPr>
              <a:t>  Script tag </a:t>
            </a:r>
            <a:r>
              <a:rPr lang="en-US" sz="1300" dirty="0" err="1" smtClean="0">
                <a:sym typeface="Wingdings" pitchFamily="2" charset="2"/>
              </a:rPr>
              <a:t>remoting</a:t>
            </a:r>
            <a:r>
              <a:rPr lang="en-US" sz="1300" dirty="0" smtClean="0">
                <a:sym typeface="Wingdings" pitchFamily="2" charset="2"/>
              </a:rPr>
              <a:t> is a method of Ajax where a &lt;script&gt; tag is dynamically added to the page. The browser then goes and retrieves the specified JavaScript file. The default value is true.</a:t>
            </a:r>
          </a:p>
          <a:p>
            <a:r>
              <a:rPr lang="en-US" sz="1300" b="1" dirty="0" smtClean="0">
                <a:sym typeface="Wingdings" pitchFamily="2" charset="2"/>
              </a:rPr>
              <a:t>debug</a:t>
            </a:r>
            <a:r>
              <a:rPr lang="en-US" sz="1300" dirty="0" smtClean="0">
                <a:sym typeface="Wingdings" pitchFamily="2" charset="2"/>
              </a:rPr>
              <a:t>  setting this value to true enables the test/debug page .Default value is false.</a:t>
            </a:r>
          </a:p>
          <a:p>
            <a:r>
              <a:rPr lang="en-US" sz="1300" b="1" dirty="0" err="1" smtClean="0">
                <a:sym typeface="Wingdings" pitchFamily="2" charset="2"/>
              </a:rPr>
              <a:t>scriptSessionTimeout</a:t>
            </a:r>
            <a:r>
              <a:rPr lang="en-US" sz="1300" dirty="0" smtClean="0">
                <a:sym typeface="Wingdings" pitchFamily="2" charset="2"/>
              </a:rPr>
              <a:t>    the amount of time in milliseconds before a script session times out. The default is 1800000(30 minutes).</a:t>
            </a:r>
          </a:p>
          <a:p>
            <a:r>
              <a:rPr lang="en-US" sz="1300" b="1" dirty="0" err="1" smtClean="0">
                <a:sym typeface="Wingdings" pitchFamily="2" charset="2"/>
              </a:rPr>
              <a:t>maxCallCount</a:t>
            </a:r>
            <a:r>
              <a:rPr lang="en-US" sz="1300" dirty="0" smtClean="0">
                <a:sym typeface="Wingdings" pitchFamily="2" charset="2"/>
              </a:rPr>
              <a:t>  the maximum number of requests allowed in a batch. The default is 20.</a:t>
            </a:r>
          </a:p>
          <a:p>
            <a:r>
              <a:rPr lang="en-US" sz="1400" b="1" dirty="0" err="1" smtClean="0"/>
              <a:t>activeReverseAjaxEnabled</a:t>
            </a:r>
            <a:r>
              <a:rPr lang="en-US" sz="1400" dirty="0" smtClean="0"/>
              <a:t>  </a:t>
            </a:r>
            <a:r>
              <a:rPr lang="en-US" sz="1400" dirty="0" smtClean="0">
                <a:sym typeface="Wingdings" pitchFamily="2" charset="2"/>
              </a:rPr>
              <a:t> Used for </a:t>
            </a:r>
            <a:r>
              <a:rPr lang="en-US" sz="1400" dirty="0" smtClean="0"/>
              <a:t> the polling and Comet reverse Ajax techniques Default is false.</a:t>
            </a:r>
          </a:p>
          <a:p>
            <a:r>
              <a:rPr lang="en-US" sz="1400" b="1" dirty="0" err="1" smtClean="0"/>
              <a:t>maxWaitingThreads</a:t>
            </a:r>
            <a:r>
              <a:rPr lang="en-US" sz="1400" dirty="0" smtClean="0"/>
              <a:t> </a:t>
            </a:r>
            <a:r>
              <a:rPr lang="en-US" sz="1400" dirty="0" smtClean="0">
                <a:sym typeface="Wingdings" pitchFamily="2" charset="2"/>
              </a:rPr>
              <a:t></a:t>
            </a:r>
            <a:r>
              <a:rPr lang="en-US" sz="1400" dirty="0" smtClean="0"/>
              <a:t> how many threads the </a:t>
            </a:r>
            <a:r>
              <a:rPr lang="en-US" sz="1400" dirty="0" err="1" smtClean="0"/>
              <a:t>servlet</a:t>
            </a:r>
            <a:r>
              <a:rPr lang="en-US" sz="1400" dirty="0" smtClean="0"/>
              <a:t> will keep in an active state for handling requests. The default is 100.</a:t>
            </a:r>
          </a:p>
          <a:p>
            <a:r>
              <a:rPr lang="en-US" sz="1400" b="1" dirty="0" err="1" smtClean="0"/>
              <a:t>maxPollHitsPerSecond</a:t>
            </a:r>
            <a:r>
              <a:rPr lang="en-US" sz="1400" b="1" dirty="0" smtClean="0"/>
              <a:t> </a:t>
            </a:r>
            <a:r>
              <a:rPr lang="en-US" sz="1400" b="1" dirty="0" smtClean="0">
                <a:sym typeface="Wingdings" pitchFamily="2" charset="2"/>
              </a:rPr>
              <a:t></a:t>
            </a:r>
            <a:r>
              <a:rPr lang="en-US" sz="1400" dirty="0" smtClean="0"/>
              <a:t> when using the polling reverse Ajax method, this is the maximum number of requests per second allowed. The default value is 40.</a:t>
            </a:r>
          </a:p>
          <a:p>
            <a:endParaRPr lang="en-US" sz="1300" dirty="0" smtClean="0">
              <a:sym typeface="Wingdings" pitchFamily="2" charset="2"/>
            </a:endParaRPr>
          </a:p>
          <a:p>
            <a:endParaRPr lang="fr-FR" sz="13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3940175"/>
          </a:xfrm>
        </p:spPr>
        <p:txBody>
          <a:bodyPr/>
          <a:lstStyle/>
          <a:p>
            <a:r>
              <a:rPr lang="en-US" sz="1400" b="1" dirty="0" err="1" smtClean="0"/>
              <a:t>preStreamWaitTime</a:t>
            </a:r>
            <a:r>
              <a:rPr lang="en-US" sz="1400" dirty="0" smtClean="0"/>
              <a:t> </a:t>
            </a:r>
            <a:r>
              <a:rPr lang="en-US" sz="1400" dirty="0" smtClean="0">
                <a:sym typeface="Wingdings" pitchFamily="2" charset="2"/>
              </a:rPr>
              <a:t></a:t>
            </a:r>
            <a:r>
              <a:rPr lang="en-US" sz="1400" dirty="0" smtClean="0"/>
              <a:t>the maximum amount of time in milliseconds to wait before opening a stream to reply. Default value is 29000.</a:t>
            </a:r>
          </a:p>
          <a:p>
            <a:r>
              <a:rPr lang="en-US" sz="1400" b="1" dirty="0" err="1" smtClean="0"/>
              <a:t>postStreamWaitTime</a:t>
            </a:r>
            <a:r>
              <a:rPr lang="en-US" sz="1400" dirty="0" smtClean="0"/>
              <a:t> </a:t>
            </a:r>
            <a:r>
              <a:rPr lang="en-US" sz="1400" dirty="0" smtClean="0">
                <a:sym typeface="Wingdings" pitchFamily="2" charset="2"/>
              </a:rPr>
              <a:t> </a:t>
            </a:r>
            <a:r>
              <a:rPr lang="en-US" sz="1400" dirty="0" smtClean="0"/>
              <a:t>the maximum amount of time in milliseconds to wait after opening a stream to reply. Default value is 1000.</a:t>
            </a:r>
          </a:p>
          <a:p>
            <a:r>
              <a:rPr lang="en-US" sz="1400" b="1" dirty="0" err="1" smtClean="0"/>
              <a:t>ignoreLastModified</a:t>
            </a:r>
            <a:r>
              <a:rPr lang="en-US" sz="1400" dirty="0" smtClean="0"/>
              <a:t> </a:t>
            </a:r>
            <a:r>
              <a:rPr lang="en-US" sz="1400" dirty="0" smtClean="0">
                <a:sym typeface="Wingdings" pitchFamily="2" charset="2"/>
              </a:rPr>
              <a:t></a:t>
            </a:r>
            <a:r>
              <a:rPr lang="en-US" sz="1400" dirty="0" smtClean="0"/>
              <a:t> By default this is false. DWR uses Last-Modified headers to help the client determine when a request for a given resource should be made, thereby reducing those requests due to smart caching. Setting this to true will disable this capability. </a:t>
            </a:r>
          </a:p>
          <a:p>
            <a:r>
              <a:rPr lang="en-US" sz="1400" b="1" dirty="0" err="1" smtClean="0"/>
              <a:t>scriptCompressed</a:t>
            </a:r>
            <a:r>
              <a:rPr lang="en-US" sz="1400" dirty="0" smtClean="0"/>
              <a:t> </a:t>
            </a:r>
            <a:r>
              <a:rPr lang="en-US" sz="1400" dirty="0" smtClean="0">
                <a:sym typeface="Wingdings" pitchFamily="2" charset="2"/>
              </a:rPr>
              <a:t></a:t>
            </a:r>
            <a:r>
              <a:rPr lang="en-US" sz="1400" dirty="0" smtClean="0"/>
              <a:t>DWR has the ability to perform a very simple compression of the returned JavaScript, and setting this parameter to true enables that compression (by default it’s false). </a:t>
            </a:r>
          </a:p>
          <a:p>
            <a:r>
              <a:rPr lang="en-US" sz="1400" b="1" dirty="0" err="1" smtClean="0"/>
              <a:t>sessionCookieName</a:t>
            </a:r>
            <a:r>
              <a:rPr lang="en-US" sz="1400" dirty="0" smtClean="0"/>
              <a:t> </a:t>
            </a:r>
            <a:r>
              <a:rPr lang="en-US" sz="1400" dirty="0" smtClean="0">
                <a:sym typeface="Wingdings" pitchFamily="2" charset="2"/>
              </a:rPr>
              <a:t> t</a:t>
            </a:r>
            <a:r>
              <a:rPr lang="en-US" sz="1400" dirty="0" smtClean="0"/>
              <a:t>o support session, DWR can use URL rewriting to include the session cookie with each request it makes. The standard JSESSIONID cookie name is used, but this parameter we can use a different cookie name .</a:t>
            </a:r>
          </a:p>
          <a:p>
            <a:r>
              <a:rPr lang="fr-FR" sz="1300" b="1" dirty="0" err="1" smtClean="0"/>
              <a:t>normalizeIncludesQueryString</a:t>
            </a:r>
            <a:r>
              <a:rPr lang="fr-FR" sz="1300" b="1" dirty="0" smtClean="0"/>
              <a:t> </a:t>
            </a:r>
            <a:r>
              <a:rPr lang="fr-FR" sz="1300" dirty="0" smtClean="0">
                <a:sym typeface="Wingdings" pitchFamily="2" charset="2"/>
              </a:rPr>
              <a:t> </a:t>
            </a:r>
            <a:r>
              <a:rPr lang="en-US" sz="1300" dirty="0" smtClean="0">
                <a:sym typeface="Wingdings" pitchFamily="2" charset="2"/>
              </a:rPr>
              <a:t>When using reverse Ajax, pages with differing query strings are considered the same page. Setting this parameter to true (the default being false) will force DWR’s reverse Ajax implementation to consider the query string when comparing URLs.</a:t>
            </a:r>
          </a:p>
          <a:p>
            <a:r>
              <a:rPr lang="en-US" sz="1400" b="1" dirty="0" err="1" smtClean="0"/>
              <a:t>overridePath</a:t>
            </a:r>
            <a:r>
              <a:rPr lang="en-US" sz="1400" dirty="0" smtClean="0"/>
              <a:t> </a:t>
            </a:r>
            <a:r>
              <a:rPr lang="en-US" sz="1400" dirty="0" smtClean="0">
                <a:sym typeface="Wingdings" pitchFamily="2" charset="2"/>
              </a:rPr>
              <a:t> Using this parameter, you can override the path DWR uses to account for this. By default, this is not used.</a:t>
            </a:r>
            <a:endParaRPr lang="fr-FR" sz="13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1273175"/>
          </a:xfrm>
        </p:spPr>
        <p:txBody>
          <a:bodyPr/>
          <a:lstStyle/>
          <a:p>
            <a:r>
              <a:rPr lang="en-US" sz="1300" dirty="0" smtClean="0"/>
              <a:t>DWR actually offers two ways of configuring the DWR-specific configuration, through Java 5 (and up) annotations and the dwr.xml file. </a:t>
            </a:r>
          </a:p>
          <a:p>
            <a:r>
              <a:rPr lang="en-US" sz="1300" dirty="0" smtClean="0"/>
              <a:t>The dwr.xml file consists in 3 main sections: </a:t>
            </a:r>
            <a:r>
              <a:rPr lang="en-US" sz="1300" b="1" dirty="0" smtClean="0"/>
              <a:t>init</a:t>
            </a:r>
            <a:r>
              <a:rPr lang="en-US" sz="1300" dirty="0" smtClean="0"/>
              <a:t>, </a:t>
            </a:r>
            <a:r>
              <a:rPr lang="en-US" sz="1300" b="1" dirty="0" smtClean="0"/>
              <a:t>allow</a:t>
            </a:r>
            <a:r>
              <a:rPr lang="en-US" sz="1300" dirty="0" smtClean="0"/>
              <a:t> and </a:t>
            </a:r>
            <a:r>
              <a:rPr lang="en-US" sz="1300" b="1" dirty="0" smtClean="0"/>
              <a:t>signature</a:t>
            </a:r>
            <a:r>
              <a:rPr lang="en-US" sz="1300" dirty="0" smtClean="0"/>
              <a:t>. The init section it’s used when we want to extend DWR. In the allow section we defined which classes DWR can create and convert for usage. DWR uses reflection to find out which types it should use in the conversion process. Sometimes the type information isn’t available so we’ll give a hint in the </a:t>
            </a:r>
            <a:r>
              <a:rPr lang="en-US" sz="1300" smtClean="0"/>
              <a:t>signature section.</a:t>
            </a:r>
            <a:endParaRPr lang="en-US" sz="1300" dirty="0" smtClean="0"/>
          </a:p>
          <a:p>
            <a:endParaRPr lang="fr-FR" sz="1300" dirty="0" smtClean="0"/>
          </a:p>
        </p:txBody>
      </p:sp>
      <p:pic>
        <p:nvPicPr>
          <p:cNvPr id="1026" name="Picture 2"/>
          <p:cNvPicPr>
            <a:picLocks noChangeAspect="1" noChangeArrowheads="1"/>
          </p:cNvPicPr>
          <p:nvPr/>
        </p:nvPicPr>
        <p:blipFill>
          <a:blip r:embed="rId3"/>
          <a:srcRect/>
          <a:stretch>
            <a:fillRect/>
          </a:stretch>
        </p:blipFill>
        <p:spPr bwMode="auto">
          <a:xfrm>
            <a:off x="1600200" y="3655686"/>
            <a:ext cx="5029200" cy="28975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4397375"/>
          </a:xfrm>
        </p:spPr>
        <p:txBody>
          <a:bodyPr/>
          <a:lstStyle/>
          <a:p>
            <a:r>
              <a:rPr lang="en-US" sz="1400" dirty="0" smtClean="0"/>
              <a:t>DWR comes with a number of creators to deal with a number of bean types. Built-in DWR creators:</a:t>
            </a:r>
          </a:p>
          <a:p>
            <a:r>
              <a:rPr lang="en-US" sz="1400" b="1" dirty="0" smtClean="0"/>
              <a:t>new </a:t>
            </a:r>
            <a:r>
              <a:rPr lang="en-US" sz="1400" dirty="0" smtClean="0">
                <a:sym typeface="Wingdings" pitchFamily="2" charset="2"/>
              </a:rPr>
              <a:t> uses the new operator.</a:t>
            </a:r>
          </a:p>
          <a:p>
            <a:r>
              <a:rPr lang="en-US" sz="1400" b="1" dirty="0" smtClean="0">
                <a:sym typeface="Wingdings" pitchFamily="2" charset="2"/>
              </a:rPr>
              <a:t>none</a:t>
            </a:r>
            <a:r>
              <a:rPr lang="en-US" sz="1400" dirty="0" smtClean="0">
                <a:sym typeface="Wingdings" pitchFamily="2" charset="2"/>
              </a:rPr>
              <a:t>  doesn’t create objects</a:t>
            </a:r>
          </a:p>
          <a:p>
            <a:r>
              <a:rPr lang="en-US" sz="1400" b="1" dirty="0" smtClean="0">
                <a:sym typeface="Wingdings" pitchFamily="2" charset="2"/>
              </a:rPr>
              <a:t>spring</a:t>
            </a:r>
            <a:r>
              <a:rPr lang="en-US" sz="1400" dirty="0" smtClean="0">
                <a:sym typeface="Wingdings" pitchFamily="2" charset="2"/>
              </a:rPr>
              <a:t> gives access to beans through Spring</a:t>
            </a:r>
          </a:p>
          <a:p>
            <a:r>
              <a:rPr lang="en-US" sz="1400" b="1" dirty="0" err="1" smtClean="0">
                <a:sym typeface="Wingdings" pitchFamily="2" charset="2"/>
              </a:rPr>
              <a:t>jsf</a:t>
            </a:r>
            <a:r>
              <a:rPr lang="en-US" sz="1400" dirty="0" smtClean="0">
                <a:sym typeface="Wingdings" pitchFamily="2" charset="2"/>
              </a:rPr>
              <a:t>  </a:t>
            </a:r>
            <a:r>
              <a:rPr lang="en-US" sz="1400" dirty="0" smtClean="0"/>
              <a:t>Uses objects from JSF, or Java Server Faces.</a:t>
            </a:r>
          </a:p>
          <a:p>
            <a:r>
              <a:rPr lang="en-US" sz="1400" b="1" dirty="0" smtClean="0">
                <a:sym typeface="Wingdings" pitchFamily="2" charset="2"/>
              </a:rPr>
              <a:t>struts</a:t>
            </a:r>
            <a:r>
              <a:rPr lang="en-US" sz="1400" dirty="0" smtClean="0">
                <a:sym typeface="Wingdings" pitchFamily="2" charset="2"/>
              </a:rPr>
              <a:t>  </a:t>
            </a:r>
            <a:r>
              <a:rPr lang="en-US" sz="1400" dirty="0" smtClean="0"/>
              <a:t>Uses Struts </a:t>
            </a:r>
            <a:r>
              <a:rPr lang="en-US" sz="1400" dirty="0" err="1" smtClean="0"/>
              <a:t>ActionForm</a:t>
            </a:r>
            <a:r>
              <a:rPr lang="en-US" sz="1400" dirty="0" smtClean="0"/>
              <a:t> beans.</a:t>
            </a:r>
          </a:p>
          <a:p>
            <a:r>
              <a:rPr lang="en-US" sz="1400" b="1" dirty="0" err="1" smtClean="0"/>
              <a:t>pageflow</a:t>
            </a:r>
            <a:r>
              <a:rPr lang="en-US" sz="1400" dirty="0" smtClean="0"/>
              <a:t> </a:t>
            </a:r>
            <a:r>
              <a:rPr lang="en-US" sz="1400" dirty="0" smtClean="0">
                <a:sym typeface="Wingdings" pitchFamily="2" charset="2"/>
              </a:rPr>
              <a:t> </a:t>
            </a:r>
            <a:r>
              <a:rPr lang="en-US" sz="1400" dirty="0" smtClean="0"/>
              <a:t>Gives access to a </a:t>
            </a:r>
            <a:r>
              <a:rPr lang="en-US" sz="1400" dirty="0" err="1" smtClean="0"/>
              <a:t>PageFlow</a:t>
            </a:r>
            <a:r>
              <a:rPr lang="en-US" sz="1400" dirty="0" smtClean="0"/>
              <a:t> from Beehive or </a:t>
            </a:r>
            <a:r>
              <a:rPr lang="en-US" sz="1400" dirty="0" err="1" smtClean="0"/>
              <a:t>WebLogic</a:t>
            </a:r>
            <a:r>
              <a:rPr lang="en-US" sz="1400" dirty="0" smtClean="0"/>
              <a:t>.</a:t>
            </a:r>
          </a:p>
          <a:p>
            <a:r>
              <a:rPr lang="en-US" sz="1400" b="1" dirty="0" smtClean="0"/>
              <a:t>ejb3</a:t>
            </a:r>
            <a:r>
              <a:rPr lang="en-US" sz="1400" dirty="0" smtClean="0"/>
              <a:t> </a:t>
            </a:r>
            <a:r>
              <a:rPr lang="en-US" sz="1400" dirty="0" smtClean="0">
                <a:sym typeface="Wingdings" pitchFamily="2" charset="2"/>
              </a:rPr>
              <a:t> An experimental creator to give access to EJB3 session beans. </a:t>
            </a:r>
          </a:p>
          <a:p>
            <a:r>
              <a:rPr lang="en-US" sz="1400" dirty="0" smtClean="0">
                <a:sym typeface="Wingdings" pitchFamily="2" charset="2"/>
              </a:rPr>
              <a:t>The &lt;init&gt; section is used to create custom creators and converters. We declare elements in the &lt;init&gt; section, giving it an ID that we can reference in the rest of the configuration. In the &lt;allow&gt; section we tell DWR what beans can be </a:t>
            </a:r>
            <a:r>
              <a:rPr lang="en-US" sz="1400" dirty="0" err="1" smtClean="0">
                <a:sym typeface="Wingdings" pitchFamily="2" charset="2"/>
              </a:rPr>
              <a:t>remoted</a:t>
            </a:r>
            <a:r>
              <a:rPr lang="en-US" sz="1400" dirty="0" smtClean="0">
                <a:sym typeface="Wingdings" pitchFamily="2" charset="2"/>
              </a:rPr>
              <a:t> or how  custom beans that are parameters or return types will be marshaled to and from JavaScript.</a:t>
            </a:r>
          </a:p>
          <a:p>
            <a:r>
              <a:rPr lang="en-US" sz="1400" dirty="0" smtClean="0">
                <a:sym typeface="Wingdings" pitchFamily="2" charset="2"/>
              </a:rPr>
              <a:t>The &lt;create&gt; element from &lt;allow&gt; section is used for creating. The </a:t>
            </a:r>
            <a:r>
              <a:rPr lang="en-US" sz="1400" b="1" dirty="0" err="1" smtClean="0">
                <a:sym typeface="Wingdings" pitchFamily="2" charset="2"/>
              </a:rPr>
              <a:t>javascript</a:t>
            </a:r>
            <a:r>
              <a:rPr lang="en-US" sz="1400" dirty="0" smtClean="0">
                <a:sym typeface="Wingdings" pitchFamily="2" charset="2"/>
              </a:rPr>
              <a:t> attribute represents the name of the object we’ll interact with in your client code. Optionally, the </a:t>
            </a:r>
            <a:r>
              <a:rPr lang="en-US" sz="1400" b="1" dirty="0" smtClean="0">
                <a:sym typeface="Wingdings" pitchFamily="2" charset="2"/>
              </a:rPr>
              <a:t>scope</a:t>
            </a:r>
            <a:r>
              <a:rPr lang="en-US" sz="1400" dirty="0" smtClean="0">
                <a:sym typeface="Wingdings" pitchFamily="2" charset="2"/>
              </a:rPr>
              <a:t> attribute can be used with these values: application, request, session, and page The default value is page.</a:t>
            </a:r>
          </a:p>
          <a:p>
            <a:r>
              <a:rPr lang="en-US" sz="1400" dirty="0" smtClean="0">
                <a:sym typeface="Wingdings" pitchFamily="2" charset="2"/>
              </a:rPr>
              <a:t>The &lt;</a:t>
            </a:r>
            <a:r>
              <a:rPr lang="en-US" sz="1400" dirty="0" err="1" smtClean="0">
                <a:sym typeface="Wingdings" pitchFamily="2" charset="2"/>
              </a:rPr>
              <a:t>param</a:t>
            </a:r>
            <a:r>
              <a:rPr lang="en-US" sz="1400" dirty="0" smtClean="0">
                <a:sym typeface="Wingdings" pitchFamily="2" charset="2"/>
              </a:rPr>
              <a:t>&gt; element from &lt;create&gt; element gives additional pieces of information for the creator.</a:t>
            </a:r>
          </a:p>
          <a:p>
            <a:r>
              <a:rPr lang="en-US" sz="1400" dirty="0" smtClean="0">
                <a:sym typeface="Wingdings" pitchFamily="2" charset="2"/>
              </a:rPr>
              <a:t>The &lt;auth&gt; element, also a child of the &lt;create&gt; element, is for integrating with J2EE container-managed security.</a:t>
            </a:r>
          </a:p>
          <a:p>
            <a:endParaRPr lang="fr-FR" sz="13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1349375"/>
          </a:xfrm>
        </p:spPr>
        <p:txBody>
          <a:bodyPr/>
          <a:lstStyle/>
          <a:p>
            <a:r>
              <a:rPr lang="en-US" sz="1300" dirty="0" smtClean="0"/>
              <a:t>Finally, the &lt;include&gt; and &lt;exclude&gt; elements, again children of the &lt;create&gt; element, define a list of methods the creator will allow or deny access to. </a:t>
            </a:r>
          </a:p>
          <a:p>
            <a:r>
              <a:rPr lang="en-US" sz="1300" dirty="0" smtClean="0"/>
              <a:t>We can return an "</a:t>
            </a:r>
            <a:r>
              <a:rPr lang="en-US" sz="1300" dirty="0" err="1" smtClean="0"/>
              <a:t>MyBean</a:t>
            </a:r>
            <a:r>
              <a:rPr lang="en-US" sz="1300" dirty="0" smtClean="0"/>
              <a:t>" instance from inside "</a:t>
            </a:r>
            <a:r>
              <a:rPr lang="en-US" sz="1300" dirty="0" err="1" smtClean="0"/>
              <a:t>MyBeanCreator</a:t>
            </a:r>
            <a:r>
              <a:rPr lang="en-US" sz="1300" dirty="0" smtClean="0"/>
              <a:t>" using the "bean" converter. This is disabled by default due to security concerns. DWR will be able to marshal the </a:t>
            </a:r>
            <a:r>
              <a:rPr lang="en-US" sz="1300" dirty="0" err="1" smtClean="0"/>
              <a:t>MyBean</a:t>
            </a:r>
            <a:r>
              <a:rPr lang="en-US" sz="1300" dirty="0" smtClean="0"/>
              <a:t> instance into a suitable JavaScript </a:t>
            </a:r>
            <a:r>
              <a:rPr lang="en-US" sz="1300" dirty="0" err="1" smtClean="0"/>
              <a:t>object,and</a:t>
            </a:r>
            <a:r>
              <a:rPr lang="en-US" sz="1300" dirty="0" smtClean="0"/>
              <a:t> vice versa.</a:t>
            </a:r>
            <a:endParaRPr lang="fr-FR" sz="1300" dirty="0" smtClean="0"/>
          </a:p>
        </p:txBody>
      </p:sp>
      <p:pic>
        <p:nvPicPr>
          <p:cNvPr id="1027" name="Picture 3"/>
          <p:cNvPicPr>
            <a:picLocks noChangeAspect="1" noChangeArrowheads="1"/>
          </p:cNvPicPr>
          <p:nvPr/>
        </p:nvPicPr>
        <p:blipFill>
          <a:blip r:embed="rId3"/>
          <a:srcRect/>
          <a:stretch>
            <a:fillRect/>
          </a:stretch>
        </p:blipFill>
        <p:spPr bwMode="auto">
          <a:xfrm>
            <a:off x="533400" y="4876800"/>
            <a:ext cx="2438400" cy="1426974"/>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76599" y="4876800"/>
            <a:ext cx="2667001" cy="1375317"/>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248400" y="4953000"/>
            <a:ext cx="2473326" cy="14478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1676400" y="3429000"/>
            <a:ext cx="4953000" cy="1238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143125" y="274638"/>
            <a:ext cx="6543675" cy="1143000"/>
          </a:xfrm>
        </p:spPr>
        <p:txBody>
          <a:bodyPr/>
          <a:lstStyle/>
          <a:p>
            <a:pPr algn="l"/>
            <a:r>
              <a:rPr lang="en-US" dirty="0" smtClean="0"/>
              <a:t>Contents</a:t>
            </a:r>
            <a:endParaRPr lang="fr-FR" dirty="0" smtClean="0"/>
          </a:p>
        </p:txBody>
      </p:sp>
      <p:sp>
        <p:nvSpPr>
          <p:cNvPr id="3075" name="Espace réservé du contenu 2"/>
          <p:cNvSpPr>
            <a:spLocks noGrp="1"/>
          </p:cNvSpPr>
          <p:nvPr>
            <p:ph idx="1"/>
          </p:nvPr>
        </p:nvSpPr>
        <p:spPr>
          <a:xfrm>
            <a:off x="2143125" y="1600200"/>
            <a:ext cx="6772275" cy="4953000"/>
          </a:xfrm>
        </p:spPr>
        <p:txBody>
          <a:bodyPr/>
          <a:lstStyle/>
          <a:p>
            <a:r>
              <a:rPr lang="fr-FR" sz="1600" dirty="0" err="1" smtClean="0"/>
              <a:t>What</a:t>
            </a:r>
            <a:r>
              <a:rPr lang="fr-FR" sz="1600" dirty="0" smtClean="0"/>
              <a:t> </a:t>
            </a:r>
            <a:r>
              <a:rPr lang="fr-FR" sz="1600" dirty="0" err="1" smtClean="0"/>
              <a:t>is</a:t>
            </a:r>
            <a:r>
              <a:rPr lang="fr-FR" sz="1600" dirty="0" smtClean="0"/>
              <a:t> DWR?</a:t>
            </a:r>
          </a:p>
          <a:p>
            <a:r>
              <a:rPr lang="fr-FR" sz="1600" dirty="0" smtClean="0"/>
              <a:t>Architecture</a:t>
            </a:r>
          </a:p>
          <a:p>
            <a:r>
              <a:rPr lang="fr-FR" sz="1600" dirty="0" smtClean="0"/>
              <a:t>DWR </a:t>
            </a:r>
            <a:r>
              <a:rPr lang="fr-FR" sz="1600" dirty="0" err="1" smtClean="0"/>
              <a:t>Features</a:t>
            </a:r>
            <a:endParaRPr lang="fr-FR" sz="1600" dirty="0" smtClean="0"/>
          </a:p>
          <a:p>
            <a:r>
              <a:rPr lang="fr-FR" sz="1600" dirty="0" err="1" smtClean="0"/>
              <a:t>Creating</a:t>
            </a:r>
            <a:r>
              <a:rPr lang="fr-FR" sz="1600" dirty="0" smtClean="0"/>
              <a:t> Web Application</a:t>
            </a:r>
          </a:p>
          <a:p>
            <a:r>
              <a:rPr lang="fr-FR" sz="1600" dirty="0" smtClean="0"/>
              <a:t>Annotations</a:t>
            </a:r>
          </a:p>
          <a:p>
            <a:r>
              <a:rPr lang="fr-FR" sz="1600" dirty="0" smtClean="0"/>
              <a:t>Advanced DWR</a:t>
            </a:r>
          </a:p>
          <a:p>
            <a:r>
              <a:rPr lang="fr-FR" sz="1600" dirty="0" smtClean="0"/>
              <a:t>Reverse Ajax</a:t>
            </a:r>
          </a:p>
          <a:p>
            <a:r>
              <a:rPr lang="fr-FR" sz="1600" dirty="0" smtClean="0"/>
              <a:t>Security</a:t>
            </a:r>
          </a:p>
          <a:p>
            <a:r>
              <a:rPr lang="fr-FR" sz="1600" dirty="0" err="1" smtClean="0"/>
              <a:t>Backend</a:t>
            </a:r>
            <a:r>
              <a:rPr lang="fr-FR" sz="1600" dirty="0" smtClean="0"/>
              <a:t> </a:t>
            </a:r>
            <a:r>
              <a:rPr lang="fr-FR" sz="1600" dirty="0" err="1" smtClean="0"/>
              <a:t>Integration</a:t>
            </a:r>
            <a:endParaRPr lang="fr-FR" sz="1600" dirty="0" smtClean="0"/>
          </a:p>
          <a:p>
            <a:r>
              <a:rPr lang="en-US" sz="1600" dirty="0" smtClean="0"/>
              <a:t>Conclusion</a:t>
            </a:r>
          </a:p>
          <a:p>
            <a:r>
              <a:rPr lang="en-US" sz="1600" dirty="0" smtClean="0"/>
              <a:t>Bibliography</a:t>
            </a:r>
            <a:endParaRPr lang="fr-FR" sz="1600" dirty="0" smtClean="0"/>
          </a:p>
          <a:p>
            <a:endParaRPr lang="fr-FR"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1806575"/>
          </a:xfrm>
        </p:spPr>
        <p:txBody>
          <a:bodyPr/>
          <a:lstStyle/>
          <a:p>
            <a:r>
              <a:rPr lang="en-US" sz="1300" dirty="0" smtClean="0"/>
              <a:t>DWR can interact with it from the server-side code with 2 classes: </a:t>
            </a:r>
            <a:r>
              <a:rPr lang="en-US" sz="1300" b="1" dirty="0" err="1" smtClean="0"/>
              <a:t>WebContext</a:t>
            </a:r>
            <a:r>
              <a:rPr lang="en-US" sz="1300" dirty="0" smtClean="0"/>
              <a:t> and </a:t>
            </a:r>
            <a:r>
              <a:rPr lang="en-US" sz="1300" b="1" dirty="0" err="1" smtClean="0"/>
              <a:t>WebContextFactory</a:t>
            </a:r>
            <a:r>
              <a:rPr lang="en-US" sz="1300" dirty="0" smtClean="0"/>
              <a:t>.</a:t>
            </a:r>
            <a:endParaRPr lang="fr-FR" sz="1300" dirty="0" smtClean="0"/>
          </a:p>
          <a:p>
            <a:pPr>
              <a:buNone/>
            </a:pPr>
            <a:r>
              <a:rPr lang="fr-FR" sz="1300" dirty="0" smtClean="0"/>
              <a:t>	</a:t>
            </a:r>
            <a:r>
              <a:rPr lang="fr-FR" sz="1300" dirty="0" err="1" smtClean="0"/>
              <a:t>org.directwebremoting.WebContext</a:t>
            </a:r>
            <a:r>
              <a:rPr lang="fr-FR" sz="1300" dirty="0" smtClean="0"/>
              <a:t> </a:t>
            </a:r>
            <a:r>
              <a:rPr lang="fr-FR" sz="1300" dirty="0" err="1" smtClean="0"/>
              <a:t>wc</a:t>
            </a:r>
            <a:r>
              <a:rPr lang="fr-FR" sz="1300" dirty="0" smtClean="0"/>
              <a:t> = </a:t>
            </a:r>
            <a:r>
              <a:rPr lang="fr-FR" sz="1300" dirty="0" err="1" smtClean="0"/>
              <a:t>org.directwebremoting.WebContextFactory.get</a:t>
            </a:r>
            <a:r>
              <a:rPr lang="fr-FR" sz="1300" dirty="0" smtClean="0"/>
              <a:t>();</a:t>
            </a:r>
          </a:p>
          <a:p>
            <a:pPr>
              <a:buNone/>
            </a:pPr>
            <a:r>
              <a:rPr lang="fr-FR" sz="1300" dirty="0" smtClean="0"/>
              <a:t>	</a:t>
            </a:r>
            <a:r>
              <a:rPr lang="fr-FR" sz="1300" dirty="0" err="1" smtClean="0"/>
              <a:t>javax.servlet.http.HttpServletRequest</a:t>
            </a:r>
            <a:r>
              <a:rPr lang="fr-FR" sz="1300" dirty="0" smtClean="0"/>
              <a:t> </a:t>
            </a:r>
            <a:r>
              <a:rPr lang="fr-FR" sz="1300" dirty="0" err="1" smtClean="0"/>
              <a:t>request</a:t>
            </a:r>
            <a:r>
              <a:rPr lang="fr-FR" sz="1300" dirty="0" smtClean="0"/>
              <a:t> = </a:t>
            </a:r>
            <a:r>
              <a:rPr lang="fr-FR" sz="1300" dirty="0" err="1" smtClean="0"/>
              <a:t>wc.getHttpServletRequest</a:t>
            </a:r>
            <a:r>
              <a:rPr lang="fr-FR" sz="1300" dirty="0" smtClean="0"/>
              <a:t>();</a:t>
            </a:r>
          </a:p>
          <a:p>
            <a:pPr>
              <a:buNone/>
            </a:pPr>
            <a:r>
              <a:rPr lang="fr-FR" sz="1300" dirty="0" smtClean="0"/>
              <a:t>	</a:t>
            </a:r>
            <a:r>
              <a:rPr lang="fr-FR" sz="1300" dirty="0" err="1" smtClean="0"/>
              <a:t>javax.servlet.http.HttpServletResponse</a:t>
            </a:r>
            <a:r>
              <a:rPr lang="fr-FR" sz="1300" dirty="0" smtClean="0"/>
              <a:t> </a:t>
            </a:r>
            <a:r>
              <a:rPr lang="fr-FR" sz="1300" dirty="0" err="1" smtClean="0"/>
              <a:t>response</a:t>
            </a:r>
            <a:r>
              <a:rPr lang="fr-FR" sz="1300" dirty="0" smtClean="0"/>
              <a:t> = </a:t>
            </a:r>
            <a:r>
              <a:rPr lang="fr-FR" sz="1300" dirty="0" err="1" smtClean="0"/>
              <a:t>wc.getHttpServletResponse</a:t>
            </a:r>
            <a:r>
              <a:rPr lang="fr-FR" sz="1300" dirty="0" smtClean="0"/>
              <a:t>();</a:t>
            </a:r>
          </a:p>
          <a:p>
            <a:pPr>
              <a:buNone/>
            </a:pPr>
            <a:r>
              <a:rPr lang="fr-FR" sz="1300" dirty="0" smtClean="0"/>
              <a:t>	</a:t>
            </a:r>
            <a:r>
              <a:rPr lang="fr-FR" sz="1300" dirty="0" err="1" smtClean="0"/>
              <a:t>javax.servlet.ServletConfig</a:t>
            </a:r>
            <a:r>
              <a:rPr lang="fr-FR" sz="1300" dirty="0" smtClean="0"/>
              <a:t> config = </a:t>
            </a:r>
            <a:r>
              <a:rPr lang="fr-FR" sz="1300" dirty="0" err="1" smtClean="0"/>
              <a:t>wc.getServletConfig</a:t>
            </a:r>
            <a:r>
              <a:rPr lang="fr-FR" sz="1300" dirty="0" smtClean="0"/>
              <a:t>();</a:t>
            </a:r>
          </a:p>
          <a:p>
            <a:pPr>
              <a:buNone/>
            </a:pPr>
            <a:r>
              <a:rPr lang="fr-FR" sz="1300" dirty="0" smtClean="0"/>
              <a:t>	</a:t>
            </a:r>
            <a:r>
              <a:rPr lang="fr-FR" sz="1300" dirty="0" err="1" smtClean="0"/>
              <a:t>javax.servlet.ServletContext</a:t>
            </a:r>
            <a:r>
              <a:rPr lang="fr-FR" sz="1300" dirty="0" smtClean="0"/>
              <a:t> </a:t>
            </a:r>
            <a:r>
              <a:rPr lang="fr-FR" sz="1300" dirty="0" err="1" smtClean="0"/>
              <a:t>context</a:t>
            </a:r>
            <a:r>
              <a:rPr lang="fr-FR" sz="1300" dirty="0" smtClean="0"/>
              <a:t> = </a:t>
            </a:r>
            <a:r>
              <a:rPr lang="fr-FR" sz="1300" dirty="0" err="1" smtClean="0"/>
              <a:t>wc.getServletContext</a:t>
            </a:r>
            <a:r>
              <a:rPr lang="fr-FR" sz="1300" dirty="0" smtClean="0"/>
              <a:t>();</a:t>
            </a:r>
          </a:p>
          <a:p>
            <a:pPr>
              <a:buNone/>
            </a:pPr>
            <a:r>
              <a:rPr lang="fr-FR" sz="1300" dirty="0" smtClean="0"/>
              <a:t>	</a:t>
            </a:r>
            <a:r>
              <a:rPr lang="fr-FR" sz="1300" dirty="0" err="1" smtClean="0"/>
              <a:t>javax.servlet.http.HttpSession</a:t>
            </a:r>
            <a:r>
              <a:rPr lang="fr-FR" sz="1300" dirty="0" smtClean="0"/>
              <a:t> session = </a:t>
            </a:r>
            <a:r>
              <a:rPr lang="fr-FR" sz="1300" dirty="0" err="1" smtClean="0"/>
              <a:t>wc.getSession</a:t>
            </a:r>
            <a:r>
              <a:rPr lang="fr-FR" sz="1300" dirty="0" smtClean="0"/>
              <a:t>();</a:t>
            </a:r>
          </a:p>
        </p:txBody>
      </p:sp>
      <p:pic>
        <p:nvPicPr>
          <p:cNvPr id="2050" name="Picture 2"/>
          <p:cNvPicPr>
            <a:picLocks noChangeAspect="1" noChangeArrowheads="1"/>
          </p:cNvPicPr>
          <p:nvPr/>
        </p:nvPicPr>
        <p:blipFill>
          <a:blip r:embed="rId3"/>
          <a:srcRect/>
          <a:stretch>
            <a:fillRect/>
          </a:stretch>
        </p:blipFill>
        <p:spPr bwMode="auto">
          <a:xfrm>
            <a:off x="457200" y="4114800"/>
            <a:ext cx="3733800" cy="2489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648200" y="4876800"/>
            <a:ext cx="3657600" cy="1057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152400" y="2155825"/>
            <a:ext cx="8839200" cy="4549775"/>
          </a:xfrm>
        </p:spPr>
        <p:txBody>
          <a:bodyPr/>
          <a:lstStyle/>
          <a:p>
            <a:r>
              <a:rPr lang="en-US" sz="1300" dirty="0" smtClean="0"/>
              <a:t>The engine.js code exports a </a:t>
            </a:r>
            <a:r>
              <a:rPr lang="en-US" sz="1300" b="1" dirty="0" err="1" smtClean="0"/>
              <a:t>DWREngine</a:t>
            </a:r>
            <a:r>
              <a:rPr lang="en-US" sz="1300" dirty="0" smtClean="0"/>
              <a:t> object. This object allows you to set a number of options to control how DWR works with many options.</a:t>
            </a:r>
          </a:p>
          <a:p>
            <a:r>
              <a:rPr lang="en-US" sz="1300" b="1" dirty="0" err="1" smtClean="0"/>
              <a:t>async</a:t>
            </a:r>
            <a:r>
              <a:rPr lang="en-US" sz="1300" dirty="0" smtClean="0"/>
              <a:t> </a:t>
            </a:r>
            <a:r>
              <a:rPr lang="en-US" sz="1300" dirty="0" smtClean="0">
                <a:sym typeface="Wingdings" pitchFamily="2" charset="2"/>
              </a:rPr>
              <a:t> used to specify whether Ajax calls made via DWR are asynchronous or not.</a:t>
            </a:r>
          </a:p>
          <a:p>
            <a:r>
              <a:rPr lang="en-US" sz="1300" b="1" dirty="0" smtClean="0"/>
              <a:t>headers</a:t>
            </a:r>
            <a:r>
              <a:rPr lang="en-US" sz="1300" dirty="0" smtClean="0"/>
              <a:t> </a:t>
            </a:r>
            <a:r>
              <a:rPr lang="en-US" sz="1300" dirty="0" smtClean="0">
                <a:sym typeface="Wingdings" pitchFamily="2" charset="2"/>
              </a:rPr>
              <a:t></a:t>
            </a:r>
            <a:r>
              <a:rPr lang="en-US" sz="1300" dirty="0" smtClean="0"/>
              <a:t> set extra headers to attach to the Ajax calls.</a:t>
            </a:r>
          </a:p>
          <a:p>
            <a:r>
              <a:rPr lang="en-US" sz="1300" b="1" dirty="0" smtClean="0"/>
              <a:t>parameters</a:t>
            </a:r>
            <a:r>
              <a:rPr lang="en-US" sz="1300" dirty="0" smtClean="0"/>
              <a:t> </a:t>
            </a:r>
            <a:r>
              <a:rPr lang="en-US" sz="1300" dirty="0" smtClean="0">
                <a:sym typeface="Wingdings" pitchFamily="2" charset="2"/>
              </a:rPr>
              <a:t> set request parameters to go along with the request, accessed on the server via </a:t>
            </a:r>
            <a:r>
              <a:rPr lang="en-US" sz="1300" dirty="0" err="1" smtClean="0">
                <a:sym typeface="Wingdings" pitchFamily="2" charset="2"/>
              </a:rPr>
              <a:t>request.getParameter</a:t>
            </a:r>
            <a:r>
              <a:rPr lang="en-US" sz="1300" dirty="0" smtClean="0">
                <a:sym typeface="Wingdings" pitchFamily="2" charset="2"/>
              </a:rPr>
              <a:t>() as usual.</a:t>
            </a:r>
          </a:p>
          <a:p>
            <a:r>
              <a:rPr lang="en-US" sz="1300" b="1" dirty="0" err="1" smtClean="0"/>
              <a:t>httpMethod</a:t>
            </a:r>
            <a:r>
              <a:rPr lang="en-US" sz="1300" dirty="0" smtClean="0"/>
              <a:t> </a:t>
            </a:r>
            <a:r>
              <a:rPr lang="en-US" sz="1300" dirty="0" smtClean="0">
                <a:sym typeface="Wingdings" pitchFamily="2" charset="2"/>
              </a:rPr>
              <a:t></a:t>
            </a:r>
            <a:r>
              <a:rPr lang="en-US" sz="1300" dirty="0" smtClean="0"/>
              <a:t> sets the HTTP method (generally GET or POST).</a:t>
            </a:r>
          </a:p>
          <a:p>
            <a:r>
              <a:rPr lang="en-US" sz="1300" b="1" dirty="0" err="1" smtClean="0"/>
              <a:t>rpcType</a:t>
            </a:r>
            <a:r>
              <a:rPr lang="en-US" sz="1300" dirty="0" smtClean="0"/>
              <a:t> </a:t>
            </a:r>
            <a:r>
              <a:rPr lang="en-US" sz="1300" dirty="0" smtClean="0">
                <a:sym typeface="Wingdings" pitchFamily="2" charset="2"/>
              </a:rPr>
              <a:t> can use the typical </a:t>
            </a:r>
            <a:r>
              <a:rPr lang="en-US" sz="1300" dirty="0" err="1" smtClean="0">
                <a:sym typeface="Wingdings" pitchFamily="2" charset="2"/>
              </a:rPr>
              <a:t>XMLHttpRequest</a:t>
            </a:r>
            <a:r>
              <a:rPr lang="en-US" sz="1300" dirty="0" smtClean="0">
                <a:sym typeface="Wingdings" pitchFamily="2" charset="2"/>
              </a:rPr>
              <a:t> object, or it can use a method based on </a:t>
            </a:r>
            <a:r>
              <a:rPr lang="en-US" sz="1300" dirty="0" err="1" smtClean="0">
                <a:sym typeface="Wingdings" pitchFamily="2" charset="2"/>
              </a:rPr>
              <a:t>iFrames</a:t>
            </a:r>
            <a:r>
              <a:rPr lang="en-US" sz="1300" dirty="0" smtClean="0">
                <a:sym typeface="Wingdings" pitchFamily="2" charset="2"/>
              </a:rPr>
              <a:t>, or another</a:t>
            </a:r>
          </a:p>
          <a:p>
            <a:pPr>
              <a:buNone/>
            </a:pPr>
            <a:r>
              <a:rPr lang="en-US" sz="1300" dirty="0" smtClean="0">
                <a:sym typeface="Wingdings" pitchFamily="2" charset="2"/>
              </a:rPr>
              <a:t>	method based on dynamically creating &lt;script&gt; tags.</a:t>
            </a:r>
          </a:p>
          <a:p>
            <a:r>
              <a:rPr lang="en-US" sz="1300" b="1" dirty="0" smtClean="0"/>
              <a:t>timeout</a:t>
            </a:r>
            <a:r>
              <a:rPr lang="en-US" sz="1300" dirty="0" smtClean="0"/>
              <a:t> </a:t>
            </a:r>
            <a:r>
              <a:rPr lang="en-US" sz="1300" dirty="0" smtClean="0">
                <a:sym typeface="Wingdings" pitchFamily="2" charset="2"/>
              </a:rPr>
              <a:t> amount of time, in milliseconds, after which a request will be cancelled.</a:t>
            </a:r>
          </a:p>
          <a:p>
            <a:r>
              <a:rPr lang="en-US" sz="1300" b="1" dirty="0" err="1" smtClean="0"/>
              <a:t>errorHandler</a:t>
            </a:r>
            <a:r>
              <a:rPr lang="en-US" sz="1300" dirty="0" smtClean="0"/>
              <a:t> </a:t>
            </a:r>
            <a:r>
              <a:rPr lang="en-US" sz="1300" dirty="0" smtClean="0">
                <a:sym typeface="Wingdings" pitchFamily="2" charset="2"/>
              </a:rPr>
              <a:t></a:t>
            </a:r>
            <a:r>
              <a:rPr lang="en-US" sz="1300" dirty="0" smtClean="0"/>
              <a:t> set a JavaScript function to call when any client-side errors occur.</a:t>
            </a:r>
          </a:p>
          <a:p>
            <a:r>
              <a:rPr lang="en-US" sz="1300" b="1" dirty="0" err="1" smtClean="0"/>
              <a:t>warningHandler</a:t>
            </a:r>
            <a:r>
              <a:rPr lang="en-US" sz="1300" dirty="0" smtClean="0"/>
              <a:t> </a:t>
            </a:r>
            <a:r>
              <a:rPr lang="en-US" sz="1300" dirty="0" smtClean="0">
                <a:sym typeface="Wingdings" pitchFamily="2" charset="2"/>
              </a:rPr>
              <a:t> by default not used, but it allows you to handle errors.</a:t>
            </a:r>
          </a:p>
          <a:p>
            <a:r>
              <a:rPr lang="en-US" sz="1300" b="1" dirty="0" err="1" smtClean="0"/>
              <a:t>textHtmlHandler</a:t>
            </a:r>
            <a:r>
              <a:rPr lang="en-US" sz="1300" dirty="0" smtClean="0"/>
              <a:t> </a:t>
            </a:r>
            <a:r>
              <a:rPr lang="en-US" sz="1300" dirty="0" smtClean="0">
                <a:sym typeface="Wingdings" pitchFamily="2" charset="2"/>
              </a:rPr>
              <a:t> set JavaScript to execute when a response is received from the server that isn’t a proper DWR-created response.</a:t>
            </a:r>
          </a:p>
          <a:p>
            <a:r>
              <a:rPr lang="en-US" sz="1300" b="1" dirty="0" err="1" smtClean="0"/>
              <a:t>preHook</a:t>
            </a:r>
            <a:r>
              <a:rPr lang="en-US" sz="1300" dirty="0" smtClean="0"/>
              <a:t> </a:t>
            </a:r>
            <a:r>
              <a:rPr lang="en-US" sz="1300" dirty="0" smtClean="0">
                <a:sym typeface="Wingdings" pitchFamily="2" charset="2"/>
              </a:rPr>
              <a:t> a function to be executed just before the Ajax call is made.</a:t>
            </a:r>
          </a:p>
          <a:p>
            <a:r>
              <a:rPr lang="en-US" sz="1300" b="1" dirty="0" err="1" smtClean="0"/>
              <a:t>postHook</a:t>
            </a:r>
            <a:r>
              <a:rPr lang="en-US" sz="1300" dirty="0" smtClean="0"/>
              <a:t> </a:t>
            </a:r>
            <a:r>
              <a:rPr lang="en-US" sz="1300" dirty="0" smtClean="0">
                <a:sym typeface="Wingdings" pitchFamily="2" charset="2"/>
              </a:rPr>
              <a:t> a function to be executed just after the Ajax call is made.</a:t>
            </a:r>
          </a:p>
          <a:p>
            <a:r>
              <a:rPr lang="en-US" sz="1300" b="1" dirty="0" smtClean="0"/>
              <a:t>ordered</a:t>
            </a:r>
            <a:r>
              <a:rPr lang="en-US" sz="1300" dirty="0" smtClean="0"/>
              <a:t> </a:t>
            </a:r>
            <a:r>
              <a:rPr lang="en-US" sz="1300" dirty="0" smtClean="0">
                <a:sym typeface="Wingdings" pitchFamily="2" charset="2"/>
              </a:rPr>
              <a:t> specifies whether DWR should provide ordered execution of multiple calls.</a:t>
            </a:r>
          </a:p>
          <a:p>
            <a:r>
              <a:rPr lang="en-US" sz="1300" b="1" dirty="0" err="1" smtClean="0"/>
              <a:t>pollType</a:t>
            </a:r>
            <a:r>
              <a:rPr lang="en-US" sz="1300" dirty="0" smtClean="0"/>
              <a:t> </a:t>
            </a:r>
            <a:r>
              <a:rPr lang="en-US" sz="1300" dirty="0" smtClean="0">
                <a:sym typeface="Wingdings" pitchFamily="2" charset="2"/>
              </a:rPr>
              <a:t>  </a:t>
            </a:r>
            <a:r>
              <a:rPr lang="en-US" sz="1300" dirty="0" smtClean="0"/>
              <a:t>When using reverse Ajax  it specifies whether to use the </a:t>
            </a:r>
            <a:r>
              <a:rPr lang="en-US" sz="1300" dirty="0" err="1" smtClean="0"/>
              <a:t>XMLHttpRequest</a:t>
            </a:r>
            <a:r>
              <a:rPr lang="en-US" sz="1300" dirty="0" smtClean="0"/>
              <a:t> method or </a:t>
            </a:r>
            <a:r>
              <a:rPr lang="en-US" sz="1300" dirty="0" err="1" smtClean="0"/>
              <a:t>iFrame</a:t>
            </a:r>
            <a:r>
              <a:rPr lang="en-US" sz="1300" dirty="0" smtClean="0"/>
              <a:t> method.</a:t>
            </a:r>
            <a:endParaRPr lang="en-US" sz="1300" dirty="0" smtClean="0">
              <a:sym typeface="Wingdings" pitchFamily="2" charset="2"/>
            </a:endParaRPr>
          </a:p>
          <a:p>
            <a:r>
              <a:rPr lang="en-US" sz="1300" b="1" dirty="0" err="1" smtClean="0"/>
              <a:t>reverseAjax</a:t>
            </a:r>
            <a:r>
              <a:rPr lang="en-US" sz="1300" dirty="0" smtClean="0"/>
              <a:t> </a:t>
            </a:r>
            <a:r>
              <a:rPr lang="en-US" sz="1300" dirty="0" smtClean="0">
                <a:sym typeface="Wingdings" pitchFamily="2" charset="2"/>
              </a:rPr>
              <a:t> </a:t>
            </a:r>
            <a:r>
              <a:rPr lang="en-US" sz="1300" dirty="0" smtClean="0"/>
              <a:t>specifies if DWR should be looking for inbound calls with each outbound request.</a:t>
            </a:r>
            <a:endParaRPr lang="fr-FR" sz="13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4397375"/>
          </a:xfrm>
        </p:spPr>
        <p:txBody>
          <a:bodyPr/>
          <a:lstStyle/>
          <a:p>
            <a:r>
              <a:rPr lang="en-US" sz="1300" dirty="0" smtClean="0"/>
              <a:t>Each of these options can be set in three ways. They can be set globally, so that they affect every call DWR makes(example </a:t>
            </a:r>
            <a:r>
              <a:rPr lang="en-US" sz="1300" dirty="0" err="1" smtClean="0"/>
              <a:t>DWREngine.setTimeout</a:t>
            </a:r>
            <a:r>
              <a:rPr lang="en-US" sz="1300" dirty="0" smtClean="0"/>
              <a:t>()). Second, they can be set at the batch level (by passing them as parameters to the </a:t>
            </a:r>
            <a:r>
              <a:rPr lang="en-US" sz="1300" dirty="0" err="1" smtClean="0"/>
              <a:t>endBatch</a:t>
            </a:r>
            <a:r>
              <a:rPr lang="en-US" sz="1300" dirty="0" smtClean="0"/>
              <a:t>() function). Third, they can be set at a call level, by sending them as parameters to the method itself. </a:t>
            </a:r>
          </a:p>
          <a:p>
            <a:r>
              <a:rPr lang="en-US" sz="1300" dirty="0" smtClean="0"/>
              <a:t>One other thing of note is that certain options like: ordered, </a:t>
            </a:r>
            <a:r>
              <a:rPr lang="en-US" sz="1300" dirty="0" err="1" smtClean="0"/>
              <a:t>pollType</a:t>
            </a:r>
            <a:r>
              <a:rPr lang="en-US" sz="1300" dirty="0" smtClean="0"/>
              <a:t>, and </a:t>
            </a:r>
            <a:r>
              <a:rPr lang="en-US" sz="1300" dirty="0" err="1" smtClean="0"/>
              <a:t>reverseAjax</a:t>
            </a:r>
            <a:r>
              <a:rPr lang="en-US" sz="1300" dirty="0" smtClean="0"/>
              <a:t>, cannot be applied to an individual call, whereas the other options can.</a:t>
            </a:r>
          </a:p>
          <a:p>
            <a:r>
              <a:rPr lang="en-US" sz="1300" dirty="0" smtClean="0"/>
              <a:t>The </a:t>
            </a:r>
            <a:r>
              <a:rPr lang="en-US" sz="1300" b="1" dirty="0" smtClean="0"/>
              <a:t>util.js</a:t>
            </a:r>
            <a:r>
              <a:rPr lang="en-US" sz="1300" dirty="0" smtClean="0"/>
              <a:t> library contains many useful JavaScript functions. This library is designed to be used even without the rest of DWR functionality. The library has functions to manipulate HTML elements including tables, lists, and images.</a:t>
            </a:r>
          </a:p>
          <a:p>
            <a:r>
              <a:rPr lang="fr-FR" sz="1300" b="1" dirty="0" err="1" smtClean="0"/>
              <a:t>addOptions</a:t>
            </a:r>
            <a:r>
              <a:rPr lang="fr-FR" sz="1300" dirty="0" smtClean="0"/>
              <a:t> </a:t>
            </a:r>
            <a:r>
              <a:rPr lang="fr-FR" sz="1300" dirty="0" smtClean="0">
                <a:sym typeface="Wingdings" pitchFamily="2" charset="2"/>
              </a:rPr>
              <a:t>  </a:t>
            </a:r>
            <a:r>
              <a:rPr lang="en-US" sz="1300" dirty="0" smtClean="0">
                <a:sym typeface="Wingdings" pitchFamily="2" charset="2"/>
              </a:rPr>
              <a:t>Allows addition of elements without page refresh to lists and select elements (</a:t>
            </a:r>
            <a:r>
              <a:rPr lang="en-US" sz="1300" dirty="0" err="1" smtClean="0">
                <a:sym typeface="Wingdings" pitchFamily="2" charset="2"/>
              </a:rPr>
              <a:t>ol</a:t>
            </a:r>
            <a:r>
              <a:rPr lang="en-US" sz="1300" dirty="0" smtClean="0">
                <a:sym typeface="Wingdings" pitchFamily="2" charset="2"/>
              </a:rPr>
              <a:t>, </a:t>
            </a:r>
            <a:r>
              <a:rPr lang="en-US" sz="1300" dirty="0" err="1" smtClean="0">
                <a:sym typeface="Wingdings" pitchFamily="2" charset="2"/>
              </a:rPr>
              <a:t>ul</a:t>
            </a:r>
            <a:r>
              <a:rPr lang="en-US" sz="1300" dirty="0" smtClean="0">
                <a:sym typeface="Wingdings" pitchFamily="2" charset="2"/>
              </a:rPr>
              <a:t>, and select) specified by ID(</a:t>
            </a:r>
            <a:r>
              <a:rPr lang="en-US" sz="1300" dirty="0" err="1" smtClean="0">
                <a:sym typeface="Wingdings" pitchFamily="2" charset="2"/>
              </a:rPr>
              <a:t>dwr.util.addOptions</a:t>
            </a:r>
            <a:r>
              <a:rPr lang="en-US" sz="1300" dirty="0" smtClean="0">
                <a:sym typeface="Wingdings" pitchFamily="2" charset="2"/>
              </a:rPr>
              <a:t>(id, [ "1", "2", "3" ])).</a:t>
            </a:r>
          </a:p>
          <a:p>
            <a:r>
              <a:rPr lang="en-US" sz="1400" b="1" dirty="0" err="1" smtClean="0"/>
              <a:t>byId</a:t>
            </a:r>
            <a:r>
              <a:rPr lang="en-US" sz="1400" dirty="0" smtClean="0"/>
              <a:t> </a:t>
            </a:r>
            <a:r>
              <a:rPr lang="en-US" sz="1400" dirty="0" smtClean="0">
                <a:sym typeface="Wingdings" pitchFamily="2" charset="2"/>
              </a:rPr>
              <a:t> finds the element in the current HTML document with the given ID.</a:t>
            </a:r>
          </a:p>
          <a:p>
            <a:r>
              <a:rPr lang="en-US" sz="1400" b="1" dirty="0" err="1" smtClean="0"/>
              <a:t>getValue</a:t>
            </a:r>
            <a:r>
              <a:rPr lang="en-US" sz="1400" dirty="0" smtClean="0"/>
              <a:t> </a:t>
            </a:r>
            <a:r>
              <a:rPr lang="en-US" sz="1400" dirty="0" smtClean="0">
                <a:sym typeface="Wingdings" pitchFamily="2" charset="2"/>
              </a:rPr>
              <a:t> </a:t>
            </a:r>
            <a:r>
              <a:rPr lang="en-US" sz="1400" dirty="0" smtClean="0"/>
              <a:t>gets value from HTML elements such as div and input elements(</a:t>
            </a:r>
            <a:r>
              <a:rPr lang="en-US" sz="1400" dirty="0" err="1" smtClean="0"/>
              <a:t>dwr.util.getValue</a:t>
            </a:r>
            <a:r>
              <a:rPr lang="en-US" sz="1400" dirty="0" smtClean="0"/>
              <a:t>(id)).</a:t>
            </a:r>
          </a:p>
          <a:p>
            <a:r>
              <a:rPr lang="en-US" sz="1400" b="1" dirty="0" err="1" smtClean="0"/>
              <a:t>getText</a:t>
            </a:r>
            <a:r>
              <a:rPr lang="en-US" sz="1400" dirty="0" smtClean="0"/>
              <a:t> </a:t>
            </a:r>
            <a:r>
              <a:rPr lang="en-US" sz="1400" dirty="0" smtClean="0">
                <a:sym typeface="Wingdings" pitchFamily="2" charset="2"/>
              </a:rPr>
              <a:t> </a:t>
            </a:r>
            <a:r>
              <a:rPr lang="en-US" sz="1400" dirty="0" smtClean="0"/>
              <a:t>designed for select lists and returns the displayed text instead of the value of the current option.</a:t>
            </a:r>
          </a:p>
          <a:p>
            <a:r>
              <a:rPr lang="en-US" sz="1400" b="1" dirty="0" err="1" smtClean="0"/>
              <a:t>onReturn</a:t>
            </a:r>
            <a:r>
              <a:rPr lang="en-US" sz="1400" dirty="0" smtClean="0"/>
              <a:t> </a:t>
            </a:r>
            <a:r>
              <a:rPr lang="en-US" sz="1400" dirty="0" smtClean="0">
                <a:sym typeface="Wingdings" pitchFamily="2" charset="2"/>
              </a:rPr>
              <a:t> </a:t>
            </a:r>
            <a:r>
              <a:rPr lang="en-US" sz="1400" dirty="0" smtClean="0"/>
              <a:t>useful to catch an event when return is pressed on a text element(</a:t>
            </a:r>
            <a:r>
              <a:rPr lang="en-US" sz="1400" dirty="0" err="1" smtClean="0"/>
              <a:t>dwr.util.onReturn</a:t>
            </a:r>
            <a:r>
              <a:rPr lang="en-US" sz="1400" dirty="0" smtClean="0"/>
              <a:t>(event,</a:t>
            </a:r>
          </a:p>
          <a:p>
            <a:pPr>
              <a:buNone/>
            </a:pPr>
            <a:r>
              <a:rPr lang="en-US" sz="1400" dirty="0" smtClean="0"/>
              <a:t>	</a:t>
            </a:r>
            <a:r>
              <a:rPr lang="en-US" sz="1400" dirty="0" err="1" smtClean="0"/>
              <a:t>submitFunction</a:t>
            </a:r>
            <a:r>
              <a:rPr lang="en-US" sz="1400" dirty="0" smtClean="0"/>
              <a:t>)). </a:t>
            </a:r>
          </a:p>
          <a:p>
            <a:r>
              <a:rPr lang="en-US" sz="1400" b="1" dirty="0" err="1" smtClean="0"/>
              <a:t>setValue</a:t>
            </a:r>
            <a:r>
              <a:rPr lang="en-US" sz="1400" dirty="0" smtClean="0"/>
              <a:t> </a:t>
            </a:r>
            <a:r>
              <a:rPr lang="en-US" sz="1400" dirty="0" smtClean="0">
                <a:sym typeface="Wingdings" pitchFamily="2" charset="2"/>
              </a:rPr>
              <a:t> s</a:t>
            </a:r>
            <a:r>
              <a:rPr lang="en-US" sz="1400" dirty="0" smtClean="0"/>
              <a:t>ets the value of specified HTML element. </a:t>
            </a:r>
          </a:p>
          <a:p>
            <a:r>
              <a:rPr lang="en-US" sz="1400" b="1" dirty="0" err="1" smtClean="0"/>
              <a:t>toDescriptiveString</a:t>
            </a:r>
            <a:r>
              <a:rPr lang="en-US" sz="1400" dirty="0" smtClean="0"/>
              <a:t> </a:t>
            </a:r>
            <a:r>
              <a:rPr lang="en-US" sz="1400" dirty="0" smtClean="0">
                <a:sym typeface="Wingdings" pitchFamily="2" charset="2"/>
              </a:rPr>
              <a:t> prints a JavaScript object in human-readable form.</a:t>
            </a:r>
          </a:p>
          <a:p>
            <a:r>
              <a:rPr lang="en-US" sz="1400" b="1" dirty="0" err="1" smtClean="0"/>
              <a:t>useLoadingMessage</a:t>
            </a:r>
            <a:r>
              <a:rPr lang="en-US" sz="1400" dirty="0" smtClean="0"/>
              <a:t> </a:t>
            </a:r>
            <a:r>
              <a:rPr lang="en-US" sz="1400" dirty="0" smtClean="0">
                <a:sym typeface="Wingdings" pitchFamily="2" charset="2"/>
              </a:rPr>
              <a:t> DWR-specific loading message that shows "loading" on the top right corner.</a:t>
            </a:r>
            <a:endParaRPr lang="en-US" sz="1300" dirty="0" smtClean="0">
              <a:sym typeface="Wingdings" pitchFamily="2" charset="2"/>
            </a:endParaRPr>
          </a:p>
          <a:p>
            <a:endParaRPr lang="fr-FR" sz="13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Advanced DWR</a:t>
            </a:r>
          </a:p>
        </p:txBody>
      </p:sp>
      <p:sp>
        <p:nvSpPr>
          <p:cNvPr id="4099" name="Espace réservé du contenu 2"/>
          <p:cNvSpPr>
            <a:spLocks noGrp="1"/>
          </p:cNvSpPr>
          <p:nvPr>
            <p:ph idx="1"/>
          </p:nvPr>
        </p:nvSpPr>
        <p:spPr>
          <a:xfrm>
            <a:off x="304800" y="2232025"/>
            <a:ext cx="8382000" cy="3940175"/>
          </a:xfrm>
        </p:spPr>
        <p:txBody>
          <a:bodyPr/>
          <a:lstStyle/>
          <a:p>
            <a:r>
              <a:rPr lang="en-US" sz="1300" dirty="0" smtClean="0"/>
              <a:t>DWR has a concept called handlers for error handling and exception handling on the browser side. </a:t>
            </a:r>
          </a:p>
          <a:p>
            <a:pPr>
              <a:buNone/>
            </a:pPr>
            <a:r>
              <a:rPr lang="en-US" sz="1300" dirty="0" smtClean="0"/>
              <a:t>	There are 4 handlers specified by DWR:</a:t>
            </a:r>
          </a:p>
          <a:p>
            <a:pPr>
              <a:buNone/>
            </a:pPr>
            <a:r>
              <a:rPr lang="en-US" sz="1300" dirty="0" smtClean="0"/>
              <a:t>	 - </a:t>
            </a:r>
            <a:r>
              <a:rPr lang="en-US" sz="1300" b="1" dirty="0" err="1" smtClean="0"/>
              <a:t>errorHandler</a:t>
            </a:r>
            <a:r>
              <a:rPr lang="en-US" sz="1300" dirty="0" smtClean="0"/>
              <a:t> </a:t>
            </a:r>
            <a:r>
              <a:rPr lang="en-US" sz="1300" dirty="0" smtClean="0">
                <a:sym typeface="Wingdings" pitchFamily="2" charset="2"/>
              </a:rPr>
              <a:t></a:t>
            </a:r>
            <a:r>
              <a:rPr lang="en-US" sz="1300" dirty="0" smtClean="0"/>
              <a:t> something is broken(like server crushed)</a:t>
            </a:r>
          </a:p>
          <a:p>
            <a:pPr>
              <a:buNone/>
            </a:pPr>
            <a:r>
              <a:rPr lang="en-US" sz="1300" dirty="0" smtClean="0"/>
              <a:t>	 - </a:t>
            </a:r>
            <a:r>
              <a:rPr lang="en-US" sz="1300" b="1" dirty="0" err="1" smtClean="0"/>
              <a:t>warningHandler</a:t>
            </a:r>
            <a:r>
              <a:rPr lang="en-US" sz="1300" dirty="0" smtClean="0"/>
              <a:t> </a:t>
            </a:r>
            <a:r>
              <a:rPr lang="en-US" sz="1300" dirty="0" smtClean="0">
                <a:sym typeface="Wingdings" pitchFamily="2" charset="2"/>
              </a:rPr>
              <a:t></a:t>
            </a:r>
            <a:r>
              <a:rPr lang="en-US" sz="1300" dirty="0" smtClean="0"/>
              <a:t> something is wrong and DWR can't detect the severity</a:t>
            </a:r>
          </a:p>
          <a:p>
            <a:pPr>
              <a:buNone/>
            </a:pPr>
            <a:r>
              <a:rPr lang="en-US" sz="1300" dirty="0" smtClean="0"/>
              <a:t>	 - </a:t>
            </a:r>
            <a:r>
              <a:rPr lang="en-US" sz="1300" b="1" dirty="0" err="1" smtClean="0"/>
              <a:t>exceptionHandler</a:t>
            </a:r>
            <a:r>
              <a:rPr lang="en-US" sz="1300" dirty="0" smtClean="0"/>
              <a:t> </a:t>
            </a:r>
            <a:r>
              <a:rPr lang="en-US" sz="1300" dirty="0" smtClean="0">
                <a:sym typeface="Wingdings" pitchFamily="2" charset="2"/>
              </a:rPr>
              <a:t></a:t>
            </a:r>
            <a:r>
              <a:rPr lang="en-US" sz="1300" dirty="0" smtClean="0"/>
              <a:t> catch exceptions that are thrown by the server side code.</a:t>
            </a:r>
          </a:p>
          <a:p>
            <a:pPr>
              <a:buNone/>
            </a:pPr>
            <a:r>
              <a:rPr lang="en-US" sz="1300" dirty="0" smtClean="0"/>
              <a:t>	 - </a:t>
            </a:r>
            <a:r>
              <a:rPr lang="en-US" sz="1300" b="1" dirty="0" err="1" smtClean="0"/>
              <a:t>textHtmlHandler</a:t>
            </a:r>
            <a:r>
              <a:rPr lang="en-US" sz="1300" dirty="0" smtClean="0"/>
              <a:t> </a:t>
            </a:r>
            <a:r>
              <a:rPr lang="en-US" sz="1300" dirty="0" smtClean="0">
                <a:sym typeface="Wingdings" pitchFamily="2" charset="2"/>
              </a:rPr>
              <a:t></a:t>
            </a:r>
            <a:r>
              <a:rPr lang="en-US" sz="1300" dirty="0" smtClean="0"/>
              <a:t> handles non-JavaScript responses.</a:t>
            </a:r>
          </a:p>
          <a:p>
            <a:r>
              <a:rPr lang="en-US" sz="1300" dirty="0" smtClean="0"/>
              <a:t>Handlers are set in JavaScript code on the client as: </a:t>
            </a:r>
            <a:r>
              <a:rPr lang="en-US" sz="1300" b="1" dirty="0" err="1" smtClean="0">
                <a:solidFill>
                  <a:srgbClr val="0070C0"/>
                </a:solidFill>
              </a:rPr>
              <a:t>dwr.engine.setErrorHandler</a:t>
            </a:r>
            <a:r>
              <a:rPr lang="en-US" sz="1300" b="1" dirty="0" smtClean="0">
                <a:solidFill>
                  <a:srgbClr val="0070C0"/>
                </a:solidFill>
              </a:rPr>
              <a:t>(</a:t>
            </a:r>
            <a:r>
              <a:rPr lang="en-US" sz="1300" b="1" dirty="0" err="1" smtClean="0">
                <a:solidFill>
                  <a:srgbClr val="0070C0"/>
                </a:solidFill>
              </a:rPr>
              <a:t>handlerFunction</a:t>
            </a:r>
            <a:r>
              <a:rPr lang="en-US" sz="1300" b="1" dirty="0" smtClean="0">
                <a:solidFill>
                  <a:srgbClr val="0070C0"/>
                </a:solidFill>
              </a:rPr>
              <a:t>);</a:t>
            </a:r>
          </a:p>
          <a:p>
            <a:r>
              <a:rPr lang="en-US" sz="1300" dirty="0" smtClean="0"/>
              <a:t>Exceptions are handled by </a:t>
            </a:r>
            <a:r>
              <a:rPr lang="en-US" sz="1300" dirty="0" err="1" smtClean="0"/>
              <a:t>exceptionHandler</a:t>
            </a:r>
            <a:r>
              <a:rPr lang="en-US" sz="1300" dirty="0" smtClean="0"/>
              <a:t> or </a:t>
            </a:r>
            <a:r>
              <a:rPr lang="en-US" sz="1300" dirty="0" err="1" smtClean="0"/>
              <a:t>errorHandler</a:t>
            </a:r>
            <a:r>
              <a:rPr lang="en-US" sz="1300" dirty="0" smtClean="0"/>
              <a:t>. DWR does not include any information about the exception in the error message. An exception object may look like:</a:t>
            </a:r>
          </a:p>
          <a:p>
            <a:pPr>
              <a:buNone/>
            </a:pPr>
            <a:r>
              <a:rPr lang="fr-FR" sz="1300" dirty="0" smtClean="0"/>
              <a:t>	{</a:t>
            </a:r>
          </a:p>
          <a:p>
            <a:pPr>
              <a:buNone/>
            </a:pPr>
            <a:r>
              <a:rPr lang="fr-FR" sz="1300" dirty="0" smtClean="0"/>
              <a:t>	      </a:t>
            </a:r>
            <a:r>
              <a:rPr lang="fr-FR" sz="1300" dirty="0" err="1" smtClean="0"/>
              <a:t>javaClassName</a:t>
            </a:r>
            <a:r>
              <a:rPr lang="fr-FR" sz="1300" dirty="0" smtClean="0"/>
              <a:t>:'</a:t>
            </a:r>
            <a:r>
              <a:rPr lang="fr-FR" sz="1300" dirty="0" err="1" smtClean="0"/>
              <a:t>java.lang.Throwable</a:t>
            </a:r>
            <a:r>
              <a:rPr lang="fr-FR" sz="1300" dirty="0" smtClean="0"/>
              <a:t>',</a:t>
            </a:r>
          </a:p>
          <a:p>
            <a:pPr>
              <a:buNone/>
            </a:pPr>
            <a:r>
              <a:rPr lang="fr-FR" sz="1300" dirty="0" smtClean="0"/>
              <a:t>	      message:'</a:t>
            </a:r>
            <a:r>
              <a:rPr lang="fr-FR" sz="1300" dirty="0" err="1" smtClean="0"/>
              <a:t>Error</a:t>
            </a:r>
            <a:r>
              <a:rPr lang="fr-FR" sz="1300" dirty="0" smtClean="0"/>
              <a:t>'</a:t>
            </a:r>
          </a:p>
          <a:p>
            <a:pPr>
              <a:buNone/>
            </a:pPr>
            <a:r>
              <a:rPr lang="fr-FR" sz="1300" dirty="0" smtClean="0"/>
              <a:t>	}</a:t>
            </a:r>
          </a:p>
          <a:p>
            <a:r>
              <a:rPr lang="en-US" sz="1300" dirty="0" smtClean="0"/>
              <a:t>More detailed exceptions are enabled by adding the following line to dwr.xml:</a:t>
            </a:r>
          </a:p>
          <a:p>
            <a:pPr>
              <a:buNone/>
            </a:pPr>
            <a:r>
              <a:rPr lang="fr-FR" sz="1300" dirty="0" smtClean="0"/>
              <a:t>	</a:t>
            </a:r>
            <a:r>
              <a:rPr lang="fr-FR" sz="1300" b="1" dirty="0" smtClean="0">
                <a:solidFill>
                  <a:srgbClr val="0070C0"/>
                </a:solidFill>
              </a:rPr>
              <a:t>&lt;</a:t>
            </a:r>
            <a:r>
              <a:rPr lang="fr-FR" sz="1300" b="1" dirty="0" err="1" smtClean="0">
                <a:solidFill>
                  <a:srgbClr val="0070C0"/>
                </a:solidFill>
              </a:rPr>
              <a:t>convert</a:t>
            </a:r>
            <a:r>
              <a:rPr lang="fr-FR" sz="1300" b="1" dirty="0" smtClean="0">
                <a:solidFill>
                  <a:srgbClr val="0070C0"/>
                </a:solidFill>
              </a:rPr>
              <a:t> match="</a:t>
            </a:r>
            <a:r>
              <a:rPr lang="fr-FR" sz="1300" b="1" dirty="0" err="1" smtClean="0">
                <a:solidFill>
                  <a:srgbClr val="0070C0"/>
                </a:solidFill>
              </a:rPr>
              <a:t>java.lang.Exception</a:t>
            </a:r>
            <a:r>
              <a:rPr lang="fr-FR" sz="1300" b="1" dirty="0" smtClean="0">
                <a:solidFill>
                  <a:srgbClr val="0070C0"/>
                </a:solidFill>
              </a:rPr>
              <a:t>" </a:t>
            </a:r>
            <a:r>
              <a:rPr lang="fr-FR" sz="1300" b="1" dirty="0" err="1" smtClean="0">
                <a:solidFill>
                  <a:srgbClr val="0070C0"/>
                </a:solidFill>
              </a:rPr>
              <a:t>converter</a:t>
            </a:r>
            <a:r>
              <a:rPr lang="fr-FR" sz="1300" b="1" dirty="0" smtClean="0">
                <a:solidFill>
                  <a:srgbClr val="0070C0"/>
                </a:solidFill>
              </a:rPr>
              <a:t>="exception"/&gt;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079625"/>
            <a:ext cx="8229600" cy="4625975"/>
          </a:xfrm>
        </p:spPr>
        <p:txBody>
          <a:bodyPr/>
          <a:lstStyle/>
          <a:p>
            <a:r>
              <a:rPr lang="en-US" sz="1300" dirty="0" smtClean="0">
                <a:sym typeface="Wingdings" pitchFamily="2" charset="2"/>
              </a:rPr>
              <a:t>DWR supports three different methods to do Reverse AJAX in applications: </a:t>
            </a:r>
            <a:r>
              <a:rPr lang="en-US" sz="1300" b="1" dirty="0" smtClean="0">
                <a:sym typeface="Wingdings" pitchFamily="2" charset="2"/>
              </a:rPr>
              <a:t>Piggyback</a:t>
            </a:r>
            <a:r>
              <a:rPr lang="en-US" sz="1300" dirty="0" smtClean="0">
                <a:sym typeface="Wingdings" pitchFamily="2" charset="2"/>
              </a:rPr>
              <a:t>, </a:t>
            </a:r>
            <a:r>
              <a:rPr lang="en-US" sz="1300" b="1" dirty="0" smtClean="0">
                <a:sym typeface="Wingdings" pitchFamily="2" charset="2"/>
              </a:rPr>
              <a:t>Polling</a:t>
            </a:r>
            <a:r>
              <a:rPr lang="en-US" sz="1300" dirty="0" smtClean="0">
                <a:sym typeface="Wingdings" pitchFamily="2" charset="2"/>
              </a:rPr>
              <a:t> (by the client), and </a:t>
            </a:r>
            <a:r>
              <a:rPr lang="en-US" sz="1300" b="1" dirty="0" smtClean="0">
                <a:sym typeface="Wingdings" pitchFamily="2" charset="2"/>
              </a:rPr>
              <a:t>Comet</a:t>
            </a:r>
            <a:r>
              <a:rPr lang="en-US" sz="1300" dirty="0" smtClean="0">
                <a:sym typeface="Wingdings" pitchFamily="2" charset="2"/>
              </a:rPr>
              <a:t> (server push).</a:t>
            </a:r>
          </a:p>
          <a:p>
            <a:r>
              <a:rPr lang="en-US" sz="1300" b="1" dirty="0" smtClean="0">
                <a:sym typeface="Wingdings" pitchFamily="2" charset="2"/>
              </a:rPr>
              <a:t>Piggyback</a:t>
            </a:r>
            <a:r>
              <a:rPr lang="en-US" sz="1300" dirty="0" smtClean="0">
                <a:sym typeface="Wingdings" pitchFamily="2" charset="2"/>
              </a:rPr>
              <a:t>  Whenever a server has an update to be sent to the client, it waits until the client opens a connection and requests some content from the server. The Piggyback method is the default method for Reverse AJAX in DWR and it is called Passive Reverse AJAX. The other methods are called Active Reverse AJAX. A downside to Piggyback is that any update that happens on the server side may take a long time before it is visible to users. DWR has a class called </a:t>
            </a:r>
            <a:r>
              <a:rPr lang="en-US" sz="1300" dirty="0" err="1" smtClean="0">
                <a:sym typeface="Wingdings" pitchFamily="2" charset="2"/>
              </a:rPr>
              <a:t>ScriptProxy</a:t>
            </a:r>
            <a:r>
              <a:rPr lang="en-US" sz="1300" dirty="0" smtClean="0">
                <a:sym typeface="Wingdings" pitchFamily="2" charset="2"/>
              </a:rPr>
              <a:t> that is used to execute JavaScript functions on the client.</a:t>
            </a:r>
          </a:p>
          <a:p>
            <a:r>
              <a:rPr lang="en-US" sz="1300" b="1" dirty="0" smtClean="0">
                <a:sym typeface="Wingdings" pitchFamily="2" charset="2"/>
              </a:rPr>
              <a:t>Polling</a:t>
            </a:r>
            <a:r>
              <a:rPr lang="en-US" sz="1300" dirty="0" smtClean="0">
                <a:sym typeface="Wingdings" pitchFamily="2" charset="2"/>
              </a:rPr>
              <a:t>  DWR periodically polls the server if there are any events on the server side of the application that require updates to the web page. In order to use Polling we need to configure DWR to Active Reverse AJAX using init parameter  to the DWR </a:t>
            </a:r>
            <a:r>
              <a:rPr lang="en-US" sz="1300" dirty="0" err="1" smtClean="0">
                <a:sym typeface="Wingdings" pitchFamily="2" charset="2"/>
              </a:rPr>
              <a:t>servlet</a:t>
            </a:r>
            <a:r>
              <a:rPr lang="en-US" sz="1300" dirty="0" smtClean="0">
                <a:sym typeface="Wingdings" pitchFamily="2" charset="2"/>
              </a:rPr>
              <a:t> in the web.xml.</a:t>
            </a:r>
          </a:p>
          <a:p>
            <a:pPr>
              <a:buNone/>
            </a:pPr>
            <a:r>
              <a:rPr lang="en-US" sz="1300" b="1" dirty="0" smtClean="0">
                <a:solidFill>
                  <a:srgbClr val="0070C0"/>
                </a:solidFill>
                <a:sym typeface="Wingdings" pitchFamily="2" charset="2"/>
              </a:rPr>
              <a:t>	&lt;init-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&gt;</a:t>
            </a:r>
          </a:p>
          <a:p>
            <a:pPr>
              <a:buNone/>
            </a:pPr>
            <a:r>
              <a:rPr lang="en-US" sz="1300" b="1" dirty="0" smtClean="0">
                <a:solidFill>
                  <a:srgbClr val="0070C0"/>
                </a:solidFill>
                <a:sym typeface="Wingdings" pitchFamily="2" charset="2"/>
              </a:rPr>
              <a:t>		&lt;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-name&gt;</a:t>
            </a:r>
            <a:r>
              <a:rPr lang="en-US" sz="1300" b="1" dirty="0" err="1" smtClean="0">
                <a:solidFill>
                  <a:srgbClr val="0070C0"/>
                </a:solidFill>
                <a:sym typeface="Wingdings" pitchFamily="2" charset="2"/>
              </a:rPr>
              <a:t>activeReverseAjaxEnabled</a:t>
            </a:r>
            <a:r>
              <a:rPr lang="en-US" sz="1300" b="1" dirty="0" smtClean="0">
                <a:solidFill>
                  <a:srgbClr val="0070C0"/>
                </a:solidFill>
                <a:sym typeface="Wingdings" pitchFamily="2" charset="2"/>
              </a:rPr>
              <a:t>&lt;/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-name&gt;</a:t>
            </a:r>
          </a:p>
          <a:p>
            <a:pPr>
              <a:buNone/>
            </a:pPr>
            <a:r>
              <a:rPr lang="en-US" sz="1300" b="1" dirty="0" smtClean="0">
                <a:solidFill>
                  <a:srgbClr val="0070C0"/>
                </a:solidFill>
                <a:sym typeface="Wingdings" pitchFamily="2" charset="2"/>
              </a:rPr>
              <a:t>		&lt;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-value&gt;true&lt;/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-value&gt;</a:t>
            </a:r>
          </a:p>
          <a:p>
            <a:pPr>
              <a:buNone/>
            </a:pPr>
            <a:r>
              <a:rPr lang="en-US" sz="1300" b="1" dirty="0" smtClean="0">
                <a:solidFill>
                  <a:srgbClr val="0070C0"/>
                </a:solidFill>
                <a:sym typeface="Wingdings" pitchFamily="2" charset="2"/>
              </a:rPr>
              <a:t>	&lt;/init-</a:t>
            </a:r>
            <a:r>
              <a:rPr lang="en-US" sz="1300" b="1" dirty="0" err="1" smtClean="0">
                <a:solidFill>
                  <a:srgbClr val="0070C0"/>
                </a:solidFill>
                <a:sym typeface="Wingdings" pitchFamily="2" charset="2"/>
              </a:rPr>
              <a:t>param</a:t>
            </a:r>
            <a:r>
              <a:rPr lang="en-US" sz="1300" b="1" dirty="0" smtClean="0">
                <a:solidFill>
                  <a:srgbClr val="0070C0"/>
                </a:solidFill>
                <a:sym typeface="Wingdings" pitchFamily="2" charset="2"/>
              </a:rPr>
              <a:t>&gt;</a:t>
            </a:r>
          </a:p>
          <a:p>
            <a:pPr>
              <a:buNone/>
            </a:pPr>
            <a:r>
              <a:rPr lang="en-US" sz="1300" dirty="0" smtClean="0">
                <a:sym typeface="Wingdings" pitchFamily="2" charset="2"/>
              </a:rPr>
              <a:t>	Reverse AJAX using: </a:t>
            </a:r>
            <a:r>
              <a:rPr lang="en-US" sz="1300" b="1" dirty="0" err="1" smtClean="0">
                <a:solidFill>
                  <a:srgbClr val="0070C0"/>
                </a:solidFill>
                <a:sym typeface="Wingdings" pitchFamily="2" charset="2"/>
              </a:rPr>
              <a:t>dwr.engine.setActiveReverseAjax</a:t>
            </a:r>
            <a:r>
              <a:rPr lang="en-US" sz="1300" b="1" dirty="0" smtClean="0">
                <a:solidFill>
                  <a:srgbClr val="0070C0"/>
                </a:solidFill>
                <a:sym typeface="Wingdings" pitchFamily="2" charset="2"/>
              </a:rPr>
              <a:t>(true);</a:t>
            </a:r>
          </a:p>
          <a:p>
            <a:pPr>
              <a:buNone/>
            </a:pPr>
            <a:r>
              <a:rPr lang="en-US" sz="1300" dirty="0" smtClean="0">
                <a:sym typeface="Wingdings" pitchFamily="2" charset="2"/>
              </a:rPr>
              <a:t>	There is also the optional init parameter for specifying the poll interval with default interval is 5 seconds and can be changed:</a:t>
            </a:r>
          </a:p>
          <a:p>
            <a:pPr>
              <a:buNone/>
            </a:pPr>
            <a:r>
              <a:rPr lang="fr-FR" sz="1300" dirty="0" smtClean="0"/>
              <a:t>	</a:t>
            </a:r>
            <a:r>
              <a:rPr lang="fr-FR" sz="1300" b="1" dirty="0" smtClean="0">
                <a:solidFill>
                  <a:srgbClr val="0070C0"/>
                </a:solidFill>
              </a:rPr>
              <a:t>&lt;</a:t>
            </a:r>
            <a:r>
              <a:rPr lang="fr-FR" sz="1300" b="1" dirty="0" err="1" smtClean="0">
                <a:solidFill>
                  <a:srgbClr val="0070C0"/>
                </a:solidFill>
              </a:rPr>
              <a:t>init</a:t>
            </a:r>
            <a:r>
              <a:rPr lang="fr-FR" sz="1300" b="1" dirty="0" smtClean="0">
                <a:solidFill>
                  <a:srgbClr val="0070C0"/>
                </a:solidFill>
              </a:rPr>
              <a:t>-</a:t>
            </a:r>
            <a:r>
              <a:rPr lang="fr-FR" sz="1300" b="1" dirty="0" err="1" smtClean="0">
                <a:solidFill>
                  <a:srgbClr val="0070C0"/>
                </a:solidFill>
              </a:rPr>
              <a:t>param</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param</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r>
              <a:rPr lang="fr-FR" sz="1300" b="1" dirty="0" err="1" smtClean="0">
                <a:solidFill>
                  <a:srgbClr val="0070C0"/>
                </a:solidFill>
              </a:rPr>
              <a:t>disconnectedTime</a:t>
            </a:r>
            <a:r>
              <a:rPr lang="fr-FR" sz="1300" b="1" dirty="0" smtClean="0">
                <a:solidFill>
                  <a:srgbClr val="0070C0"/>
                </a:solidFill>
              </a:rPr>
              <a:t>&lt;/</a:t>
            </a:r>
            <a:r>
              <a:rPr lang="fr-FR" sz="1300" b="1" dirty="0" err="1" smtClean="0">
                <a:solidFill>
                  <a:srgbClr val="0070C0"/>
                </a:solidFill>
              </a:rPr>
              <a:t>param</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param</a:t>
            </a:r>
            <a:r>
              <a:rPr lang="fr-FR" sz="1300" b="1" dirty="0" smtClean="0">
                <a:solidFill>
                  <a:srgbClr val="0070C0"/>
                </a:solidFill>
              </a:rPr>
              <a:t>-value&gt;60000&lt;/</a:t>
            </a:r>
            <a:r>
              <a:rPr lang="fr-FR" sz="1300" b="1" dirty="0" err="1" smtClean="0">
                <a:solidFill>
                  <a:srgbClr val="0070C0"/>
                </a:solidFill>
              </a:rPr>
              <a:t>param</a:t>
            </a:r>
            <a:r>
              <a:rPr lang="fr-FR" sz="1300" b="1" dirty="0" smtClean="0">
                <a:solidFill>
                  <a:srgbClr val="0070C0"/>
                </a:solidFill>
              </a:rPr>
              <a:t>-value&gt;</a:t>
            </a:r>
          </a:p>
          <a:p>
            <a:pPr>
              <a:buNone/>
            </a:pPr>
            <a:r>
              <a:rPr lang="fr-FR" sz="1300" b="1" dirty="0" smtClean="0">
                <a:solidFill>
                  <a:srgbClr val="0070C0"/>
                </a:solidFill>
              </a:rPr>
              <a:t>	&lt;/</a:t>
            </a:r>
            <a:r>
              <a:rPr lang="fr-FR" sz="1300" b="1" dirty="0" err="1" smtClean="0">
                <a:solidFill>
                  <a:srgbClr val="0070C0"/>
                </a:solidFill>
              </a:rPr>
              <a:t>init</a:t>
            </a:r>
            <a:r>
              <a:rPr lang="fr-FR" sz="1300" b="1" dirty="0" smtClean="0">
                <a:solidFill>
                  <a:srgbClr val="0070C0"/>
                </a:solidFill>
              </a:rPr>
              <a:t>-</a:t>
            </a:r>
            <a:r>
              <a:rPr lang="fr-FR" sz="1300" b="1" dirty="0" err="1" smtClean="0">
                <a:solidFill>
                  <a:srgbClr val="0070C0"/>
                </a:solidFill>
              </a:rPr>
              <a:t>param</a:t>
            </a:r>
            <a:r>
              <a:rPr lang="fr-FR" sz="1300" b="1" dirty="0" smtClean="0">
                <a:solidFill>
                  <a:srgbClr val="0070C0"/>
                </a:solidFill>
              </a:rPr>
              <a:t>&gt;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3940175"/>
          </a:xfrm>
        </p:spPr>
        <p:txBody>
          <a:bodyPr/>
          <a:lstStyle/>
          <a:p>
            <a:r>
              <a:rPr lang="en-US" sz="1400" b="1" dirty="0" smtClean="0">
                <a:sym typeface="Wingdings" pitchFamily="2" charset="2"/>
              </a:rPr>
              <a:t>Comet</a:t>
            </a:r>
            <a:r>
              <a:rPr lang="en-US" sz="1400" dirty="0" smtClean="0">
                <a:sym typeface="Wingdings" pitchFamily="2" charset="2"/>
              </a:rPr>
              <a:t>  The browser opens the connection and it is kept open so that the server can push updates to the browser when needed, and the latency for updates is very low.</a:t>
            </a:r>
          </a:p>
          <a:p>
            <a:r>
              <a:rPr lang="en-US" sz="1400" dirty="0" smtClean="0">
                <a:sym typeface="Wingdings" pitchFamily="2" charset="2"/>
              </a:rPr>
              <a:t>Comet enables the server to send updates in response to the events, almost in real–time, and there is no need to wait for the user to open a connection or to use Polling.</a:t>
            </a:r>
          </a:p>
          <a:p>
            <a:r>
              <a:rPr lang="en-US" sz="1400" dirty="0" smtClean="0">
                <a:sym typeface="Wingdings" pitchFamily="2" charset="2"/>
              </a:rPr>
              <a:t>Comet requires only the enabling of Active Reverse AJAX in the init parameter and the enabling of Reverse AJAX in the web page.</a:t>
            </a:r>
          </a:p>
          <a:p>
            <a:r>
              <a:rPr lang="en-US" sz="1400" dirty="0" smtClean="0">
                <a:sym typeface="Wingdings" pitchFamily="2" charset="2"/>
              </a:rPr>
              <a:t>Active Reverse AJAX using Comet has two modes: </a:t>
            </a:r>
            <a:r>
              <a:rPr lang="en-US" sz="1400" b="1" dirty="0" smtClean="0">
                <a:sym typeface="Wingdings" pitchFamily="2" charset="2"/>
              </a:rPr>
              <a:t>Full Streaming Mode </a:t>
            </a:r>
            <a:r>
              <a:rPr lang="en-US" sz="1400" dirty="0" smtClean="0">
                <a:sym typeface="Wingdings" pitchFamily="2" charset="2"/>
              </a:rPr>
              <a:t>(default in DWR 2.0.3 and earlier versions) and </a:t>
            </a:r>
            <a:r>
              <a:rPr lang="en-US" sz="1400" b="1" dirty="0" smtClean="0">
                <a:sym typeface="Wingdings" pitchFamily="2" charset="2"/>
              </a:rPr>
              <a:t>Early Closing Mode </a:t>
            </a:r>
            <a:r>
              <a:rPr lang="en-US" sz="1400" dirty="0" smtClean="0">
                <a:sym typeface="Wingdings" pitchFamily="2" charset="2"/>
              </a:rPr>
              <a:t>(default in DWR 2.0.4 and later versions).</a:t>
            </a:r>
          </a:p>
          <a:p>
            <a:r>
              <a:rPr lang="en-US" sz="1400" dirty="0" smtClean="0">
                <a:sym typeface="Wingdings" pitchFamily="2" charset="2"/>
              </a:rPr>
              <a:t>The </a:t>
            </a:r>
            <a:r>
              <a:rPr lang="en-US" sz="1400" b="1" dirty="0" smtClean="0">
                <a:sym typeface="Wingdings" pitchFamily="2" charset="2"/>
              </a:rPr>
              <a:t>Full Streaming Mode </a:t>
            </a:r>
            <a:r>
              <a:rPr lang="en-US" sz="1400" dirty="0" smtClean="0">
                <a:sym typeface="Wingdings" pitchFamily="2" charset="2"/>
              </a:rPr>
              <a:t>it the fastest and it enables near real-time responses to the client when an event occurs on the server. Every 60 seconds, DWR checks whether the browser is active or not by closing the connection and reopening it. </a:t>
            </a:r>
          </a:p>
          <a:p>
            <a:r>
              <a:rPr lang="en-US" sz="1400" b="1" dirty="0" smtClean="0">
                <a:sym typeface="Wingdings" pitchFamily="2" charset="2"/>
              </a:rPr>
              <a:t>Early Closing Mode</a:t>
            </a:r>
            <a:r>
              <a:rPr lang="en-US" sz="1400" dirty="0" smtClean="0">
                <a:sym typeface="Wingdings" pitchFamily="2" charset="2"/>
              </a:rPr>
              <a:t> causes DWR to close the connection when browser receives the output and then to reopen it. There is the init parameter called </a:t>
            </a:r>
            <a:r>
              <a:rPr lang="en-US" sz="1400" dirty="0" err="1" smtClean="0">
                <a:sym typeface="Wingdings" pitchFamily="2" charset="2"/>
              </a:rPr>
              <a:t>maxWaitAfterWrite</a:t>
            </a:r>
            <a:r>
              <a:rPr lang="en-US" sz="1400" dirty="0" smtClean="0">
                <a:sym typeface="Wingdings" pitchFamily="2" charset="2"/>
              </a:rPr>
              <a:t> in milliseconds to wait before closing the connection (and reopening it) after receiving input from the server.</a:t>
            </a:r>
          </a:p>
          <a:p>
            <a:endParaRPr lang="fr-FR" sz="1300" b="1" dirty="0" smtClean="0">
              <a:solidFill>
                <a:srgbClr val="0070C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1425575"/>
          </a:xfrm>
        </p:spPr>
        <p:txBody>
          <a:bodyPr/>
          <a:lstStyle/>
          <a:p>
            <a:r>
              <a:rPr lang="en-US" sz="1400" dirty="0" smtClean="0">
                <a:sym typeface="Wingdings" pitchFamily="2" charset="2"/>
              </a:rPr>
              <a:t>The basic concept for Reverse Ajax is that instead of the client having to pull information from the server, the server can push information directly to the client. </a:t>
            </a:r>
          </a:p>
          <a:p>
            <a:r>
              <a:rPr lang="en-US" sz="1400" dirty="0" smtClean="0">
                <a:sym typeface="Wingdings" pitchFamily="2" charset="2"/>
              </a:rPr>
              <a:t>The </a:t>
            </a:r>
            <a:r>
              <a:rPr lang="en-US" sz="1400" b="1" dirty="0" smtClean="0">
                <a:sym typeface="Wingdings" pitchFamily="2" charset="2"/>
              </a:rPr>
              <a:t>classic Web </a:t>
            </a:r>
            <a:r>
              <a:rPr lang="en-US" sz="1400" dirty="0" smtClean="0">
                <a:sym typeface="Wingdings" pitchFamily="2" charset="2"/>
              </a:rPr>
              <a:t>has a specific flow of events that characterizes it. </a:t>
            </a:r>
            <a:endParaRPr lang="fr-FR" sz="1400" dirty="0" smtClean="0">
              <a:sym typeface="Wingdings" pitchFamily="2" charset="2"/>
            </a:endParaRPr>
          </a:p>
          <a:p>
            <a:r>
              <a:rPr lang="en-US" sz="1300" dirty="0" smtClean="0"/>
              <a:t>A user action on the client results in a request to the server, then some processing occurs on the server, and a response is returned to the client, the response being an entirely new UI view.</a:t>
            </a:r>
            <a:endParaRPr lang="fr-FR" sz="1300" dirty="0" smtClean="0"/>
          </a:p>
        </p:txBody>
      </p:sp>
      <p:pic>
        <p:nvPicPr>
          <p:cNvPr id="2051" name="Picture 3"/>
          <p:cNvPicPr>
            <a:picLocks noChangeAspect="1" noChangeArrowheads="1"/>
          </p:cNvPicPr>
          <p:nvPr/>
        </p:nvPicPr>
        <p:blipFill>
          <a:blip r:embed="rId3"/>
          <a:srcRect/>
          <a:stretch>
            <a:fillRect/>
          </a:stretch>
        </p:blipFill>
        <p:spPr bwMode="auto">
          <a:xfrm>
            <a:off x="1371600" y="3733800"/>
            <a:ext cx="6223871" cy="25723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1425575"/>
          </a:xfrm>
        </p:spPr>
        <p:txBody>
          <a:bodyPr/>
          <a:lstStyle/>
          <a:p>
            <a:r>
              <a:rPr lang="en-US" sz="1400" dirty="0" smtClean="0">
                <a:sym typeface="Wingdings" pitchFamily="2" charset="2"/>
              </a:rPr>
              <a:t>An </a:t>
            </a:r>
            <a:r>
              <a:rPr lang="en-US" sz="1400" b="1" dirty="0" smtClean="0">
                <a:sym typeface="Wingdings" pitchFamily="2" charset="2"/>
              </a:rPr>
              <a:t>Ajax</a:t>
            </a:r>
            <a:r>
              <a:rPr lang="en-US" sz="1400" dirty="0" smtClean="0">
                <a:sym typeface="Wingdings" pitchFamily="2" charset="2"/>
              </a:rPr>
              <a:t>-based application has a slightly different sequence. </a:t>
            </a:r>
          </a:p>
          <a:p>
            <a:r>
              <a:rPr lang="en-US" sz="1300" dirty="0" smtClean="0"/>
              <a:t>The user activity results in a call to some client-side Ajax engine, whether that’s our own JavaScript code or some library. This engine makes a request to the server, which does its processing as in the non-Ajax model, then returns the response. The response is handled initially by the Ajax engine, which then typically calls on some client code to update the page. </a:t>
            </a:r>
          </a:p>
          <a:p>
            <a:r>
              <a:rPr lang="en-US" sz="1300" dirty="0" smtClean="0"/>
              <a:t>This sequence continues indefinitely until the user navigates away from the page.</a:t>
            </a:r>
            <a:endParaRPr lang="fr-FR" sz="1300" dirty="0" smtClean="0"/>
          </a:p>
        </p:txBody>
      </p:sp>
      <p:pic>
        <p:nvPicPr>
          <p:cNvPr id="3074" name="Picture 2"/>
          <p:cNvPicPr>
            <a:picLocks noChangeAspect="1" noChangeArrowheads="1"/>
          </p:cNvPicPr>
          <p:nvPr/>
        </p:nvPicPr>
        <p:blipFill>
          <a:blip r:embed="rId3"/>
          <a:srcRect/>
          <a:stretch>
            <a:fillRect/>
          </a:stretch>
        </p:blipFill>
        <p:spPr bwMode="auto">
          <a:xfrm>
            <a:off x="1676400" y="3657600"/>
            <a:ext cx="5533108"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511175"/>
          </a:xfrm>
        </p:spPr>
        <p:txBody>
          <a:bodyPr/>
          <a:lstStyle/>
          <a:p>
            <a:r>
              <a:rPr lang="en-US" sz="1400" dirty="0" smtClean="0">
                <a:sym typeface="Wingdings" pitchFamily="2" charset="2"/>
              </a:rPr>
              <a:t>The </a:t>
            </a:r>
            <a:r>
              <a:rPr lang="en-US" sz="1400" b="1" dirty="0" smtClean="0">
                <a:sym typeface="Wingdings" pitchFamily="2" charset="2"/>
              </a:rPr>
              <a:t>polling</a:t>
            </a:r>
            <a:r>
              <a:rPr lang="en-US" sz="1400" dirty="0" smtClean="0">
                <a:sym typeface="Wingdings" pitchFamily="2" charset="2"/>
              </a:rPr>
              <a:t> technique isn't specific to Ajax and  is the simplest form of "server push" .</a:t>
            </a:r>
            <a:endParaRPr lang="fr-FR" sz="1300" dirty="0" smtClean="0"/>
          </a:p>
        </p:txBody>
      </p:sp>
      <p:pic>
        <p:nvPicPr>
          <p:cNvPr id="2" name="Picture 2"/>
          <p:cNvPicPr>
            <a:picLocks noChangeAspect="1" noChangeArrowheads="1"/>
          </p:cNvPicPr>
          <p:nvPr/>
        </p:nvPicPr>
        <p:blipFill>
          <a:blip r:embed="rId3"/>
          <a:srcRect/>
          <a:stretch>
            <a:fillRect/>
          </a:stretch>
        </p:blipFill>
        <p:spPr bwMode="auto">
          <a:xfrm>
            <a:off x="1371600" y="2667000"/>
            <a:ext cx="6178924" cy="3657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1044575"/>
          </a:xfrm>
        </p:spPr>
        <p:txBody>
          <a:bodyPr/>
          <a:lstStyle/>
          <a:p>
            <a:r>
              <a:rPr lang="en-US" sz="1400" dirty="0" smtClean="0">
                <a:sym typeface="Wingdings" pitchFamily="2" charset="2"/>
              </a:rPr>
              <a:t>The </a:t>
            </a:r>
            <a:r>
              <a:rPr lang="en-US" sz="1400" b="1" dirty="0" smtClean="0">
                <a:sym typeface="Wingdings" pitchFamily="2" charset="2"/>
              </a:rPr>
              <a:t>piggyback</a:t>
            </a:r>
            <a:r>
              <a:rPr lang="en-US" sz="1400" dirty="0" smtClean="0">
                <a:sym typeface="Wingdings" pitchFamily="2" charset="2"/>
              </a:rPr>
              <a:t> approach is the one “passive” method offered by DWR.</a:t>
            </a:r>
          </a:p>
          <a:p>
            <a:r>
              <a:rPr lang="en-US" sz="1400" dirty="0" smtClean="0">
                <a:sym typeface="Wingdings" pitchFamily="2" charset="2"/>
              </a:rPr>
              <a:t>It is called passive because there is a user interaction that is required to make it work.</a:t>
            </a:r>
          </a:p>
        </p:txBody>
      </p:sp>
      <p:pic>
        <p:nvPicPr>
          <p:cNvPr id="6146" name="Picture 2"/>
          <p:cNvPicPr>
            <a:picLocks noChangeAspect="1" noChangeArrowheads="1"/>
          </p:cNvPicPr>
          <p:nvPr/>
        </p:nvPicPr>
        <p:blipFill>
          <a:blip r:embed="rId3"/>
          <a:srcRect/>
          <a:stretch>
            <a:fillRect/>
          </a:stretch>
        </p:blipFill>
        <p:spPr bwMode="auto">
          <a:xfrm>
            <a:off x="1371600" y="3375660"/>
            <a:ext cx="6845754" cy="29489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DWR?</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4197350"/>
          </a:xfrm>
        </p:spPr>
        <p:txBody>
          <a:bodyPr/>
          <a:lstStyle/>
          <a:p>
            <a:r>
              <a:rPr lang="en-US" sz="1400" b="1" dirty="0" smtClean="0"/>
              <a:t>DWR(Direct Web </a:t>
            </a:r>
            <a:r>
              <a:rPr lang="en-US" sz="1400" b="1" dirty="0" err="1" smtClean="0"/>
              <a:t>Remoting</a:t>
            </a:r>
            <a:r>
              <a:rPr lang="en-US" sz="1400" b="1" dirty="0" smtClean="0"/>
              <a:t>)</a:t>
            </a:r>
            <a:r>
              <a:rPr lang="en-US" sz="1400" dirty="0" smtClean="0"/>
              <a:t> is a Java open source library that helps developers write web sites that include Ajax technology. It allows code in a web browser to use Java functions running on a web server as if those functions were within the browser.</a:t>
            </a:r>
          </a:p>
          <a:p>
            <a:r>
              <a:rPr lang="en-US" sz="1400" dirty="0" smtClean="0"/>
              <a:t>DWR is licensed under the commercial-friendly Apache Software License v2 for building AJAX applications.</a:t>
            </a:r>
          </a:p>
          <a:p>
            <a:r>
              <a:rPr lang="en-US" sz="1400" dirty="0" smtClean="0"/>
              <a:t>DWR's main idea is to hide AJAX implementation details, like </a:t>
            </a:r>
            <a:r>
              <a:rPr lang="en-US" sz="1400" dirty="0" err="1" smtClean="0"/>
              <a:t>XMLHttpRequest</a:t>
            </a:r>
            <a:r>
              <a:rPr lang="en-US" sz="1400" dirty="0" smtClean="0"/>
              <a:t> so developers can concentrate on developing the application and business objects and leave the AJAX details behind the scenes.</a:t>
            </a:r>
          </a:p>
          <a:p>
            <a:r>
              <a:rPr lang="en-US" sz="1400" dirty="0" smtClean="0"/>
              <a:t>DWR allows server-side Java classes to be used in the browser  and also allows JavaScript functions to be used in the server (Reverse AJAX). </a:t>
            </a:r>
          </a:p>
          <a:p>
            <a:r>
              <a:rPr lang="en-US" sz="1400" dirty="0" smtClean="0"/>
              <a:t>The term Reverse AJAX is used when a server is used to query and/or control the client browser behavior. DWR supports three different methods to do reverse AJAX in applications: Piggyback, Polling (by the client), and Comet (server push).</a:t>
            </a:r>
          </a:p>
          <a:p>
            <a:r>
              <a:rPr lang="en-US" sz="1400" dirty="0" smtClean="0"/>
              <a:t>DWR dynamically generates JavaScript functions from Java classes via XML-based configuration, which can be called from browser via the DWR JavaScript library.</a:t>
            </a:r>
          </a:p>
          <a:p>
            <a:r>
              <a:rPr lang="en-US" sz="1400" dirty="0" smtClean="0"/>
              <a:t>DWR includes a couple of JavaScript libraries that are required for DWR to work, and are also helpful for developers.</a:t>
            </a:r>
          </a:p>
          <a:p>
            <a:r>
              <a:rPr lang="en-US" sz="1400" dirty="0" smtClean="0"/>
              <a:t>DWR supports: Firefox 1.x, Internet Explorer 6.0, Mozilla-based browsers from version 1.7, Opera version 7.5.4, Safari browsers from version 1.2, </a:t>
            </a:r>
            <a:r>
              <a:rPr lang="en-US" sz="1400" dirty="0" err="1" smtClean="0"/>
              <a:t>Konqueror</a:t>
            </a:r>
            <a:r>
              <a:rPr lang="en-US" sz="1400" dirty="0" smtClean="0"/>
              <a:t> browser.</a:t>
            </a:r>
          </a:p>
          <a:p>
            <a:endParaRPr lang="en-US" sz="1400" dirty="0" smtClean="0"/>
          </a:p>
          <a:p>
            <a:endParaRPr lang="fr-FR" sz="1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815975"/>
          </a:xfrm>
        </p:spPr>
        <p:txBody>
          <a:bodyPr/>
          <a:lstStyle/>
          <a:p>
            <a:r>
              <a:rPr lang="en-US" sz="1400" b="1" dirty="0" smtClean="0">
                <a:sym typeface="Wingdings" pitchFamily="2" charset="2"/>
              </a:rPr>
              <a:t>Comet</a:t>
            </a:r>
            <a:r>
              <a:rPr lang="en-US" sz="1400" dirty="0" smtClean="0">
                <a:sym typeface="Wingdings" pitchFamily="2" charset="2"/>
              </a:rPr>
              <a:t> is the second active reverse Ajax method. The basic concept is very simple: a client makes a request to the server, and the server starts to respond. Data can then flow across this connection in both directions, giving you the potential for truly real-time updates initiated by the server.</a:t>
            </a:r>
            <a:endParaRPr lang="fr-FR" sz="1300" dirty="0" smtClean="0"/>
          </a:p>
        </p:txBody>
      </p:sp>
      <p:pic>
        <p:nvPicPr>
          <p:cNvPr id="5122" name="Picture 2"/>
          <p:cNvPicPr>
            <a:picLocks noChangeAspect="1" noChangeArrowheads="1"/>
          </p:cNvPicPr>
          <p:nvPr/>
        </p:nvPicPr>
        <p:blipFill>
          <a:blip r:embed="rId3"/>
          <a:srcRect/>
          <a:stretch>
            <a:fillRect/>
          </a:stretch>
        </p:blipFill>
        <p:spPr bwMode="auto">
          <a:xfrm>
            <a:off x="1295400" y="3124200"/>
            <a:ext cx="5990471" cy="3581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Reverse Ajax</a:t>
            </a:r>
            <a:endParaRPr lang="fr-FR" dirty="0" smtClean="0">
              <a:solidFill>
                <a:schemeClr val="bg1"/>
              </a:solidFill>
            </a:endParaRPr>
          </a:p>
        </p:txBody>
      </p:sp>
      <p:sp>
        <p:nvSpPr>
          <p:cNvPr id="4099" name="Espace réservé du contenu 2"/>
          <p:cNvSpPr>
            <a:spLocks noGrp="1"/>
          </p:cNvSpPr>
          <p:nvPr>
            <p:ph idx="1"/>
          </p:nvPr>
        </p:nvSpPr>
        <p:spPr>
          <a:xfrm>
            <a:off x="5105400" y="2438400"/>
            <a:ext cx="3962400" cy="4114800"/>
          </a:xfrm>
        </p:spPr>
        <p:txBody>
          <a:bodyPr/>
          <a:lstStyle/>
          <a:p>
            <a:r>
              <a:rPr lang="en-US" sz="1400" dirty="0" smtClean="0">
                <a:sym typeface="Wingdings" pitchFamily="2" charset="2"/>
              </a:rPr>
              <a:t>DWR keeps track of each client that contacts it by storing a session for each. This is different from the usual HTTP session.</a:t>
            </a:r>
          </a:p>
          <a:p>
            <a:r>
              <a:rPr lang="en-US" sz="1300" dirty="0" smtClean="0"/>
              <a:t>Once we have the name of the current page (as known to DWR), we can get a list of all the sessions currently connected to that page.</a:t>
            </a:r>
          </a:p>
          <a:p>
            <a:r>
              <a:rPr lang="en-US" sz="1300" dirty="0" smtClean="0"/>
              <a:t>We can then get an instance of the </a:t>
            </a:r>
            <a:r>
              <a:rPr lang="en-US" sz="1300" dirty="0" err="1" smtClean="0"/>
              <a:t>Util</a:t>
            </a:r>
            <a:r>
              <a:rPr lang="en-US" sz="1300" dirty="0" smtClean="0"/>
              <a:t> class, which is the main interaction point in DWR between your Java code and the JavaScript on the client. </a:t>
            </a:r>
          </a:p>
          <a:p>
            <a:r>
              <a:rPr lang="en-US" sz="1300" dirty="0" smtClean="0"/>
              <a:t>Here, we tell it to update the contents</a:t>
            </a:r>
          </a:p>
          <a:p>
            <a:r>
              <a:rPr lang="en-US" sz="1300" dirty="0" smtClean="0"/>
              <a:t>of “</a:t>
            </a:r>
            <a:r>
              <a:rPr lang="en-US" sz="1300" dirty="0" err="1" smtClean="0"/>
              <a:t>divElement</a:t>
            </a:r>
            <a:r>
              <a:rPr lang="en-US" sz="1300" dirty="0" smtClean="0"/>
              <a:t>” with the </a:t>
            </a:r>
            <a:r>
              <a:rPr lang="en-US" sz="1300" dirty="0" err="1" smtClean="0"/>
              <a:t>contor</a:t>
            </a:r>
            <a:r>
              <a:rPr lang="en-US" sz="1300" dirty="0" smtClean="0"/>
              <a:t> element.</a:t>
            </a:r>
            <a:endParaRPr lang="fr-FR" sz="1300" dirty="0" smtClean="0"/>
          </a:p>
        </p:txBody>
      </p:sp>
      <p:pic>
        <p:nvPicPr>
          <p:cNvPr id="7171" name="Picture 3"/>
          <p:cNvPicPr>
            <a:picLocks noChangeAspect="1" noChangeArrowheads="1"/>
          </p:cNvPicPr>
          <p:nvPr/>
        </p:nvPicPr>
        <p:blipFill>
          <a:blip r:embed="rId3"/>
          <a:srcRect/>
          <a:stretch>
            <a:fillRect/>
          </a:stretch>
        </p:blipFill>
        <p:spPr bwMode="auto">
          <a:xfrm>
            <a:off x="304800" y="5786027"/>
            <a:ext cx="4419600" cy="843373"/>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228600" y="2263621"/>
            <a:ext cx="4648200" cy="33751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Security</a:t>
            </a:r>
          </a:p>
        </p:txBody>
      </p:sp>
      <p:sp>
        <p:nvSpPr>
          <p:cNvPr id="4099" name="Espace réservé du contenu 2"/>
          <p:cNvSpPr>
            <a:spLocks noGrp="1"/>
          </p:cNvSpPr>
          <p:nvPr>
            <p:ph idx="1"/>
          </p:nvPr>
        </p:nvSpPr>
        <p:spPr>
          <a:xfrm>
            <a:off x="304800" y="2232025"/>
            <a:ext cx="8382000" cy="3940175"/>
          </a:xfrm>
        </p:spPr>
        <p:txBody>
          <a:bodyPr/>
          <a:lstStyle/>
          <a:p>
            <a:r>
              <a:rPr lang="en-US" sz="1300" dirty="0" smtClean="0"/>
              <a:t>Using DWR we specify in the dwr.xml configuration which Java classes and methods we want to remote to JavaScript. </a:t>
            </a:r>
          </a:p>
          <a:p>
            <a:r>
              <a:rPr lang="en-US" sz="1300" dirty="0" smtClean="0"/>
              <a:t>The configuration in dwr.xml also includes a create entry for each </a:t>
            </a:r>
            <a:r>
              <a:rPr lang="en-US" sz="1300" dirty="0" err="1" smtClean="0"/>
              <a:t>remoted</a:t>
            </a:r>
            <a:r>
              <a:rPr lang="en-US" sz="1300" dirty="0" smtClean="0"/>
              <a:t> Java class. We can limit which methods are allowed using the include and exclude elements in </a:t>
            </a:r>
            <a:r>
              <a:rPr lang="en-US" sz="1300" dirty="0" err="1" smtClean="0"/>
              <a:t>dwr</a:t>
            </a:r>
            <a:r>
              <a:rPr lang="en-US" sz="1300" dirty="0" smtClean="0"/>
              <a:t>. </a:t>
            </a:r>
          </a:p>
          <a:p>
            <a:r>
              <a:rPr lang="en-US" sz="1300" dirty="0" smtClean="0"/>
              <a:t>DWR automatically will not allow </a:t>
            </a:r>
            <a:r>
              <a:rPr lang="en-US" sz="1300" dirty="0" err="1" smtClean="0"/>
              <a:t>remoting</a:t>
            </a:r>
            <a:r>
              <a:rPr lang="en-US" sz="1300" dirty="0" smtClean="0"/>
              <a:t> of any class.  For every class we wish to have remote access to, we must add a &lt;create&gt; element in the </a:t>
            </a:r>
            <a:r>
              <a:rPr lang="en-US" sz="1300" dirty="0" err="1" smtClean="0"/>
              <a:t>config</a:t>
            </a:r>
            <a:r>
              <a:rPr lang="en-US" sz="1300" dirty="0" smtClean="0"/>
              <a:t> file. By default, all methods of an allowed class will be accessible via remote call. </a:t>
            </a:r>
          </a:p>
          <a:p>
            <a:r>
              <a:rPr lang="en-US" sz="1300" dirty="0" smtClean="0"/>
              <a:t>There are also security parameters in the web.xml configuration file such as </a:t>
            </a:r>
            <a:r>
              <a:rPr lang="en-US" sz="1300" b="1" dirty="0" err="1" smtClean="0"/>
              <a:t>allowScriptTagRemoting</a:t>
            </a:r>
            <a:r>
              <a:rPr lang="en-US" sz="1300" dirty="0" smtClean="0"/>
              <a:t> and </a:t>
            </a:r>
            <a:r>
              <a:rPr lang="en-US" sz="1300" b="1" dirty="0" err="1" smtClean="0"/>
              <a:t>crossDomainSessionSecurity</a:t>
            </a:r>
            <a:r>
              <a:rPr lang="en-US" sz="1300" dirty="0" smtClean="0"/>
              <a:t>, which when enabled, may be a huge security risk. </a:t>
            </a:r>
          </a:p>
          <a:p>
            <a:r>
              <a:rPr lang="en-US" sz="1300" dirty="0" smtClean="0"/>
              <a:t>DWR can also be integrated with Spring Security.</a:t>
            </a:r>
            <a:endParaRPr lang="fr-FR" sz="1300" dirty="0" smtClean="0"/>
          </a:p>
          <a:p>
            <a:r>
              <a:rPr lang="en-US" sz="1300" dirty="0" smtClean="0"/>
              <a:t>By default, DWR looks for a file named dwr.xml in WEB-INF of your </a:t>
            </a:r>
            <a:r>
              <a:rPr lang="en-US" sz="1300" dirty="0" err="1" smtClean="0"/>
              <a:t>webapp</a:t>
            </a:r>
            <a:r>
              <a:rPr lang="en-US" sz="1300" dirty="0" smtClean="0"/>
              <a:t>. We can place the </a:t>
            </a:r>
            <a:r>
              <a:rPr lang="en-US" sz="1300" dirty="0" err="1" smtClean="0"/>
              <a:t>config</a:t>
            </a:r>
            <a:r>
              <a:rPr lang="en-US" sz="1300" dirty="0" smtClean="0"/>
              <a:t> file elsewhere adding an init parameter to the </a:t>
            </a:r>
            <a:r>
              <a:rPr lang="en-US" sz="1300" dirty="0" err="1" smtClean="0"/>
              <a:t>servlet</a:t>
            </a:r>
            <a:r>
              <a:rPr lang="en-US" sz="1300" dirty="0" smtClean="0"/>
              <a:t> like so:</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-name&gt;</a:t>
            </a:r>
            <a:r>
              <a:rPr lang="en-US" sz="1300" b="1" dirty="0" err="1" smtClean="0">
                <a:solidFill>
                  <a:srgbClr val="0070C0"/>
                </a:solidFill>
              </a:rPr>
              <a:t>config</a:t>
            </a:r>
            <a:r>
              <a:rPr lang="en-US" sz="1300" b="1" dirty="0" smtClean="0">
                <a:solidFill>
                  <a:srgbClr val="0070C0"/>
                </a:solidFill>
              </a:rPr>
              <a:t>&lt;/</a:t>
            </a:r>
            <a:r>
              <a:rPr lang="en-US" sz="1300" b="1" dirty="0" err="1" smtClean="0">
                <a:solidFill>
                  <a:srgbClr val="0070C0"/>
                </a:solidFill>
              </a:rPr>
              <a:t>param</a:t>
            </a:r>
            <a:r>
              <a:rPr lang="en-US" sz="1300" b="1" dirty="0" smtClean="0">
                <a:solidFill>
                  <a:srgbClr val="0070C0"/>
                </a:solidFill>
              </a:rPr>
              <a:t>-name&gt;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-value&gt;</a:t>
            </a:r>
            <a:r>
              <a:rPr lang="en-US" sz="1300" b="1" dirty="0" err="1" smtClean="0">
                <a:solidFill>
                  <a:srgbClr val="0070C0"/>
                </a:solidFill>
              </a:rPr>
              <a:t>configFiles</a:t>
            </a:r>
            <a:r>
              <a:rPr lang="en-US" sz="1300" b="1" dirty="0" smtClean="0">
                <a:solidFill>
                  <a:srgbClr val="0070C0"/>
                </a:solidFill>
              </a:rPr>
              <a:t>/dwrConfig.xml&lt;/</a:t>
            </a:r>
            <a:r>
              <a:rPr lang="en-US" sz="1300" b="1" dirty="0" err="1" smtClean="0">
                <a:solidFill>
                  <a:srgbClr val="0070C0"/>
                </a:solidFill>
              </a:rPr>
              <a:t>param</a:t>
            </a:r>
            <a:r>
              <a:rPr lang="en-US" sz="1300" b="1" dirty="0" smtClean="0">
                <a:solidFill>
                  <a:srgbClr val="0070C0"/>
                </a:solidFill>
              </a:rPr>
              <a:t>-value&gt;</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p>
          <a:p>
            <a:r>
              <a:rPr lang="en-US" sz="1300" dirty="0" smtClean="0"/>
              <a:t>DWR will now load the file dwrConfig.xml from the directory </a:t>
            </a:r>
            <a:r>
              <a:rPr lang="en-US" sz="1300" dirty="0" err="1" smtClean="0"/>
              <a:t>configFiles</a:t>
            </a:r>
            <a:r>
              <a:rPr lang="en-US" sz="1300" dirty="0" smtClean="0"/>
              <a:t>, relative to the root of the </a:t>
            </a:r>
            <a:r>
              <a:rPr lang="en-US" sz="1300" dirty="0" err="1" smtClean="0"/>
              <a:t>webapp</a:t>
            </a:r>
            <a:r>
              <a:rPr lang="en-US" sz="1300" dirty="0" smtClean="0"/>
              <a:t>. </a:t>
            </a:r>
            <a:endParaRPr lang="fr-FR" sz="1300" dirty="0" smtClean="0"/>
          </a:p>
          <a:p>
            <a:endParaRPr lang="fr-FR" sz="1300" dirty="0" smtClean="0"/>
          </a:p>
          <a:p>
            <a:endParaRPr lang="fr-FR" sz="13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Security</a:t>
            </a:r>
          </a:p>
        </p:txBody>
      </p:sp>
      <p:sp>
        <p:nvSpPr>
          <p:cNvPr id="4099" name="Espace réservé du contenu 2"/>
          <p:cNvSpPr>
            <a:spLocks noGrp="1"/>
          </p:cNvSpPr>
          <p:nvPr>
            <p:ph idx="1"/>
          </p:nvPr>
        </p:nvSpPr>
        <p:spPr>
          <a:xfrm>
            <a:off x="304800" y="2232025"/>
            <a:ext cx="8382000" cy="4397375"/>
          </a:xfrm>
        </p:spPr>
        <p:txBody>
          <a:bodyPr/>
          <a:lstStyle/>
          <a:p>
            <a:r>
              <a:rPr lang="en-US" sz="1300" dirty="0" smtClean="0"/>
              <a:t>We can specify multiple configuration files. We add more init parameters with a name in the form </a:t>
            </a:r>
            <a:r>
              <a:rPr lang="en-US" sz="1300" dirty="0" err="1" smtClean="0"/>
              <a:t>configXXXX</a:t>
            </a:r>
            <a:r>
              <a:rPr lang="en-US" sz="1300" dirty="0" smtClean="0"/>
              <a:t>, where XXXX can be anything.</a:t>
            </a:r>
          </a:p>
          <a:p>
            <a:r>
              <a:rPr lang="en-US" sz="1300" dirty="0" smtClean="0"/>
              <a:t>The init parameters must all have different names, so the XXXX portion simply serves to make them unique.</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-name&gt;config1111&lt;/</a:t>
            </a:r>
            <a:r>
              <a:rPr lang="en-US" sz="1300" b="1" dirty="0" err="1" smtClean="0">
                <a:solidFill>
                  <a:srgbClr val="0070C0"/>
                </a:solidFill>
              </a:rPr>
              <a:t>param</a:t>
            </a:r>
            <a:r>
              <a:rPr lang="en-US" sz="1300" b="1" dirty="0" smtClean="0">
                <a:solidFill>
                  <a:srgbClr val="0070C0"/>
                </a:solidFill>
              </a:rPr>
              <a:t>-name&gt;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-value&gt;</a:t>
            </a:r>
            <a:r>
              <a:rPr lang="en-US" sz="1300" b="1" dirty="0" err="1" smtClean="0">
                <a:solidFill>
                  <a:srgbClr val="0070C0"/>
                </a:solidFill>
              </a:rPr>
              <a:t>configFiles</a:t>
            </a:r>
            <a:r>
              <a:rPr lang="en-US" sz="1300" b="1" dirty="0" smtClean="0">
                <a:solidFill>
                  <a:srgbClr val="0070C0"/>
                </a:solidFill>
              </a:rPr>
              <a:t>/dwrConfig1111.xml&lt;/</a:t>
            </a:r>
            <a:r>
              <a:rPr lang="en-US" sz="1300" b="1" dirty="0" err="1" smtClean="0">
                <a:solidFill>
                  <a:srgbClr val="0070C0"/>
                </a:solidFill>
              </a:rPr>
              <a:t>param</a:t>
            </a:r>
            <a:r>
              <a:rPr lang="en-US" sz="1300" b="1" dirty="0" smtClean="0">
                <a:solidFill>
                  <a:srgbClr val="0070C0"/>
                </a:solidFill>
              </a:rPr>
              <a:t>-value&gt;</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-name&gt;config2222&lt;/</a:t>
            </a:r>
            <a:r>
              <a:rPr lang="en-US" sz="1300" b="1" dirty="0" err="1" smtClean="0">
                <a:solidFill>
                  <a:srgbClr val="0070C0"/>
                </a:solidFill>
              </a:rPr>
              <a:t>param</a:t>
            </a:r>
            <a:r>
              <a:rPr lang="en-US" sz="1300" b="1" dirty="0" smtClean="0">
                <a:solidFill>
                  <a:srgbClr val="0070C0"/>
                </a:solidFill>
              </a:rPr>
              <a:t>-name&gt;</a:t>
            </a:r>
          </a:p>
          <a:p>
            <a:pPr>
              <a:buNone/>
            </a:pPr>
            <a:r>
              <a:rPr lang="en-US" sz="1300" b="1" dirty="0" smtClean="0">
                <a:solidFill>
                  <a:srgbClr val="0070C0"/>
                </a:solidFill>
              </a:rPr>
              <a:t>	     &lt;</a:t>
            </a:r>
            <a:r>
              <a:rPr lang="en-US" sz="1300" b="1" dirty="0" err="1" smtClean="0">
                <a:solidFill>
                  <a:srgbClr val="0070C0"/>
                </a:solidFill>
              </a:rPr>
              <a:t>param</a:t>
            </a:r>
            <a:r>
              <a:rPr lang="en-US" sz="1300" b="1" dirty="0" smtClean="0">
                <a:solidFill>
                  <a:srgbClr val="0070C0"/>
                </a:solidFill>
              </a:rPr>
              <a:t>-value&gt;</a:t>
            </a:r>
            <a:r>
              <a:rPr lang="en-US" sz="1300" b="1" dirty="0" err="1" smtClean="0">
                <a:solidFill>
                  <a:srgbClr val="0070C0"/>
                </a:solidFill>
              </a:rPr>
              <a:t>configFiles</a:t>
            </a:r>
            <a:r>
              <a:rPr lang="en-US" sz="1300" b="1" dirty="0" smtClean="0">
                <a:solidFill>
                  <a:srgbClr val="0070C0"/>
                </a:solidFill>
              </a:rPr>
              <a:t>/dwrConfig2222.xml&lt;/</a:t>
            </a:r>
            <a:r>
              <a:rPr lang="en-US" sz="1300" b="1" dirty="0" err="1" smtClean="0">
                <a:solidFill>
                  <a:srgbClr val="0070C0"/>
                </a:solidFill>
              </a:rPr>
              <a:t>param</a:t>
            </a:r>
            <a:r>
              <a:rPr lang="en-US" sz="1300" b="1" dirty="0" smtClean="0">
                <a:solidFill>
                  <a:srgbClr val="0070C0"/>
                </a:solidFill>
              </a:rPr>
              <a:t>-value&gt;</a:t>
            </a:r>
          </a:p>
          <a:p>
            <a:pPr>
              <a:buNone/>
            </a:pPr>
            <a:r>
              <a:rPr lang="en-US" sz="1300" b="1" dirty="0" smtClean="0">
                <a:solidFill>
                  <a:srgbClr val="0070C0"/>
                </a:solidFill>
              </a:rPr>
              <a:t>	&lt;/init-</a:t>
            </a:r>
            <a:r>
              <a:rPr lang="en-US" sz="1300" b="1" dirty="0" err="1" smtClean="0">
                <a:solidFill>
                  <a:srgbClr val="0070C0"/>
                </a:solidFill>
              </a:rPr>
              <a:t>param</a:t>
            </a:r>
            <a:r>
              <a:rPr lang="en-US" sz="1300" b="1" dirty="0" smtClean="0">
                <a:solidFill>
                  <a:srgbClr val="0070C0"/>
                </a:solidFill>
              </a:rPr>
              <a:t>&gt;</a:t>
            </a:r>
            <a:endParaRPr lang="fr-FR" sz="1300" b="1" dirty="0" smtClean="0">
              <a:solidFill>
                <a:srgbClr val="0070C0"/>
              </a:solidFill>
            </a:endParaRPr>
          </a:p>
          <a:p>
            <a:r>
              <a:rPr lang="en-US" sz="1300" dirty="0" smtClean="0"/>
              <a:t>DWR will load all the </a:t>
            </a:r>
            <a:r>
              <a:rPr lang="en-US" sz="1300" dirty="0" err="1" smtClean="0"/>
              <a:t>config</a:t>
            </a:r>
            <a:r>
              <a:rPr lang="en-US" sz="1300" dirty="0" smtClean="0"/>
              <a:t> files and combine them into one master configuration. We can define multiple instances of </a:t>
            </a:r>
            <a:r>
              <a:rPr lang="en-US" sz="1300" dirty="0" err="1" smtClean="0"/>
              <a:t>DWRServlet</a:t>
            </a:r>
            <a:r>
              <a:rPr lang="en-US" sz="1300" dirty="0" smtClean="0"/>
              <a:t> and assign them different </a:t>
            </a:r>
            <a:r>
              <a:rPr lang="en-US" sz="1300" dirty="0" err="1" smtClean="0"/>
              <a:t>url</a:t>
            </a:r>
            <a:r>
              <a:rPr lang="en-US" sz="1300" dirty="0" smtClean="0"/>
              <a:t>-pattern and different role access to secure.</a:t>
            </a:r>
          </a:p>
          <a:p>
            <a:endParaRPr lang="fr-FR" sz="13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smtClean="0">
                <a:solidFill>
                  <a:schemeClr val="bg1"/>
                </a:solidFill>
              </a:rPr>
              <a:t>Security</a:t>
            </a:r>
          </a:p>
        </p:txBody>
      </p:sp>
      <p:pic>
        <p:nvPicPr>
          <p:cNvPr id="1026" name="Picture 2"/>
          <p:cNvPicPr>
            <a:picLocks noChangeAspect="1" noChangeArrowheads="1"/>
          </p:cNvPicPr>
          <p:nvPr/>
        </p:nvPicPr>
        <p:blipFill>
          <a:blip r:embed="rId3"/>
          <a:srcRect/>
          <a:stretch>
            <a:fillRect/>
          </a:stretch>
        </p:blipFill>
        <p:spPr bwMode="auto">
          <a:xfrm>
            <a:off x="76200" y="2209800"/>
            <a:ext cx="4876800" cy="111309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190500" y="3352800"/>
            <a:ext cx="3848100" cy="6381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152400" y="4159491"/>
            <a:ext cx="4495800" cy="1022109"/>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304800" y="5410200"/>
            <a:ext cx="3657600" cy="624689"/>
          </a:xfrm>
          <a:prstGeom prst="rect">
            <a:avLst/>
          </a:prstGeom>
          <a:noFill/>
          <a:ln w="9525">
            <a:noFill/>
            <a:miter lim="800000"/>
            <a:headEnd/>
            <a:tailEnd/>
          </a:ln>
          <a:effectLst/>
        </p:spPr>
      </p:pic>
      <p:sp>
        <p:nvSpPr>
          <p:cNvPr id="9" name="Espace réservé du contenu 2"/>
          <p:cNvSpPr>
            <a:spLocks noGrp="1"/>
          </p:cNvSpPr>
          <p:nvPr>
            <p:ph idx="1"/>
          </p:nvPr>
        </p:nvSpPr>
        <p:spPr>
          <a:xfrm>
            <a:off x="5105400" y="2286000"/>
            <a:ext cx="3733800" cy="4343400"/>
          </a:xfrm>
        </p:spPr>
        <p:txBody>
          <a:bodyPr/>
          <a:lstStyle/>
          <a:p>
            <a:r>
              <a:rPr lang="en-US" sz="1300" dirty="0" smtClean="0"/>
              <a:t>We’ll protect the /</a:t>
            </a:r>
            <a:r>
              <a:rPr lang="en-US" sz="1300" dirty="0" err="1" smtClean="0"/>
              <a:t>dwradmin</a:t>
            </a:r>
            <a:r>
              <a:rPr lang="en-US" sz="1300" dirty="0" smtClean="0"/>
              <a:t>/* and /</a:t>
            </a:r>
            <a:r>
              <a:rPr lang="en-US" sz="1300" dirty="0" err="1" smtClean="0"/>
              <a:t>dwruser</a:t>
            </a:r>
            <a:r>
              <a:rPr lang="en-US" sz="1300" dirty="0" smtClean="0"/>
              <a:t>/* </a:t>
            </a:r>
            <a:r>
              <a:rPr lang="en-US" sz="1300" dirty="0" err="1" smtClean="0"/>
              <a:t>url</a:t>
            </a:r>
            <a:r>
              <a:rPr lang="en-US" sz="1300" dirty="0" smtClean="0"/>
              <a:t> pattern using the </a:t>
            </a:r>
            <a:r>
              <a:rPr lang="en-US" sz="1400" dirty="0" smtClean="0"/>
              <a:t>&lt;security-constraint&gt; element from the web-app.</a:t>
            </a:r>
            <a:endParaRPr lang="fr-FR" sz="13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457200" y="2590800"/>
            <a:ext cx="8382000" cy="3352800"/>
          </a:xfrm>
        </p:spPr>
        <p:txBody>
          <a:bodyPr/>
          <a:lstStyle/>
          <a:p>
            <a:r>
              <a:rPr lang="en-US" sz="1800" dirty="0" smtClean="0"/>
              <a:t>DWR integrates with the following:</a:t>
            </a:r>
          </a:p>
          <a:p>
            <a:r>
              <a:rPr lang="en-US" sz="1800" dirty="0" smtClean="0"/>
              <a:t>JSF </a:t>
            </a:r>
            <a:r>
              <a:rPr lang="en-US" sz="1800" dirty="0" smtClean="0">
                <a:sym typeface="Wingdings" pitchFamily="2" charset="2"/>
              </a:rPr>
              <a:t>Java Server Faces</a:t>
            </a:r>
          </a:p>
          <a:p>
            <a:r>
              <a:rPr lang="en-US" sz="1800" dirty="0" smtClean="0">
                <a:sym typeface="Wingdings" pitchFamily="2" charset="2"/>
              </a:rPr>
              <a:t>Spring  complete Java/EE application framework</a:t>
            </a:r>
          </a:p>
          <a:p>
            <a:r>
              <a:rPr lang="en-US" sz="1800" dirty="0" err="1" smtClean="0">
                <a:sym typeface="Wingdings" pitchFamily="2" charset="2"/>
              </a:rPr>
              <a:t>WebWork</a:t>
            </a:r>
            <a:r>
              <a:rPr lang="en-US" sz="1800" dirty="0" smtClean="0">
                <a:sym typeface="Wingdings" pitchFamily="2" charset="2"/>
              </a:rPr>
              <a:t>  web application framework</a:t>
            </a:r>
          </a:p>
          <a:p>
            <a:r>
              <a:rPr lang="en-US" sz="1800" dirty="0" smtClean="0">
                <a:sym typeface="Wingdings" pitchFamily="2" charset="2"/>
              </a:rPr>
              <a:t>Struts  web application framework</a:t>
            </a:r>
          </a:p>
          <a:p>
            <a:r>
              <a:rPr lang="en-US" sz="1800" dirty="0" smtClean="0">
                <a:sym typeface="Wingdings" pitchFamily="2" charset="2"/>
              </a:rPr>
              <a:t>Hibernate  object/relational persistence framework</a:t>
            </a:r>
          </a:p>
          <a:p>
            <a:r>
              <a:rPr lang="en-US" sz="1800" dirty="0" smtClean="0">
                <a:sym typeface="Wingdings" pitchFamily="2" charset="2"/>
              </a:rPr>
              <a:t>Apache </a:t>
            </a:r>
            <a:r>
              <a:rPr lang="en-US" sz="1800" dirty="0" err="1" smtClean="0">
                <a:sym typeface="Wingdings" pitchFamily="2" charset="2"/>
              </a:rPr>
              <a:t>Jetspeed</a:t>
            </a:r>
            <a:r>
              <a:rPr lang="en-US" sz="1800" dirty="0" smtClean="0">
                <a:sym typeface="Wingdings" pitchFamily="2" charset="2"/>
              </a:rPr>
              <a:t> using JSR 168 </a:t>
            </a:r>
            <a:r>
              <a:rPr lang="en-US" sz="1800" dirty="0" err="1" smtClean="0">
                <a:sym typeface="Wingdings" pitchFamily="2" charset="2"/>
              </a:rPr>
              <a:t>portlets</a:t>
            </a:r>
            <a:endParaRPr lang="en-US" sz="1800" dirty="0" smtClean="0">
              <a:sym typeface="Wingdings" pitchFamily="2" charset="2"/>
            </a:endParaRPr>
          </a:p>
          <a:p>
            <a:endParaRPr lang="fr-FR" sz="13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304800" y="2232025"/>
            <a:ext cx="8610600" cy="3940175"/>
          </a:xfrm>
        </p:spPr>
        <p:txBody>
          <a:bodyPr/>
          <a:lstStyle/>
          <a:p>
            <a:r>
              <a:rPr lang="en-US" sz="1400" dirty="0" smtClean="0"/>
              <a:t>The Spring Framework is a very popular library , known for one component in particular: its </a:t>
            </a:r>
            <a:r>
              <a:rPr lang="en-US" sz="1400" dirty="0" err="1" smtClean="0"/>
              <a:t>IoC</a:t>
            </a:r>
            <a:r>
              <a:rPr lang="en-US" sz="1400" dirty="0" smtClean="0"/>
              <a:t> container. </a:t>
            </a:r>
          </a:p>
          <a:p>
            <a:r>
              <a:rPr lang="en-US" sz="1400" dirty="0" smtClean="0"/>
              <a:t>The Spring beans are Java object (bean) that Spring creates automatically and injects into your classes. </a:t>
            </a:r>
          </a:p>
          <a:p>
            <a:r>
              <a:rPr lang="en-US" sz="1400" dirty="0" smtClean="0"/>
              <a:t>Where DWR and Spring meet is in the ability of DWR to create beans via Spring and then call methods on it. DWR provides the spring creator, which knows how to look up a given bean in the beans.xml file, applicationContext.xml, depending on which version of Spring we are using.</a:t>
            </a:r>
          </a:p>
          <a:p>
            <a:pPr>
              <a:buNone/>
            </a:pPr>
            <a:r>
              <a:rPr lang="fr-FR" sz="1300" b="1" dirty="0" smtClean="0">
                <a:solidFill>
                  <a:srgbClr val="0070C0"/>
                </a:solidFill>
              </a:rPr>
              <a:t>	&lt;</a:t>
            </a:r>
            <a:r>
              <a:rPr lang="fr-FR" sz="1300" b="1" dirty="0" err="1" smtClean="0">
                <a:solidFill>
                  <a:srgbClr val="0070C0"/>
                </a:solidFill>
              </a:rPr>
              <a:t>context</a:t>
            </a:r>
            <a:r>
              <a:rPr lang="fr-FR" sz="1300" b="1" dirty="0" smtClean="0">
                <a:solidFill>
                  <a:srgbClr val="0070C0"/>
                </a:solidFill>
              </a:rPr>
              <a:t>-</a:t>
            </a:r>
            <a:r>
              <a:rPr lang="fr-FR" sz="1300" b="1" dirty="0" err="1" smtClean="0">
                <a:solidFill>
                  <a:srgbClr val="0070C0"/>
                </a:solidFill>
              </a:rPr>
              <a:t>param</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param</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r>
              <a:rPr lang="fr-FR" sz="1300" b="1" dirty="0" err="1" smtClean="0">
                <a:solidFill>
                  <a:srgbClr val="0070C0"/>
                </a:solidFill>
              </a:rPr>
              <a:t>contextConfigLocation</a:t>
            </a:r>
            <a:r>
              <a:rPr lang="fr-FR" sz="1300" b="1" dirty="0" smtClean="0">
                <a:solidFill>
                  <a:srgbClr val="0070C0"/>
                </a:solidFill>
              </a:rPr>
              <a:t>&lt;/</a:t>
            </a:r>
            <a:r>
              <a:rPr lang="fr-FR" sz="1300" b="1" dirty="0" err="1" smtClean="0">
                <a:solidFill>
                  <a:srgbClr val="0070C0"/>
                </a:solidFill>
              </a:rPr>
              <a:t>param</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param</a:t>
            </a:r>
            <a:r>
              <a:rPr lang="fr-FR" sz="1300" b="1" dirty="0" smtClean="0">
                <a:solidFill>
                  <a:srgbClr val="0070C0"/>
                </a:solidFill>
              </a:rPr>
              <a:t>-value&gt;/WEB-INF/beans.xml&lt;/</a:t>
            </a:r>
            <a:r>
              <a:rPr lang="fr-FR" sz="1300" b="1" dirty="0" err="1" smtClean="0">
                <a:solidFill>
                  <a:srgbClr val="0070C0"/>
                </a:solidFill>
              </a:rPr>
              <a:t>param</a:t>
            </a:r>
            <a:r>
              <a:rPr lang="fr-FR" sz="1300" b="1" dirty="0" smtClean="0">
                <a:solidFill>
                  <a:srgbClr val="0070C0"/>
                </a:solidFill>
              </a:rPr>
              <a:t>-value&gt;</a:t>
            </a:r>
          </a:p>
          <a:p>
            <a:pPr>
              <a:buNone/>
            </a:pPr>
            <a:r>
              <a:rPr lang="fr-FR" sz="1300" b="1" dirty="0" smtClean="0">
                <a:solidFill>
                  <a:srgbClr val="0070C0"/>
                </a:solidFill>
              </a:rPr>
              <a:t>	&lt;/</a:t>
            </a:r>
            <a:r>
              <a:rPr lang="fr-FR" sz="1300" b="1" dirty="0" err="1" smtClean="0">
                <a:solidFill>
                  <a:srgbClr val="0070C0"/>
                </a:solidFill>
              </a:rPr>
              <a:t>context</a:t>
            </a:r>
            <a:r>
              <a:rPr lang="fr-FR" sz="1300" b="1" dirty="0" smtClean="0">
                <a:solidFill>
                  <a:srgbClr val="0070C0"/>
                </a:solidFill>
              </a:rPr>
              <a:t>-</a:t>
            </a:r>
            <a:r>
              <a:rPr lang="fr-FR" sz="1300" b="1" dirty="0" err="1" smtClean="0">
                <a:solidFill>
                  <a:srgbClr val="0070C0"/>
                </a:solidFill>
              </a:rPr>
              <a:t>param</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listener</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listener</a:t>
            </a:r>
            <a:r>
              <a:rPr lang="fr-FR" sz="1300" b="1" dirty="0" smtClean="0">
                <a:solidFill>
                  <a:srgbClr val="0070C0"/>
                </a:solidFill>
              </a:rPr>
              <a:t>-class&gt;</a:t>
            </a:r>
            <a:r>
              <a:rPr lang="fr-FR" sz="1300" b="1" dirty="0" err="1" smtClean="0">
                <a:solidFill>
                  <a:srgbClr val="0070C0"/>
                </a:solidFill>
              </a:rPr>
              <a:t>org.springframework.web.context.ContextLoaderListener</a:t>
            </a:r>
            <a:r>
              <a:rPr lang="fr-FR" sz="1300" b="1" dirty="0" smtClean="0">
                <a:solidFill>
                  <a:srgbClr val="0070C0"/>
                </a:solidFill>
              </a:rPr>
              <a:t>&lt;/</a:t>
            </a:r>
            <a:r>
              <a:rPr lang="fr-FR" sz="1300" b="1" dirty="0" err="1" smtClean="0">
                <a:solidFill>
                  <a:srgbClr val="0070C0"/>
                </a:solidFill>
              </a:rPr>
              <a:t>listener</a:t>
            </a:r>
            <a:r>
              <a:rPr lang="fr-FR" sz="1300" b="1" dirty="0" smtClean="0">
                <a:solidFill>
                  <a:srgbClr val="0070C0"/>
                </a:solidFill>
              </a:rPr>
              <a:t>-class&gt;</a:t>
            </a:r>
          </a:p>
          <a:p>
            <a:pPr>
              <a:buNone/>
            </a:pPr>
            <a:r>
              <a:rPr lang="fr-FR" sz="1300" b="1" dirty="0" smtClean="0">
                <a:solidFill>
                  <a:srgbClr val="0070C0"/>
                </a:solidFill>
              </a:rPr>
              <a:t>	&lt;/</a:t>
            </a:r>
            <a:r>
              <a:rPr lang="fr-FR" sz="1300" b="1" dirty="0" err="1" smtClean="0">
                <a:solidFill>
                  <a:srgbClr val="0070C0"/>
                </a:solidFill>
              </a:rPr>
              <a:t>listener</a:t>
            </a:r>
            <a:r>
              <a:rPr lang="fr-FR" sz="1300" b="1" dirty="0" smtClean="0">
                <a:solidFill>
                  <a:srgbClr val="0070C0"/>
                </a:solidFill>
              </a:rPr>
              <a:t>&gt;</a:t>
            </a:r>
          </a:p>
          <a:p>
            <a:r>
              <a:rPr lang="en-US" sz="1300" dirty="0" smtClean="0"/>
              <a:t>When the application starts up, this listener will execute and will configure Spring using the configuration file pointed to by the context parameter. </a:t>
            </a:r>
            <a:r>
              <a:rPr lang="fr-FR" sz="1300" dirty="0" smtClean="0"/>
              <a:t>If </a:t>
            </a:r>
            <a:r>
              <a:rPr lang="fr-FR" sz="1300" dirty="0" err="1" smtClean="0"/>
              <a:t>we</a:t>
            </a:r>
            <a:r>
              <a:rPr lang="fr-FR" sz="1300" dirty="0" smtClean="0"/>
              <a:t> </a:t>
            </a:r>
            <a:r>
              <a:rPr lang="fr-FR" sz="1300" dirty="0" err="1" smtClean="0"/>
              <a:t>don’t</a:t>
            </a:r>
            <a:r>
              <a:rPr lang="fr-FR" sz="1300" dirty="0" smtClean="0"/>
              <a:t> </a:t>
            </a:r>
            <a:r>
              <a:rPr lang="fr-FR" sz="1300" dirty="0" err="1" smtClean="0"/>
              <a:t>specify</a:t>
            </a:r>
            <a:r>
              <a:rPr lang="fr-FR" sz="1300" dirty="0" smtClean="0"/>
              <a:t> the </a:t>
            </a:r>
            <a:r>
              <a:rPr lang="fr-FR" sz="1300" dirty="0" err="1" smtClean="0"/>
              <a:t>contextConfiLocation</a:t>
            </a:r>
            <a:r>
              <a:rPr lang="fr-FR" sz="1300" dirty="0" smtClean="0"/>
              <a:t> </a:t>
            </a:r>
            <a:r>
              <a:rPr lang="fr-FR" sz="1300" dirty="0" err="1" smtClean="0"/>
              <a:t>context</a:t>
            </a:r>
            <a:r>
              <a:rPr lang="fr-FR" sz="1300" dirty="0" smtClean="0"/>
              <a:t> </a:t>
            </a:r>
            <a:r>
              <a:rPr lang="fr-FR" sz="1300" dirty="0" err="1" smtClean="0"/>
              <a:t>parameter</a:t>
            </a:r>
            <a:r>
              <a:rPr lang="fr-FR" sz="1300" dirty="0" smtClean="0"/>
              <a:t> the default value </a:t>
            </a:r>
            <a:r>
              <a:rPr lang="fr-FR" sz="1300" dirty="0" err="1" smtClean="0"/>
              <a:t>would</a:t>
            </a:r>
            <a:r>
              <a:rPr lang="fr-FR" sz="1300" dirty="0" smtClean="0"/>
              <a:t> </a:t>
            </a:r>
            <a:r>
              <a:rPr lang="fr-FR" sz="1300" dirty="0" err="1" smtClean="0"/>
              <a:t>be</a:t>
            </a:r>
            <a:r>
              <a:rPr lang="fr-FR" sz="1300" dirty="0" smtClean="0"/>
              <a:t> /WEB-INF/applicationContext.xml.</a:t>
            </a:r>
          </a:p>
          <a:p>
            <a:endParaRPr lang="fr-FR" sz="13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5791200" y="2209800"/>
            <a:ext cx="3200400" cy="1676400"/>
          </a:xfrm>
        </p:spPr>
        <p:txBody>
          <a:bodyPr/>
          <a:lstStyle/>
          <a:p>
            <a:r>
              <a:rPr lang="en-US" sz="1400" dirty="0" smtClean="0"/>
              <a:t>We define in beans.xml the </a:t>
            </a:r>
            <a:r>
              <a:rPr lang="en-US" sz="1400" dirty="0" err="1" smtClean="0"/>
              <a:t>HelloServiceBean</a:t>
            </a:r>
            <a:r>
              <a:rPr lang="en-US" sz="1400" dirty="0" smtClean="0"/>
              <a:t> using the name and class attribute.</a:t>
            </a:r>
          </a:p>
          <a:p>
            <a:r>
              <a:rPr lang="en-US" sz="1400" dirty="0" smtClean="0"/>
              <a:t>The “</a:t>
            </a:r>
            <a:r>
              <a:rPr lang="en-US" sz="1400" dirty="0" err="1" smtClean="0"/>
              <a:t>HelloServiceBean</a:t>
            </a:r>
            <a:r>
              <a:rPr lang="en-US" sz="1400" dirty="0" smtClean="0"/>
              <a:t>” name is used as reference in the dwr.xml file when the “</a:t>
            </a:r>
            <a:r>
              <a:rPr lang="en-US" sz="1400" dirty="0" err="1" smtClean="0"/>
              <a:t>MySpringBean</a:t>
            </a:r>
            <a:r>
              <a:rPr lang="en-US" sz="1400" dirty="0" smtClean="0"/>
              <a:t>” </a:t>
            </a:r>
            <a:r>
              <a:rPr lang="en-US" sz="1400" dirty="0" err="1" smtClean="0"/>
              <a:t>javascript</a:t>
            </a:r>
            <a:r>
              <a:rPr lang="en-US" sz="1400" dirty="0" smtClean="0"/>
              <a:t> object is created.</a:t>
            </a:r>
            <a:endParaRPr lang="fr-FR" sz="1300" dirty="0" smtClean="0"/>
          </a:p>
        </p:txBody>
      </p:sp>
      <p:pic>
        <p:nvPicPr>
          <p:cNvPr id="1027" name="Picture 3"/>
          <p:cNvPicPr>
            <a:picLocks noChangeAspect="1" noChangeArrowheads="1"/>
          </p:cNvPicPr>
          <p:nvPr/>
        </p:nvPicPr>
        <p:blipFill>
          <a:blip r:embed="rId3"/>
          <a:srcRect/>
          <a:stretch>
            <a:fillRect/>
          </a:stretch>
        </p:blipFill>
        <p:spPr bwMode="auto">
          <a:xfrm>
            <a:off x="304800" y="2280673"/>
            <a:ext cx="5486400" cy="1300727"/>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81000" y="3749618"/>
            <a:ext cx="3981450" cy="441382"/>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1676400" y="4332287"/>
            <a:ext cx="5715000" cy="23733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304800" y="2232025"/>
            <a:ext cx="8382000" cy="3940175"/>
          </a:xfrm>
        </p:spPr>
        <p:txBody>
          <a:bodyPr/>
          <a:lstStyle/>
          <a:p>
            <a:r>
              <a:rPr lang="en-US" sz="1400" dirty="0" smtClean="0"/>
              <a:t>JSF (Java Server Faces) is a popular for web application development, </a:t>
            </a:r>
            <a:r>
              <a:rPr lang="en-US" sz="1400" dirty="0" err="1" smtClean="0"/>
              <a:t>beeing</a:t>
            </a:r>
            <a:r>
              <a:rPr lang="en-US" sz="1400" dirty="0" smtClean="0"/>
              <a:t> part as a </a:t>
            </a:r>
            <a:r>
              <a:rPr lang="en-US" sz="1400" dirty="0" err="1" smtClean="0"/>
              <a:t>JavaEE</a:t>
            </a:r>
            <a:r>
              <a:rPr lang="en-US" sz="1400" dirty="0" smtClean="0"/>
              <a:t> specification.</a:t>
            </a:r>
          </a:p>
          <a:p>
            <a:r>
              <a:rPr lang="en-US" sz="1400" dirty="0" smtClean="0"/>
              <a:t>DWR’s support of JSF is very similar to that of Spring in that it allows you to remote your managed JSF beans, and not much more. </a:t>
            </a:r>
          </a:p>
          <a:p>
            <a:r>
              <a:rPr lang="fr-FR" sz="1300" dirty="0" err="1" smtClean="0"/>
              <a:t>We</a:t>
            </a:r>
            <a:r>
              <a:rPr lang="fr-FR" sz="1300" dirty="0" smtClean="0"/>
              <a:t> </a:t>
            </a:r>
            <a:r>
              <a:rPr lang="fr-FR" sz="1300" dirty="0" err="1" smtClean="0"/>
              <a:t>need</a:t>
            </a:r>
            <a:r>
              <a:rPr lang="fr-FR" sz="1300" dirty="0" smtClean="0"/>
              <a:t> a new </a:t>
            </a:r>
            <a:r>
              <a:rPr lang="fr-FR" sz="1300" dirty="0" err="1" smtClean="0"/>
              <a:t>filter</a:t>
            </a:r>
            <a:r>
              <a:rPr lang="fr-FR" sz="1300" dirty="0" smtClean="0"/>
              <a:t> </a:t>
            </a:r>
            <a:r>
              <a:rPr lang="fr-FR" sz="1300" dirty="0" err="1" smtClean="0"/>
              <a:t>added</a:t>
            </a:r>
            <a:r>
              <a:rPr lang="fr-FR" sz="1300" dirty="0" smtClean="0"/>
              <a:t> to web.xml to </a:t>
            </a:r>
            <a:r>
              <a:rPr lang="fr-FR" sz="1300" dirty="0" err="1" smtClean="0"/>
              <a:t>activate</a:t>
            </a:r>
            <a:r>
              <a:rPr lang="fr-FR" sz="1300" dirty="0" smtClean="0"/>
              <a:t> the JSF support and </a:t>
            </a:r>
            <a:r>
              <a:rPr lang="fr-FR" sz="1300" dirty="0" err="1" smtClean="0"/>
              <a:t>be</a:t>
            </a:r>
            <a:r>
              <a:rPr lang="fr-FR" sz="1300" dirty="0" smtClean="0"/>
              <a:t> able to use the </a:t>
            </a:r>
            <a:r>
              <a:rPr lang="fr-FR" sz="1300" dirty="0" err="1" smtClean="0"/>
              <a:t>JSFCreator</a:t>
            </a:r>
            <a:r>
              <a:rPr lang="fr-FR" sz="1300" dirty="0" smtClean="0"/>
              <a:t>:</a:t>
            </a:r>
          </a:p>
          <a:p>
            <a:pPr>
              <a:buNone/>
            </a:pPr>
            <a:r>
              <a:rPr lang="fr-FR" sz="1300" dirty="0" smtClean="0"/>
              <a:t>	&lt;</a:t>
            </a:r>
            <a:r>
              <a:rPr lang="fr-FR" sz="1300" dirty="0" err="1" smtClean="0"/>
              <a:t>filter</a:t>
            </a:r>
            <a:r>
              <a:rPr lang="fr-FR" sz="1300" dirty="0" smtClean="0"/>
              <a:t>&gt;</a:t>
            </a:r>
          </a:p>
          <a:p>
            <a:pPr>
              <a:buNone/>
            </a:pPr>
            <a:r>
              <a:rPr lang="fr-FR" sz="1300" dirty="0" smtClean="0"/>
              <a:t>	&lt;</a:t>
            </a:r>
            <a:r>
              <a:rPr lang="fr-FR" sz="1300" dirty="0" err="1" smtClean="0"/>
              <a:t>filter</a:t>
            </a:r>
            <a:r>
              <a:rPr lang="fr-FR" sz="1300" dirty="0" smtClean="0"/>
              <a:t>-</a:t>
            </a:r>
            <a:r>
              <a:rPr lang="fr-FR" sz="1300" dirty="0" err="1" smtClean="0"/>
              <a:t>name</a:t>
            </a:r>
            <a:r>
              <a:rPr lang="fr-FR" sz="1300" dirty="0" smtClean="0"/>
              <a:t>&gt;</a:t>
            </a:r>
            <a:r>
              <a:rPr lang="fr-FR" sz="1300" dirty="0" err="1" smtClean="0"/>
              <a:t>DwrFacesFilter</a:t>
            </a:r>
            <a:r>
              <a:rPr lang="fr-FR" sz="1300" dirty="0" smtClean="0"/>
              <a:t>&lt;/</a:t>
            </a:r>
            <a:r>
              <a:rPr lang="fr-FR" sz="1300" dirty="0" err="1" smtClean="0"/>
              <a:t>filter</a:t>
            </a:r>
            <a:r>
              <a:rPr lang="fr-FR" sz="1300" dirty="0" smtClean="0"/>
              <a:t>-</a:t>
            </a:r>
            <a:r>
              <a:rPr lang="fr-FR" sz="1300" dirty="0" err="1" smtClean="0"/>
              <a:t>name</a:t>
            </a:r>
            <a:r>
              <a:rPr lang="fr-FR" sz="1300" dirty="0" smtClean="0"/>
              <a:t>&gt;</a:t>
            </a:r>
          </a:p>
          <a:p>
            <a:pPr>
              <a:buNone/>
            </a:pPr>
            <a:r>
              <a:rPr lang="fr-FR" sz="1300" dirty="0" smtClean="0"/>
              <a:t>	&lt;</a:t>
            </a:r>
            <a:r>
              <a:rPr lang="fr-FR" sz="1300" dirty="0" err="1" smtClean="0"/>
              <a:t>filter</a:t>
            </a:r>
            <a:r>
              <a:rPr lang="fr-FR" sz="1300" dirty="0" smtClean="0"/>
              <a:t>-class&gt;</a:t>
            </a:r>
            <a:r>
              <a:rPr lang="en-US" sz="1400" dirty="0" err="1" smtClean="0"/>
              <a:t>org.directwebremoting.faces.FacesExtensionFilter</a:t>
            </a:r>
            <a:r>
              <a:rPr lang="fr-FR" sz="1300" dirty="0" smtClean="0"/>
              <a:t>&lt;/filter-class&gt;</a:t>
            </a:r>
          </a:p>
          <a:p>
            <a:pPr>
              <a:buNone/>
            </a:pPr>
            <a:r>
              <a:rPr lang="fr-FR" sz="1300" dirty="0" smtClean="0"/>
              <a:t>	&lt;/</a:t>
            </a:r>
            <a:r>
              <a:rPr lang="fr-FR" sz="1300" dirty="0" err="1" smtClean="0"/>
              <a:t>filter</a:t>
            </a:r>
            <a:r>
              <a:rPr lang="fr-FR" sz="1300" dirty="0" smtClean="0"/>
              <a:t>&gt;</a:t>
            </a:r>
          </a:p>
          <a:p>
            <a:pPr>
              <a:buNone/>
            </a:pPr>
            <a:r>
              <a:rPr lang="fr-FR" sz="1300" dirty="0" smtClean="0"/>
              <a:t>	&lt;</a:t>
            </a:r>
            <a:r>
              <a:rPr lang="fr-FR" sz="1300" dirty="0" err="1" smtClean="0"/>
              <a:t>filter</a:t>
            </a:r>
            <a:r>
              <a:rPr lang="fr-FR" sz="1300" dirty="0" smtClean="0"/>
              <a:t>-</a:t>
            </a:r>
            <a:r>
              <a:rPr lang="fr-FR" sz="1300" dirty="0" err="1" smtClean="0"/>
              <a:t>mapping</a:t>
            </a:r>
            <a:r>
              <a:rPr lang="fr-FR" sz="1300" dirty="0" smtClean="0"/>
              <a:t>&gt;</a:t>
            </a:r>
          </a:p>
          <a:p>
            <a:pPr>
              <a:buNone/>
            </a:pPr>
            <a:r>
              <a:rPr lang="fr-FR" sz="1300" dirty="0" smtClean="0"/>
              <a:t>	&lt;</a:t>
            </a:r>
            <a:r>
              <a:rPr lang="fr-FR" sz="1300" dirty="0" err="1" smtClean="0"/>
              <a:t>filter</a:t>
            </a:r>
            <a:r>
              <a:rPr lang="fr-FR" sz="1300" dirty="0" smtClean="0"/>
              <a:t>-</a:t>
            </a:r>
            <a:r>
              <a:rPr lang="fr-FR" sz="1300" dirty="0" err="1" smtClean="0"/>
              <a:t>name</a:t>
            </a:r>
            <a:r>
              <a:rPr lang="fr-FR" sz="1300" dirty="0" smtClean="0"/>
              <a:t>&gt;</a:t>
            </a:r>
            <a:r>
              <a:rPr lang="fr-FR" sz="1300" dirty="0" err="1" smtClean="0"/>
              <a:t>DwrFacesFilter</a:t>
            </a:r>
            <a:r>
              <a:rPr lang="fr-FR" sz="1300" dirty="0" smtClean="0"/>
              <a:t>&lt;/</a:t>
            </a:r>
            <a:r>
              <a:rPr lang="fr-FR" sz="1300" dirty="0" err="1" smtClean="0"/>
              <a:t>filter</a:t>
            </a:r>
            <a:r>
              <a:rPr lang="fr-FR" sz="1300" dirty="0" smtClean="0"/>
              <a:t>-</a:t>
            </a:r>
            <a:r>
              <a:rPr lang="fr-FR" sz="1300" dirty="0" err="1" smtClean="0"/>
              <a:t>name</a:t>
            </a:r>
            <a:r>
              <a:rPr lang="fr-FR" sz="1300" dirty="0" smtClean="0"/>
              <a:t>&gt;</a:t>
            </a:r>
          </a:p>
          <a:p>
            <a:pPr>
              <a:buNone/>
            </a:pPr>
            <a:r>
              <a:rPr lang="fr-FR" sz="1300" dirty="0" smtClean="0"/>
              <a:t>	&lt;url-pattern&gt;/</a:t>
            </a:r>
            <a:r>
              <a:rPr lang="fr-FR" sz="1300" dirty="0" err="1" smtClean="0"/>
              <a:t>dwr</a:t>
            </a:r>
            <a:r>
              <a:rPr lang="fr-FR" sz="1300" dirty="0" smtClean="0"/>
              <a:t>/*&lt;/url-pattern&gt;</a:t>
            </a:r>
          </a:p>
          <a:p>
            <a:pPr>
              <a:buNone/>
            </a:pPr>
            <a:r>
              <a:rPr lang="fr-FR" sz="1300" dirty="0" smtClean="0"/>
              <a:t>	&lt;/</a:t>
            </a:r>
            <a:r>
              <a:rPr lang="fr-FR" sz="1300" dirty="0" err="1" smtClean="0"/>
              <a:t>filter</a:t>
            </a:r>
            <a:r>
              <a:rPr lang="fr-FR" sz="1300" dirty="0" smtClean="0"/>
              <a:t>-</a:t>
            </a:r>
            <a:r>
              <a:rPr lang="fr-FR" sz="1300" dirty="0" err="1" smtClean="0"/>
              <a:t>mapping</a:t>
            </a:r>
            <a:r>
              <a:rPr lang="fr-FR" sz="1300" dirty="0" smtClean="0"/>
              <a:t>&gt;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304800" y="2590800"/>
            <a:ext cx="8382000" cy="3581400"/>
          </a:xfrm>
        </p:spPr>
        <p:txBody>
          <a:bodyPr/>
          <a:lstStyle/>
          <a:p>
            <a:r>
              <a:rPr lang="en-US" sz="1400" dirty="0" smtClean="0"/>
              <a:t>JSF (Java Server Faces) is a popular for web application development, </a:t>
            </a:r>
            <a:r>
              <a:rPr lang="en-US" sz="1400" dirty="0" err="1" smtClean="0"/>
              <a:t>beeing</a:t>
            </a:r>
            <a:r>
              <a:rPr lang="en-US" sz="1400" dirty="0" smtClean="0"/>
              <a:t> part as a </a:t>
            </a:r>
            <a:r>
              <a:rPr lang="en-US" sz="1400" dirty="0" err="1" smtClean="0"/>
              <a:t>JavaEE</a:t>
            </a:r>
            <a:r>
              <a:rPr lang="en-US" sz="1400" dirty="0" smtClean="0"/>
              <a:t> specification.</a:t>
            </a:r>
          </a:p>
          <a:p>
            <a:r>
              <a:rPr lang="en-US" sz="1400" dirty="0" smtClean="0"/>
              <a:t>DWR’s support of JSF is very similar to that of Spring in that it allows you to remote your managed JSF beans, and not much more. </a:t>
            </a:r>
          </a:p>
          <a:p>
            <a:r>
              <a:rPr lang="fr-FR" sz="1300" dirty="0" err="1" smtClean="0"/>
              <a:t>We</a:t>
            </a:r>
            <a:r>
              <a:rPr lang="fr-FR" sz="1300" dirty="0" smtClean="0"/>
              <a:t> </a:t>
            </a:r>
            <a:r>
              <a:rPr lang="fr-FR" sz="1300" dirty="0" err="1" smtClean="0"/>
              <a:t>need</a:t>
            </a:r>
            <a:r>
              <a:rPr lang="fr-FR" sz="1300" dirty="0" smtClean="0"/>
              <a:t> a new </a:t>
            </a:r>
            <a:r>
              <a:rPr lang="fr-FR" sz="1300" dirty="0" err="1" smtClean="0"/>
              <a:t>filter</a:t>
            </a:r>
            <a:r>
              <a:rPr lang="fr-FR" sz="1300" dirty="0" smtClean="0"/>
              <a:t> </a:t>
            </a:r>
            <a:r>
              <a:rPr lang="fr-FR" sz="1300" dirty="0" err="1" smtClean="0"/>
              <a:t>added</a:t>
            </a:r>
            <a:r>
              <a:rPr lang="fr-FR" sz="1300" dirty="0" smtClean="0"/>
              <a:t> to web.xml to </a:t>
            </a:r>
            <a:r>
              <a:rPr lang="fr-FR" sz="1300" dirty="0" err="1" smtClean="0"/>
              <a:t>activate</a:t>
            </a:r>
            <a:r>
              <a:rPr lang="fr-FR" sz="1300" dirty="0" smtClean="0"/>
              <a:t> the JSF support and </a:t>
            </a:r>
            <a:r>
              <a:rPr lang="fr-FR" sz="1300" dirty="0" err="1" smtClean="0"/>
              <a:t>be</a:t>
            </a:r>
            <a:r>
              <a:rPr lang="fr-FR" sz="1300" dirty="0" smtClean="0"/>
              <a:t> able to use the </a:t>
            </a:r>
            <a:r>
              <a:rPr lang="fr-FR" sz="1300" dirty="0" err="1" smtClean="0"/>
              <a:t>JSFCreator</a:t>
            </a:r>
            <a:r>
              <a:rPr lang="fr-FR" sz="1300" dirty="0" smtClean="0"/>
              <a: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r>
              <a:rPr lang="fr-FR" sz="1300" b="1" dirty="0" err="1" smtClean="0">
                <a:solidFill>
                  <a:srgbClr val="0070C0"/>
                </a:solidFill>
              </a:rPr>
              <a:t>DwrFacesFilter</a:t>
            </a:r>
            <a:r>
              <a:rPr lang="fr-FR" sz="1300" b="1" dirty="0" smtClean="0">
                <a:solidFill>
                  <a:srgbClr val="0070C0"/>
                </a:solidFill>
              </a:rPr>
              <a:t>&lt;/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-class&gt;</a:t>
            </a:r>
            <a:r>
              <a:rPr lang="en-US" sz="1400" b="1" dirty="0" err="1" smtClean="0">
                <a:solidFill>
                  <a:srgbClr val="0070C0"/>
                </a:solidFill>
              </a:rPr>
              <a:t>org.directwebremoting.faces.FacesExtensionFilter</a:t>
            </a:r>
            <a:r>
              <a:rPr lang="fr-FR" sz="1300" b="1" dirty="0" smtClean="0">
                <a:solidFill>
                  <a:srgbClr val="0070C0"/>
                </a:solidFill>
              </a:rPr>
              <a:t>&lt;/filter-class&gt;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mapping</a:t>
            </a:r>
            <a:r>
              <a:rPr lang="fr-FR" sz="1300" b="1" dirty="0" smtClean="0">
                <a:solidFill>
                  <a:srgbClr val="0070C0"/>
                </a:solidFill>
              </a:rPr>
              <a:t>&gt;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r>
              <a:rPr lang="fr-FR" sz="1300" b="1" dirty="0" err="1" smtClean="0">
                <a:solidFill>
                  <a:srgbClr val="0070C0"/>
                </a:solidFill>
              </a:rPr>
              <a:t>DwrFacesFilter</a:t>
            </a:r>
            <a:r>
              <a:rPr lang="fr-FR" sz="1300" b="1" dirty="0" smtClean="0">
                <a:solidFill>
                  <a:srgbClr val="0070C0"/>
                </a:solidFill>
              </a:rPr>
              <a:t>&lt;/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name</a:t>
            </a:r>
            <a:r>
              <a:rPr lang="fr-FR" sz="1300" b="1" dirty="0" smtClean="0">
                <a:solidFill>
                  <a:srgbClr val="0070C0"/>
                </a:solidFill>
              </a:rPr>
              <a:t>&gt;</a:t>
            </a:r>
          </a:p>
          <a:p>
            <a:pPr>
              <a:buNone/>
            </a:pPr>
            <a:r>
              <a:rPr lang="fr-FR" sz="1300" b="1" dirty="0" smtClean="0">
                <a:solidFill>
                  <a:srgbClr val="0070C0"/>
                </a:solidFill>
              </a:rPr>
              <a:t>	&lt;url-pattern&gt;/</a:t>
            </a:r>
            <a:r>
              <a:rPr lang="fr-FR" sz="1300" b="1" dirty="0" err="1" smtClean="0">
                <a:solidFill>
                  <a:srgbClr val="0070C0"/>
                </a:solidFill>
              </a:rPr>
              <a:t>dwr</a:t>
            </a:r>
            <a:r>
              <a:rPr lang="fr-FR" sz="1300" b="1" dirty="0" smtClean="0">
                <a:solidFill>
                  <a:srgbClr val="0070C0"/>
                </a:solidFill>
              </a:rPr>
              <a:t>/*&lt;/url-pattern&gt;</a:t>
            </a:r>
          </a:p>
          <a:p>
            <a:pPr>
              <a:buNone/>
            </a:pPr>
            <a:r>
              <a:rPr lang="fr-FR" sz="1300" b="1" dirty="0" smtClean="0">
                <a:solidFill>
                  <a:srgbClr val="0070C0"/>
                </a:solidFill>
              </a:rPr>
              <a:t>	&lt;/</a:t>
            </a:r>
            <a:r>
              <a:rPr lang="fr-FR" sz="1300" b="1" dirty="0" err="1" smtClean="0">
                <a:solidFill>
                  <a:srgbClr val="0070C0"/>
                </a:solidFill>
              </a:rPr>
              <a:t>filter</a:t>
            </a:r>
            <a:r>
              <a:rPr lang="fr-FR" sz="1300" b="1" dirty="0" smtClean="0">
                <a:solidFill>
                  <a:srgbClr val="0070C0"/>
                </a:solidFill>
              </a:rPr>
              <a:t>-</a:t>
            </a:r>
            <a:r>
              <a:rPr lang="fr-FR" sz="1300" b="1" dirty="0" err="1" smtClean="0">
                <a:solidFill>
                  <a:srgbClr val="0070C0"/>
                </a:solidFill>
              </a:rPr>
              <a:t>mapping</a:t>
            </a:r>
            <a:r>
              <a:rPr lang="fr-FR" sz="1300" b="1" dirty="0" smtClean="0">
                <a:solidFill>
                  <a:srgbClr val="0070C0"/>
                </a:solidFill>
              </a:rPr>
              <a:t>&gt;</a:t>
            </a:r>
          </a:p>
          <a:p>
            <a:pPr>
              <a:buNone/>
            </a:pPr>
            <a:endParaRPr lang="fr-FR" sz="13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Architecure</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2035175"/>
          </a:xfrm>
        </p:spPr>
        <p:txBody>
          <a:bodyPr/>
          <a:lstStyle/>
          <a:p>
            <a:r>
              <a:rPr lang="en-US" sz="1400" dirty="0" smtClean="0"/>
              <a:t>DWR consists of two main parts:</a:t>
            </a:r>
          </a:p>
          <a:p>
            <a:pPr>
              <a:buNone/>
            </a:pPr>
            <a:r>
              <a:rPr lang="en-US" sz="1400" dirty="0" smtClean="0"/>
              <a:t>	 - Code to allow JavaScript to retrieve data from a </a:t>
            </a:r>
            <a:r>
              <a:rPr lang="en-US" sz="1400" dirty="0" err="1" smtClean="0"/>
              <a:t>servlet</a:t>
            </a:r>
            <a:r>
              <a:rPr lang="en-US" sz="1400" dirty="0" smtClean="0"/>
              <a:t>-based web server using Ajax principles. </a:t>
            </a:r>
          </a:p>
          <a:p>
            <a:pPr>
              <a:buNone/>
            </a:pPr>
            <a:r>
              <a:rPr lang="en-US" sz="1400" dirty="0" smtClean="0"/>
              <a:t>	 - A JavaScript library that makes it easier for the web site developer to dynamically update the web page with the retrieved data.</a:t>
            </a:r>
          </a:p>
          <a:p>
            <a:r>
              <a:rPr lang="en-US" sz="1400" dirty="0" smtClean="0"/>
              <a:t>DWR allows to call server-side code in a way that looks like it is running locally in the browser from the point of view of the client-side JavaScript that makes the calls.</a:t>
            </a:r>
            <a:endParaRPr lang="fr-FR" sz="1400" dirty="0" smtClean="0"/>
          </a:p>
        </p:txBody>
      </p:sp>
      <p:pic>
        <p:nvPicPr>
          <p:cNvPr id="1026" name="Picture 2"/>
          <p:cNvPicPr>
            <a:picLocks noChangeAspect="1" noChangeArrowheads="1"/>
          </p:cNvPicPr>
          <p:nvPr/>
        </p:nvPicPr>
        <p:blipFill>
          <a:blip r:embed="rId3"/>
          <a:srcRect/>
          <a:stretch>
            <a:fillRect/>
          </a:stretch>
        </p:blipFill>
        <p:spPr bwMode="auto">
          <a:xfrm>
            <a:off x="1981200" y="3886200"/>
            <a:ext cx="4892842" cy="2656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Backend</a:t>
            </a:r>
            <a:r>
              <a:rPr lang="fr-FR" dirty="0" smtClean="0">
                <a:solidFill>
                  <a:schemeClr val="bg1"/>
                </a:solidFill>
              </a:rPr>
              <a:t> </a:t>
            </a:r>
            <a:r>
              <a:rPr lang="fr-FR" dirty="0" err="1" smtClean="0">
                <a:solidFill>
                  <a:schemeClr val="bg1"/>
                </a:solidFill>
              </a:rPr>
              <a:t>Integration</a:t>
            </a:r>
            <a:endParaRPr lang="fr-FR" dirty="0" smtClean="0">
              <a:solidFill>
                <a:schemeClr val="bg1"/>
              </a:solidFill>
            </a:endParaRPr>
          </a:p>
        </p:txBody>
      </p:sp>
      <p:sp>
        <p:nvSpPr>
          <p:cNvPr id="4099" name="Espace réservé du contenu 2"/>
          <p:cNvSpPr>
            <a:spLocks noGrp="1"/>
          </p:cNvSpPr>
          <p:nvPr>
            <p:ph idx="1"/>
          </p:nvPr>
        </p:nvSpPr>
        <p:spPr>
          <a:xfrm>
            <a:off x="6629400" y="3276600"/>
            <a:ext cx="2286000" cy="3352800"/>
          </a:xfrm>
        </p:spPr>
        <p:txBody>
          <a:bodyPr/>
          <a:lstStyle/>
          <a:p>
            <a:r>
              <a:rPr lang="en-US" sz="1400" dirty="0" smtClean="0"/>
              <a:t>We create a managed JSF bean “</a:t>
            </a:r>
            <a:r>
              <a:rPr lang="en-US" sz="1400" dirty="0" err="1" smtClean="0"/>
              <a:t>PersonBean</a:t>
            </a:r>
            <a:r>
              <a:rPr lang="en-US" sz="1400" dirty="0" smtClean="0"/>
              <a:t>”, we defined in the faces-config.xml file.</a:t>
            </a:r>
          </a:p>
          <a:p>
            <a:r>
              <a:rPr lang="en-US" sz="1400" dirty="0" smtClean="0"/>
              <a:t>In the dwr.xml file we create a “</a:t>
            </a:r>
            <a:r>
              <a:rPr lang="en-US" sz="1400" dirty="0" err="1" smtClean="0"/>
              <a:t>MyJSFPersonBean</a:t>
            </a:r>
            <a:r>
              <a:rPr lang="en-US" sz="1400" dirty="0" smtClean="0"/>
              <a:t>” </a:t>
            </a:r>
            <a:r>
              <a:rPr lang="en-US" sz="1400" dirty="0" err="1" smtClean="0"/>
              <a:t>javascript</a:t>
            </a:r>
            <a:r>
              <a:rPr lang="en-US" sz="1400" dirty="0" smtClean="0"/>
              <a:t> object with the </a:t>
            </a:r>
            <a:r>
              <a:rPr lang="en-US" sz="1400" dirty="0" err="1" smtClean="0"/>
              <a:t>jsf</a:t>
            </a:r>
            <a:r>
              <a:rPr lang="en-US" sz="1400" dirty="0" smtClean="0"/>
              <a:t> creator. </a:t>
            </a:r>
          </a:p>
          <a:p>
            <a:r>
              <a:rPr lang="en-US" sz="1400" dirty="0" smtClean="0"/>
              <a:t>In the debug page we can see the “</a:t>
            </a:r>
            <a:r>
              <a:rPr lang="en-US" sz="1400" dirty="0" err="1" smtClean="0"/>
              <a:t>MyJSFPersonBean</a:t>
            </a:r>
            <a:r>
              <a:rPr lang="en-US" sz="1400" dirty="0" smtClean="0"/>
              <a:t>” object defined by the DWR.</a:t>
            </a:r>
            <a:endParaRPr lang="fr-FR" sz="1300" dirty="0" smtClean="0"/>
          </a:p>
        </p:txBody>
      </p:sp>
      <p:pic>
        <p:nvPicPr>
          <p:cNvPr id="1026" name="Picture 2"/>
          <p:cNvPicPr>
            <a:picLocks noChangeAspect="1" noChangeArrowheads="1"/>
          </p:cNvPicPr>
          <p:nvPr/>
        </p:nvPicPr>
        <p:blipFill>
          <a:blip r:embed="rId3"/>
          <a:srcRect/>
          <a:stretch>
            <a:fillRect/>
          </a:stretch>
        </p:blipFill>
        <p:spPr bwMode="auto">
          <a:xfrm>
            <a:off x="5486400" y="2057400"/>
            <a:ext cx="2828925" cy="904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228600" y="2438400"/>
            <a:ext cx="4752975" cy="7239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a:srcRect/>
          <a:stretch>
            <a:fillRect/>
          </a:stretch>
        </p:blipFill>
        <p:spPr bwMode="auto">
          <a:xfrm>
            <a:off x="152400" y="3429000"/>
            <a:ext cx="5257800" cy="1005168"/>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a:srcRect/>
          <a:stretch>
            <a:fillRect/>
          </a:stretch>
        </p:blipFill>
        <p:spPr bwMode="auto">
          <a:xfrm>
            <a:off x="104775" y="4876800"/>
            <a:ext cx="6524625" cy="1666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2143125" y="274638"/>
            <a:ext cx="6543675" cy="1143000"/>
          </a:xfrm>
        </p:spPr>
        <p:txBody>
          <a:bodyPr/>
          <a:lstStyle/>
          <a:p>
            <a:pPr algn="l"/>
            <a:r>
              <a:rPr lang="fr-CA" dirty="0" smtClean="0"/>
              <a:t>Conclusion</a:t>
            </a:r>
            <a:endParaRPr lang="fr-FR" dirty="0" smtClean="0"/>
          </a:p>
        </p:txBody>
      </p:sp>
      <p:sp>
        <p:nvSpPr>
          <p:cNvPr id="5123" name="Espace réservé du contenu 2"/>
          <p:cNvSpPr>
            <a:spLocks noGrp="1"/>
          </p:cNvSpPr>
          <p:nvPr>
            <p:ph idx="1"/>
          </p:nvPr>
        </p:nvSpPr>
        <p:spPr>
          <a:xfrm>
            <a:off x="2143125" y="1600200"/>
            <a:ext cx="6543675" cy="4525963"/>
          </a:xfrm>
        </p:spPr>
        <p:txBody>
          <a:bodyPr/>
          <a:lstStyle/>
          <a:p>
            <a:r>
              <a:rPr lang="en-US" sz="2400" dirty="0" smtClean="0"/>
              <a:t>PROS</a:t>
            </a:r>
          </a:p>
          <a:p>
            <a:pPr lvl="1"/>
            <a:r>
              <a:rPr lang="en-US" sz="2000" dirty="0" smtClean="0"/>
              <a:t>Client-side code is </a:t>
            </a:r>
            <a:r>
              <a:rPr lang="en-US" sz="2000" dirty="0" err="1" smtClean="0"/>
              <a:t>simplier</a:t>
            </a:r>
            <a:endParaRPr lang="en-US" sz="2000" dirty="0" smtClean="0"/>
          </a:p>
          <a:p>
            <a:pPr lvl="1"/>
            <a:r>
              <a:rPr lang="en-US" sz="2000" dirty="0" smtClean="0"/>
              <a:t>The business class(remote class) is not tied to HTTP. It means it will be more </a:t>
            </a:r>
            <a:r>
              <a:rPr lang="en-US" sz="2000" dirty="0" err="1" smtClean="0"/>
              <a:t>simplier</a:t>
            </a:r>
            <a:r>
              <a:rPr lang="en-US" sz="2000" dirty="0" smtClean="0"/>
              <a:t> to use unit tests and is more portable</a:t>
            </a:r>
          </a:p>
          <a:p>
            <a:pPr lvl="1"/>
            <a:r>
              <a:rPr lang="en-US" sz="2000" dirty="0" smtClean="0"/>
              <a:t>The Ajax client side code is hidden </a:t>
            </a:r>
          </a:p>
          <a:p>
            <a:pPr lvl="1"/>
            <a:r>
              <a:rPr lang="en-US" sz="2000" dirty="0" smtClean="0"/>
              <a:t>Can be integrated with other web frameworks</a:t>
            </a:r>
          </a:p>
          <a:p>
            <a:pPr lvl="1"/>
            <a:r>
              <a:rPr lang="en-US" sz="2000" dirty="0" smtClean="0"/>
              <a:t>Fast response time</a:t>
            </a:r>
          </a:p>
          <a:p>
            <a:r>
              <a:rPr lang="en-US" sz="2400" dirty="0" smtClean="0"/>
              <a:t>CONS</a:t>
            </a:r>
            <a:endParaRPr lang="fr-FR"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170" name="Titre 1"/>
          <p:cNvSpPr>
            <a:spLocks noGrp="1"/>
          </p:cNvSpPr>
          <p:nvPr>
            <p:ph type="title"/>
          </p:nvPr>
        </p:nvSpPr>
        <p:spPr/>
        <p:txBody>
          <a:bodyPr/>
          <a:lstStyle/>
          <a:p>
            <a:r>
              <a:rPr lang="en-US" dirty="0" smtClean="0">
                <a:solidFill>
                  <a:schemeClr val="bg1"/>
                </a:solidFill>
              </a:rPr>
              <a:t>Bibliography</a:t>
            </a:r>
            <a:endParaRPr lang="fr-FR" dirty="0" smtClean="0">
              <a:solidFill>
                <a:schemeClr val="bg1"/>
              </a:solidFill>
            </a:endParaRPr>
          </a:p>
        </p:txBody>
      </p:sp>
      <p:sp>
        <p:nvSpPr>
          <p:cNvPr id="7171" name="Espace réservé du contenu 2"/>
          <p:cNvSpPr>
            <a:spLocks noGrp="1"/>
          </p:cNvSpPr>
          <p:nvPr>
            <p:ph idx="1"/>
          </p:nvPr>
        </p:nvSpPr>
        <p:spPr/>
        <p:txBody>
          <a:bodyPr/>
          <a:lstStyle/>
          <a:p>
            <a:r>
              <a:rPr lang="fr-FR" sz="2200" dirty="0" err="1" smtClean="0">
                <a:solidFill>
                  <a:schemeClr val="bg1"/>
                </a:solidFill>
              </a:rPr>
              <a:t>Apress</a:t>
            </a:r>
            <a:r>
              <a:rPr lang="fr-FR" sz="2200" dirty="0" smtClean="0">
                <a:solidFill>
                  <a:schemeClr val="bg1"/>
                </a:solidFill>
              </a:rPr>
              <a:t> </a:t>
            </a:r>
            <a:r>
              <a:rPr lang="fr-FR" sz="2200" dirty="0" err="1" smtClean="0">
                <a:solidFill>
                  <a:schemeClr val="bg1"/>
                </a:solidFill>
              </a:rPr>
              <a:t>Practical</a:t>
            </a:r>
            <a:r>
              <a:rPr lang="fr-FR" sz="2200" dirty="0" smtClean="0">
                <a:solidFill>
                  <a:schemeClr val="bg1"/>
                </a:solidFill>
              </a:rPr>
              <a:t> DWR 2 </a:t>
            </a:r>
            <a:r>
              <a:rPr lang="fr-FR" sz="2200" dirty="0" err="1" smtClean="0">
                <a:solidFill>
                  <a:schemeClr val="bg1"/>
                </a:solidFill>
              </a:rPr>
              <a:t>Projects</a:t>
            </a:r>
            <a:endParaRPr lang="fr-FR" sz="2200" dirty="0" smtClean="0">
              <a:solidFill>
                <a:schemeClr val="bg1"/>
              </a:solidFill>
            </a:endParaRPr>
          </a:p>
          <a:p>
            <a:r>
              <a:rPr lang="fr-FR" sz="2200" dirty="0" err="1" smtClean="0">
                <a:solidFill>
                  <a:schemeClr val="bg1"/>
                </a:solidFill>
              </a:rPr>
              <a:t>Packt</a:t>
            </a:r>
            <a:r>
              <a:rPr lang="fr-FR" sz="2200" dirty="0" smtClean="0">
                <a:solidFill>
                  <a:schemeClr val="bg1"/>
                </a:solidFill>
              </a:rPr>
              <a:t> DWR </a:t>
            </a:r>
            <a:r>
              <a:rPr lang="fr-FR" sz="2200" dirty="0" err="1" smtClean="0">
                <a:solidFill>
                  <a:schemeClr val="bg1"/>
                </a:solidFill>
              </a:rPr>
              <a:t>JavaAJAX</a:t>
            </a:r>
            <a:r>
              <a:rPr lang="fr-FR" sz="2200" dirty="0" smtClean="0">
                <a:solidFill>
                  <a:schemeClr val="bg1"/>
                </a:solidFill>
              </a:rPr>
              <a:t> Applications</a:t>
            </a:r>
          </a:p>
          <a:p>
            <a:r>
              <a:rPr lang="fr-FR" sz="2200" dirty="0" smtClean="0">
                <a:solidFill>
                  <a:schemeClr val="bg1"/>
                </a:solidFill>
              </a:rPr>
              <a:t>http://en.wikipedia.org/wiki/DWR_(Java)</a:t>
            </a:r>
          </a:p>
          <a:p>
            <a:r>
              <a:rPr lang="fr-FR" sz="2200" dirty="0" smtClean="0">
                <a:solidFill>
                  <a:schemeClr val="bg1"/>
                </a:solidFill>
              </a:rPr>
              <a:t>http://www.webperformancematters.com/journal/2006/3/25/managing-rias-6-measurement-challenges.html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err="1" smtClean="0">
                <a:solidFill>
                  <a:schemeClr val="bg1"/>
                </a:solidFill>
              </a:rPr>
              <a:t>Architecure</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2111375"/>
          </a:xfrm>
        </p:spPr>
        <p:txBody>
          <a:bodyPr/>
          <a:lstStyle/>
          <a:p>
            <a:r>
              <a:rPr lang="en-US" sz="1400" dirty="0" smtClean="0"/>
              <a:t>Reverse Ajax (available since DWR version 2.0) allows Java code running on the server to find out what clients are viewing certain pages, and to send to them JavaScript, generated either manually or using a Java API. </a:t>
            </a:r>
          </a:p>
          <a:p>
            <a:r>
              <a:rPr lang="en-US" sz="1400" dirty="0" smtClean="0"/>
              <a:t>DWR works by dynamically generating </a:t>
            </a:r>
            <a:r>
              <a:rPr lang="en-US" sz="1400" dirty="0" err="1" smtClean="0"/>
              <a:t>Javascript</a:t>
            </a:r>
            <a:r>
              <a:rPr lang="en-US" sz="1400" dirty="0" smtClean="0"/>
              <a:t> based on Java classes. The code does some Ajax magic to make it feel like the execution is happening on the browser, but in reality the server is executing the code and DWR is marshalling the data back and forwards.</a:t>
            </a:r>
          </a:p>
          <a:p>
            <a:r>
              <a:rPr lang="en-US" sz="1400" dirty="0" smtClean="0"/>
              <a:t>This method of </a:t>
            </a:r>
            <a:r>
              <a:rPr lang="en-US" sz="1400" dirty="0" err="1" smtClean="0"/>
              <a:t>remoting</a:t>
            </a:r>
            <a:r>
              <a:rPr lang="en-US" sz="1400" dirty="0" smtClean="0"/>
              <a:t> functions from Java to JavaScript gives DWR users a feel much like conventional RPC mechanisms like RMI or SOAP, with the benefit that it runs over the web without requiring web-browser plug-ins.</a:t>
            </a:r>
            <a:endParaRPr lang="fr-FR" sz="1400" dirty="0" smtClean="0"/>
          </a:p>
        </p:txBody>
      </p:sp>
      <p:pic>
        <p:nvPicPr>
          <p:cNvPr id="2050" name="Picture 2"/>
          <p:cNvPicPr>
            <a:picLocks noChangeAspect="1" noChangeArrowheads="1"/>
          </p:cNvPicPr>
          <p:nvPr/>
        </p:nvPicPr>
        <p:blipFill>
          <a:blip r:embed="rId3"/>
          <a:srcRect/>
          <a:stretch>
            <a:fillRect/>
          </a:stretch>
        </p:blipFill>
        <p:spPr bwMode="auto">
          <a:xfrm>
            <a:off x="2286000" y="4430486"/>
            <a:ext cx="4191000" cy="2275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DWR </a:t>
            </a:r>
            <a:r>
              <a:rPr lang="fr-CA" dirty="0" err="1" smtClean="0">
                <a:solidFill>
                  <a:schemeClr val="bg1"/>
                </a:solidFill>
              </a:rPr>
              <a:t>Features</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4397375"/>
          </a:xfrm>
        </p:spPr>
        <p:txBody>
          <a:bodyPr/>
          <a:lstStyle/>
          <a:p>
            <a:r>
              <a:rPr lang="en-US" sz="1400" b="1" dirty="0" smtClean="0"/>
              <a:t>Easy to use</a:t>
            </a:r>
            <a:r>
              <a:rPr lang="en-US" sz="1400" dirty="0" smtClean="0"/>
              <a:t> </a:t>
            </a:r>
            <a:r>
              <a:rPr lang="en-US" sz="1400" dirty="0" smtClean="0">
                <a:sym typeface="Wingdings" pitchFamily="2" charset="2"/>
              </a:rPr>
              <a:t> we don't need to know about </a:t>
            </a:r>
            <a:r>
              <a:rPr lang="en-US" sz="1400" dirty="0" err="1" smtClean="0">
                <a:sym typeface="Wingdings" pitchFamily="2" charset="2"/>
              </a:rPr>
              <a:t>XmlHttpRequest</a:t>
            </a:r>
            <a:r>
              <a:rPr lang="en-US" sz="1400" dirty="0" smtClean="0">
                <a:sym typeface="Wingdings" pitchFamily="2" charset="2"/>
              </a:rPr>
              <a:t> or how to send a Java object to a browser. DWR is performing the required marshaling/</a:t>
            </a:r>
            <a:r>
              <a:rPr lang="en-US" sz="1400" dirty="0" err="1" smtClean="0">
                <a:sym typeface="Wingdings" pitchFamily="2" charset="2"/>
              </a:rPr>
              <a:t>unmarshaling</a:t>
            </a:r>
            <a:r>
              <a:rPr lang="en-US" sz="1400" dirty="0" smtClean="0">
                <a:sym typeface="Wingdings" pitchFamily="2" charset="2"/>
              </a:rPr>
              <a:t> of Java objects to JavaScript and vice versa.</a:t>
            </a:r>
          </a:p>
          <a:p>
            <a:r>
              <a:rPr lang="en-US" sz="1400" b="1" dirty="0" smtClean="0">
                <a:sym typeface="Wingdings" pitchFamily="2" charset="2"/>
              </a:rPr>
              <a:t>Reverse Ajax</a:t>
            </a:r>
            <a:r>
              <a:rPr lang="en-US" sz="1400" dirty="0" smtClean="0">
                <a:sym typeface="Wingdings" pitchFamily="2" charset="2"/>
              </a:rPr>
              <a:t>  a server is used to query and/or control a client-browser behavior. A browser must always be the initiator of the connection. DWR supports three different methods to do Reverse AJAX in applications: Piggyback, Polling (by the client), and Comet (server push).</a:t>
            </a:r>
          </a:p>
          <a:p>
            <a:r>
              <a:rPr lang="en-US" sz="1400" dirty="0" smtClean="0">
                <a:sym typeface="Wingdings" pitchFamily="2" charset="2"/>
              </a:rPr>
              <a:t>Provides a framework to expose JavaBeans as remote objects.</a:t>
            </a:r>
          </a:p>
          <a:p>
            <a:r>
              <a:rPr lang="fr-FR" sz="1400" dirty="0" smtClean="0"/>
              <a:t>Supports call </a:t>
            </a:r>
            <a:r>
              <a:rPr lang="fr-FR" sz="1400" dirty="0" err="1" smtClean="0"/>
              <a:t>batching</a:t>
            </a:r>
            <a:r>
              <a:rPr lang="fr-FR" sz="1400" dirty="0" smtClean="0"/>
              <a:t> </a:t>
            </a:r>
            <a:r>
              <a:rPr lang="fr-FR" sz="1400" dirty="0" smtClean="0">
                <a:sym typeface="Wingdings" pitchFamily="2" charset="2"/>
              </a:rPr>
              <a:t> </a:t>
            </a:r>
            <a:r>
              <a:rPr lang="fr-FR" sz="1400" dirty="0" err="1" smtClean="0">
                <a:sym typeface="Wingdings" pitchFamily="2" charset="2"/>
              </a:rPr>
              <a:t>can</a:t>
            </a:r>
            <a:r>
              <a:rPr lang="fr-FR" sz="1400" dirty="0" smtClean="0">
                <a:sym typeface="Wingdings" pitchFamily="2" charset="2"/>
              </a:rPr>
              <a:t> </a:t>
            </a:r>
            <a:r>
              <a:rPr lang="fr-FR" sz="1400" dirty="0" err="1" smtClean="0">
                <a:sym typeface="Wingdings" pitchFamily="2" charset="2"/>
              </a:rPr>
              <a:t>send</a:t>
            </a:r>
            <a:r>
              <a:rPr lang="fr-FR" sz="1400" dirty="0" smtClean="0">
                <a:sym typeface="Wingdings" pitchFamily="2" charset="2"/>
              </a:rPr>
              <a:t> </a:t>
            </a:r>
            <a:r>
              <a:rPr lang="fr-FR" sz="1400" dirty="0" err="1" smtClean="0">
                <a:sym typeface="Wingdings" pitchFamily="2" charset="2"/>
              </a:rPr>
              <a:t>many</a:t>
            </a:r>
            <a:r>
              <a:rPr lang="fr-FR" sz="1400" dirty="0" smtClean="0">
                <a:sym typeface="Wingdings" pitchFamily="2" charset="2"/>
              </a:rPr>
              <a:t> calls in a single </a:t>
            </a:r>
            <a:r>
              <a:rPr lang="fr-FR" sz="1400" dirty="0" err="1" smtClean="0">
                <a:sym typeface="Wingdings" pitchFamily="2" charset="2"/>
              </a:rPr>
              <a:t>request</a:t>
            </a:r>
            <a:r>
              <a:rPr lang="fr-FR" sz="1400" dirty="0" smtClean="0">
                <a:sym typeface="Wingdings" pitchFamily="2" charset="2"/>
              </a:rPr>
              <a:t> </a:t>
            </a:r>
          </a:p>
          <a:p>
            <a:r>
              <a:rPr lang="fr-FR" sz="1400" dirty="0" smtClean="0">
                <a:sym typeface="Wingdings" pitchFamily="2" charset="2"/>
              </a:rPr>
              <a:t>Custom </a:t>
            </a:r>
            <a:r>
              <a:rPr lang="fr-FR" sz="1400" dirty="0" err="1" smtClean="0">
                <a:sym typeface="Wingdings" pitchFamily="2" charset="2"/>
              </a:rPr>
              <a:t>error</a:t>
            </a:r>
            <a:r>
              <a:rPr lang="fr-FR" sz="1400" dirty="0" smtClean="0">
                <a:sym typeface="Wingdings" pitchFamily="2" charset="2"/>
              </a:rPr>
              <a:t> </a:t>
            </a:r>
            <a:r>
              <a:rPr lang="fr-FR" sz="1400" dirty="0" err="1" smtClean="0">
                <a:sym typeface="Wingdings" pitchFamily="2" charset="2"/>
              </a:rPr>
              <a:t>handling</a:t>
            </a:r>
            <a:r>
              <a:rPr lang="fr-FR" sz="1400" dirty="0" smtClean="0">
                <a:sym typeface="Wingdings" pitchFamily="2" charset="2"/>
              </a:rPr>
              <a:t>.</a:t>
            </a:r>
          </a:p>
          <a:p>
            <a:r>
              <a:rPr lang="fr-FR" sz="1400" dirty="0" smtClean="0">
                <a:sym typeface="Wingdings" pitchFamily="2" charset="2"/>
              </a:rPr>
              <a:t>Supports </a:t>
            </a:r>
            <a:r>
              <a:rPr lang="fr-FR" sz="1400" dirty="0" err="1" smtClean="0">
                <a:sym typeface="Wingdings" pitchFamily="2" charset="2"/>
              </a:rPr>
              <a:t>remote</a:t>
            </a:r>
            <a:r>
              <a:rPr lang="fr-FR" sz="1400" dirty="0" smtClean="0">
                <a:sym typeface="Wingdings" pitchFamily="2" charset="2"/>
              </a:rPr>
              <a:t> </a:t>
            </a:r>
            <a:r>
              <a:rPr lang="fr-FR" sz="1400" dirty="0" err="1" smtClean="0">
                <a:sym typeface="Wingdings" pitchFamily="2" charset="2"/>
              </a:rPr>
              <a:t>hooks</a:t>
            </a:r>
            <a:r>
              <a:rPr lang="fr-FR" sz="1400" dirty="0" smtClean="0">
                <a:sym typeface="Wingdings" pitchFamily="2" charset="2"/>
              </a:rPr>
              <a:t>  </a:t>
            </a:r>
            <a:r>
              <a:rPr lang="fr-FR" sz="1400" dirty="0" err="1" smtClean="0">
                <a:sym typeface="Wingdings" pitchFamily="2" charset="2"/>
              </a:rPr>
              <a:t>get</a:t>
            </a:r>
            <a:r>
              <a:rPr lang="fr-FR" sz="1400" dirty="0" smtClean="0">
                <a:sym typeface="Wingdings" pitchFamily="2" charset="2"/>
              </a:rPr>
              <a:t> notifications </a:t>
            </a:r>
            <a:r>
              <a:rPr lang="fr-FR" sz="1400" dirty="0" err="1" smtClean="0">
                <a:sym typeface="Wingdings" pitchFamily="2" charset="2"/>
              </a:rPr>
              <a:t>before</a:t>
            </a:r>
            <a:r>
              <a:rPr lang="fr-FR" sz="1400" dirty="0" smtClean="0">
                <a:sym typeface="Wingdings" pitchFamily="2" charset="2"/>
              </a:rPr>
              <a:t>/</a:t>
            </a:r>
            <a:r>
              <a:rPr lang="fr-FR" sz="1400" dirty="0" err="1" smtClean="0">
                <a:sym typeface="Wingdings" pitchFamily="2" charset="2"/>
              </a:rPr>
              <a:t>after</a:t>
            </a:r>
            <a:r>
              <a:rPr lang="fr-FR" sz="1400" dirty="0" smtClean="0">
                <a:sym typeface="Wingdings" pitchFamily="2" charset="2"/>
              </a:rPr>
              <a:t> a call.</a:t>
            </a:r>
          </a:p>
          <a:p>
            <a:r>
              <a:rPr lang="fr-FR" sz="1400" dirty="0" err="1" smtClean="0"/>
              <a:t>Internal</a:t>
            </a:r>
            <a:r>
              <a:rPr lang="fr-FR" sz="1400" dirty="0" smtClean="0"/>
              <a:t> </a:t>
            </a:r>
            <a:r>
              <a:rPr lang="fr-FR" sz="1400" dirty="0" err="1" smtClean="0"/>
              <a:t>customizations</a:t>
            </a:r>
            <a:r>
              <a:rPr lang="fr-FR" sz="1400" dirty="0" smtClean="0"/>
              <a:t> </a:t>
            </a:r>
            <a:r>
              <a:rPr lang="fr-FR" sz="1400" dirty="0" err="1" smtClean="0"/>
              <a:t>like</a:t>
            </a:r>
            <a:r>
              <a:rPr lang="fr-FR" sz="1400" dirty="0" smtClean="0"/>
              <a:t>: POST/GET </a:t>
            </a:r>
            <a:r>
              <a:rPr lang="fr-FR" sz="1400" dirty="0" err="1" smtClean="0"/>
              <a:t>requests</a:t>
            </a:r>
            <a:r>
              <a:rPr lang="fr-FR" sz="1400" dirty="0" smtClean="0"/>
              <a:t> or </a:t>
            </a:r>
            <a:r>
              <a:rPr lang="fr-FR" sz="1400" dirty="0" err="1" smtClean="0"/>
              <a:t>XMLHttpRequest</a:t>
            </a:r>
            <a:r>
              <a:rPr lang="fr-FR" sz="1400" dirty="0" smtClean="0"/>
              <a:t>/</a:t>
            </a:r>
            <a:r>
              <a:rPr lang="fr-FR" sz="1400" dirty="0" err="1" smtClean="0"/>
              <a:t>IFrame</a:t>
            </a:r>
            <a:r>
              <a:rPr lang="fr-FR" sz="1400" dirty="0" smtClean="0"/>
              <a:t>.</a:t>
            </a:r>
          </a:p>
          <a:p>
            <a:r>
              <a:rPr lang="fr-FR" sz="1400" dirty="0" smtClean="0"/>
              <a:t>Has a </a:t>
            </a:r>
            <a:r>
              <a:rPr lang="fr-FR" sz="1400" dirty="0" err="1" smtClean="0"/>
              <a:t>debug</a:t>
            </a:r>
            <a:r>
              <a:rPr lang="fr-FR" sz="1400" dirty="0" smtClean="0"/>
              <a:t> mode for </a:t>
            </a:r>
            <a:r>
              <a:rPr lang="fr-FR" sz="1400" dirty="0" err="1" smtClean="0"/>
              <a:t>testing</a:t>
            </a:r>
            <a:r>
              <a:rPr lang="fr-FR" sz="1400" dirty="0" smtClean="0"/>
              <a:t> RPCs.</a:t>
            </a:r>
          </a:p>
          <a:p>
            <a:r>
              <a:rPr lang="fr-FR" sz="1400" dirty="0" smtClean="0"/>
              <a:t>Can </a:t>
            </a:r>
            <a:r>
              <a:rPr lang="fr-FR" sz="1400" dirty="0" err="1" smtClean="0"/>
              <a:t>be</a:t>
            </a:r>
            <a:r>
              <a:rPr lang="fr-FR" sz="1400" dirty="0" smtClean="0"/>
              <a:t> </a:t>
            </a:r>
            <a:r>
              <a:rPr lang="fr-FR" sz="1400" dirty="0" err="1" smtClean="0"/>
              <a:t>integrated</a:t>
            </a:r>
            <a:r>
              <a:rPr lang="fr-FR" sz="1400" dirty="0" smtClean="0"/>
              <a:t> </a:t>
            </a:r>
            <a:r>
              <a:rPr lang="fr-FR" sz="1400" dirty="0" err="1" smtClean="0"/>
              <a:t>with</a:t>
            </a:r>
            <a:r>
              <a:rPr lang="fr-FR" sz="1400" dirty="0" smtClean="0"/>
              <a:t> </a:t>
            </a:r>
            <a:r>
              <a:rPr lang="fr-FR" sz="1400" dirty="0" err="1" smtClean="0"/>
              <a:t>other</a:t>
            </a:r>
            <a:r>
              <a:rPr lang="fr-FR" sz="1400" dirty="0" smtClean="0"/>
              <a:t> web </a:t>
            </a:r>
            <a:r>
              <a:rPr lang="fr-FR" sz="1400" dirty="0" err="1" smtClean="0"/>
              <a:t>frameworks</a:t>
            </a:r>
            <a:r>
              <a:rPr lang="fr-FR" sz="1400" dirty="0" smtClean="0"/>
              <a:t>.</a:t>
            </a:r>
          </a:p>
          <a:p>
            <a:endParaRPr lang="fr-FR" sz="1400" dirty="0" smtClean="0"/>
          </a:p>
          <a:p>
            <a:endParaRPr lang="fr-FR" sz="1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CA" dirty="0" smtClean="0">
                <a:solidFill>
                  <a:schemeClr val="bg1"/>
                </a:solidFill>
              </a:rPr>
              <a:t>DWR </a:t>
            </a:r>
            <a:r>
              <a:rPr lang="fr-CA" dirty="0" err="1" smtClean="0">
                <a:solidFill>
                  <a:schemeClr val="bg1"/>
                </a:solidFill>
              </a:rPr>
              <a:t>Features</a:t>
            </a:r>
            <a:endParaRPr lang="fr-FR" dirty="0" smtClean="0">
              <a:solidFill>
                <a:schemeClr val="bg1"/>
              </a:solidFill>
            </a:endParaRPr>
          </a:p>
        </p:txBody>
      </p:sp>
      <p:sp>
        <p:nvSpPr>
          <p:cNvPr id="4099" name="Espace réservé du contenu 2"/>
          <p:cNvSpPr>
            <a:spLocks noGrp="1"/>
          </p:cNvSpPr>
          <p:nvPr>
            <p:ph idx="1"/>
          </p:nvPr>
        </p:nvSpPr>
        <p:spPr>
          <a:xfrm>
            <a:off x="457200" y="2232025"/>
            <a:ext cx="8229600" cy="2111375"/>
          </a:xfrm>
        </p:spPr>
        <p:txBody>
          <a:bodyPr/>
          <a:lstStyle/>
          <a:p>
            <a:r>
              <a:rPr lang="en-US" sz="1400" dirty="0" smtClean="0"/>
              <a:t>Reverse Ajax (available since DWR version 2.0) allows Java code running on the server to find out what clients are viewing certain pages, and to send to them JavaScript, generated either manually or using a Java API. </a:t>
            </a:r>
          </a:p>
          <a:p>
            <a:r>
              <a:rPr lang="en-US" sz="1400" dirty="0" smtClean="0"/>
              <a:t>DWR works by dynamically generating </a:t>
            </a:r>
            <a:r>
              <a:rPr lang="en-US" sz="1400" dirty="0" err="1" smtClean="0"/>
              <a:t>Javascript</a:t>
            </a:r>
            <a:r>
              <a:rPr lang="en-US" sz="1400" dirty="0" smtClean="0"/>
              <a:t> based on Java classes. The code does some Ajax magic to make it feel like the execution is happening on the browser, but in reality the server is executing the code and DWR is marshalling the data back and forwards.</a:t>
            </a:r>
          </a:p>
          <a:p>
            <a:r>
              <a:rPr lang="en-US" sz="1400" dirty="0" smtClean="0"/>
              <a:t>This method of </a:t>
            </a:r>
            <a:r>
              <a:rPr lang="en-US" sz="1400" dirty="0" err="1" smtClean="0"/>
              <a:t>remoting</a:t>
            </a:r>
            <a:r>
              <a:rPr lang="en-US" sz="1400" dirty="0" smtClean="0"/>
              <a:t> functions from Java to JavaScript gives DWR users a feel much like conventional RPC mechanisms like RMI or SOAP, with the benefit that it runs over the web without requiring web-browser plug-ins.</a:t>
            </a:r>
            <a:endParaRPr lang="fr-FR" sz="1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Creating</a:t>
            </a:r>
            <a:r>
              <a:rPr lang="fr-FR" dirty="0" smtClean="0">
                <a:solidFill>
                  <a:schemeClr val="bg1"/>
                </a:solidFill>
              </a:rPr>
              <a:t> Web Application</a:t>
            </a:r>
          </a:p>
        </p:txBody>
      </p:sp>
      <p:sp>
        <p:nvSpPr>
          <p:cNvPr id="4099" name="Espace réservé du contenu 2"/>
          <p:cNvSpPr>
            <a:spLocks noGrp="1"/>
          </p:cNvSpPr>
          <p:nvPr>
            <p:ph idx="1"/>
          </p:nvPr>
        </p:nvSpPr>
        <p:spPr>
          <a:xfrm>
            <a:off x="457200" y="2209800"/>
            <a:ext cx="8229600" cy="685800"/>
          </a:xfrm>
        </p:spPr>
        <p:txBody>
          <a:bodyPr/>
          <a:lstStyle/>
          <a:p>
            <a:r>
              <a:rPr lang="en-US" sz="1400" dirty="0" smtClean="0">
                <a:sym typeface="Wingdings" pitchFamily="2" charset="2"/>
              </a:rPr>
              <a:t>For using DWR we need to copy dwr.jar file into WEB-INF/lib directory and we need to declare </a:t>
            </a:r>
            <a:r>
              <a:rPr lang="en-US" sz="1400" dirty="0" err="1" smtClean="0">
                <a:sym typeface="Wingdings" pitchFamily="2" charset="2"/>
              </a:rPr>
              <a:t>DWRServlet</a:t>
            </a:r>
            <a:r>
              <a:rPr lang="en-US" sz="1400" dirty="0" smtClean="0">
                <a:sym typeface="Wingdings" pitchFamily="2" charset="2"/>
              </a:rPr>
              <a:t> into WEB-INF/web.xml descriptor. </a:t>
            </a:r>
            <a:r>
              <a:rPr lang="en-US" sz="1200" dirty="0" smtClean="0">
                <a:sym typeface="Wingdings" pitchFamily="2" charset="2"/>
              </a:rPr>
              <a:t>Into the web page we will need to import </a:t>
            </a:r>
            <a:r>
              <a:rPr lang="en-US" sz="1200" b="1" dirty="0" smtClean="0">
                <a:sym typeface="Wingdings" pitchFamily="2" charset="2"/>
              </a:rPr>
              <a:t>engine.js </a:t>
            </a:r>
            <a:r>
              <a:rPr lang="en-US" sz="1200" dirty="0" smtClean="0">
                <a:sym typeface="Wingdings" pitchFamily="2" charset="2"/>
              </a:rPr>
              <a:t>and the other generated client-side proxy stub our class(</a:t>
            </a:r>
            <a:r>
              <a:rPr lang="en-US" sz="1200" dirty="0" err="1" smtClean="0">
                <a:sym typeface="Wingdings" pitchFamily="2" charset="2"/>
              </a:rPr>
              <a:t>CalculatorService</a:t>
            </a:r>
            <a:r>
              <a:rPr lang="en-US" sz="1200" dirty="0" smtClean="0">
                <a:sym typeface="Wingdings" pitchFamily="2" charset="2"/>
              </a:rPr>
              <a:t>). The web application is named DWR1.</a:t>
            </a:r>
            <a:endParaRPr lang="fr-FR" sz="1300" dirty="0" smtClean="0">
              <a:solidFill>
                <a:srgbClr val="0070C0"/>
              </a:solidFill>
            </a:endParaRPr>
          </a:p>
        </p:txBody>
      </p:sp>
      <p:pic>
        <p:nvPicPr>
          <p:cNvPr id="3074" name="Picture 2"/>
          <p:cNvPicPr>
            <a:picLocks noChangeAspect="1" noChangeArrowheads="1"/>
          </p:cNvPicPr>
          <p:nvPr/>
        </p:nvPicPr>
        <p:blipFill>
          <a:blip r:embed="rId3"/>
          <a:srcRect/>
          <a:stretch>
            <a:fillRect/>
          </a:stretch>
        </p:blipFill>
        <p:spPr bwMode="auto">
          <a:xfrm>
            <a:off x="1371600" y="2952184"/>
            <a:ext cx="5410200" cy="2008738"/>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609600" y="5181600"/>
            <a:ext cx="3200400" cy="1529542"/>
          </a:xfrm>
          <a:prstGeom prst="rect">
            <a:avLst/>
          </a:prstGeom>
          <a:noFill/>
          <a:ln w="9525">
            <a:noFill/>
            <a:miter lim="800000"/>
            <a:headEnd/>
            <a:tailEnd/>
          </a:ln>
          <a:effectLst/>
        </p:spPr>
      </p:pic>
      <p:pic>
        <p:nvPicPr>
          <p:cNvPr id="6" name="Picture 4"/>
          <p:cNvPicPr>
            <a:picLocks noChangeAspect="1" noChangeArrowheads="1"/>
          </p:cNvPicPr>
          <p:nvPr/>
        </p:nvPicPr>
        <p:blipFill>
          <a:blip r:embed="rId5"/>
          <a:srcRect/>
          <a:stretch>
            <a:fillRect/>
          </a:stretch>
        </p:blipFill>
        <p:spPr bwMode="auto">
          <a:xfrm>
            <a:off x="4686300" y="5334000"/>
            <a:ext cx="3848100" cy="99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p:txBody>
          <a:bodyPr/>
          <a:lstStyle/>
          <a:p>
            <a:r>
              <a:rPr lang="fr-FR" dirty="0" err="1" smtClean="0">
                <a:solidFill>
                  <a:schemeClr val="bg1"/>
                </a:solidFill>
              </a:rPr>
              <a:t>Creating</a:t>
            </a:r>
            <a:r>
              <a:rPr lang="fr-FR" dirty="0" smtClean="0">
                <a:solidFill>
                  <a:schemeClr val="bg1"/>
                </a:solidFill>
              </a:rPr>
              <a:t> Web Application</a:t>
            </a:r>
          </a:p>
        </p:txBody>
      </p:sp>
      <p:sp>
        <p:nvSpPr>
          <p:cNvPr id="4099" name="Espace réservé du contenu 2"/>
          <p:cNvSpPr>
            <a:spLocks noGrp="1"/>
          </p:cNvSpPr>
          <p:nvPr>
            <p:ph idx="1"/>
          </p:nvPr>
        </p:nvSpPr>
        <p:spPr>
          <a:xfrm>
            <a:off x="457200" y="2232025"/>
            <a:ext cx="8229600" cy="663575"/>
          </a:xfrm>
        </p:spPr>
        <p:txBody>
          <a:bodyPr/>
          <a:lstStyle/>
          <a:p>
            <a:r>
              <a:rPr lang="en-US" sz="1400" dirty="0" smtClean="0">
                <a:sym typeface="Wingdings" pitchFamily="2" charset="2"/>
              </a:rPr>
              <a:t>We can also test the </a:t>
            </a:r>
            <a:r>
              <a:rPr lang="en-US" sz="1400" dirty="0" err="1" smtClean="0">
                <a:sym typeface="Wingdings" pitchFamily="2" charset="2"/>
              </a:rPr>
              <a:t>CalculatorService</a:t>
            </a:r>
            <a:r>
              <a:rPr lang="en-US" sz="1400" dirty="0" smtClean="0">
                <a:sym typeface="Wingdings" pitchFamily="2" charset="2"/>
              </a:rPr>
              <a:t> class and we are suggested how to include the client-side library to use the remote bean.</a:t>
            </a:r>
            <a:endParaRPr lang="fr-FR" sz="1300" dirty="0" smtClean="0">
              <a:solidFill>
                <a:srgbClr val="0070C0"/>
              </a:solidFill>
            </a:endParaRPr>
          </a:p>
        </p:txBody>
      </p:sp>
      <p:pic>
        <p:nvPicPr>
          <p:cNvPr id="5124" name="Picture 4"/>
          <p:cNvPicPr>
            <a:picLocks noChangeAspect="1" noChangeArrowheads="1"/>
          </p:cNvPicPr>
          <p:nvPr/>
        </p:nvPicPr>
        <p:blipFill>
          <a:blip r:embed="rId3"/>
          <a:srcRect/>
          <a:stretch>
            <a:fillRect/>
          </a:stretch>
        </p:blipFill>
        <p:spPr bwMode="auto">
          <a:xfrm>
            <a:off x="838200" y="3058943"/>
            <a:ext cx="6934200" cy="349425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2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125</Template>
  <TotalTime>639</TotalTime>
  <Words>3934</Words>
  <Application>Microsoft Office PowerPoint</Application>
  <PresentationFormat>On-screen Show (4:3)</PresentationFormat>
  <Paragraphs>310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125</vt:lpstr>
      <vt:lpstr>DWR</vt:lpstr>
      <vt:lpstr>Contents</vt:lpstr>
      <vt:lpstr>What is DWR?</vt:lpstr>
      <vt:lpstr>Architecure</vt:lpstr>
      <vt:lpstr>Architecure</vt:lpstr>
      <vt:lpstr>DWR Features</vt:lpstr>
      <vt:lpstr>DWR Features</vt:lpstr>
      <vt:lpstr>Creating Web Application</vt:lpstr>
      <vt:lpstr>Creating Web Application</vt:lpstr>
      <vt:lpstr>Creating Web Application</vt:lpstr>
      <vt:lpstr>Annotations</vt:lpstr>
      <vt:lpstr>Annotations</vt:lpstr>
      <vt:lpstr>Advanced DWR</vt:lpstr>
      <vt:lpstr>Advanced DWR</vt:lpstr>
      <vt:lpstr>Advanced DWR</vt:lpstr>
      <vt:lpstr>Advanced DWR</vt:lpstr>
      <vt:lpstr>Advanced DWR</vt:lpstr>
      <vt:lpstr>Advanced DWR</vt:lpstr>
      <vt:lpstr>Advanced DWR</vt:lpstr>
      <vt:lpstr>Advanced DWR</vt:lpstr>
      <vt:lpstr>Advanced DWR</vt:lpstr>
      <vt:lpstr>Advanced DWR</vt:lpstr>
      <vt:lpstr>Advanced DWR</vt:lpstr>
      <vt:lpstr>Reverse Ajax</vt:lpstr>
      <vt:lpstr>Reverse Ajax</vt:lpstr>
      <vt:lpstr>Reverse Ajax</vt:lpstr>
      <vt:lpstr>Reverse Ajax</vt:lpstr>
      <vt:lpstr>Reverse Ajax</vt:lpstr>
      <vt:lpstr>Reverse Ajax</vt:lpstr>
      <vt:lpstr>Reverse Ajax</vt:lpstr>
      <vt:lpstr>Reverse Ajax</vt:lpstr>
      <vt:lpstr>Security</vt:lpstr>
      <vt:lpstr>Security</vt:lpstr>
      <vt:lpstr>Security</vt:lpstr>
      <vt:lpstr>Backend Integration</vt:lpstr>
      <vt:lpstr>Backend Integration</vt:lpstr>
      <vt:lpstr>Backend Integration</vt:lpstr>
      <vt:lpstr>Backend Integration</vt:lpstr>
      <vt:lpstr>Backend Integration</vt:lpstr>
      <vt:lpstr>Backend Integration</vt:lpstr>
      <vt:lpstr>Conclusion</vt:lpstr>
      <vt:lpstr>Bibliography</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IONUTZ</dc:creator>
  <cp:lastModifiedBy>IONUTZ</cp:lastModifiedBy>
  <cp:revision>149</cp:revision>
  <dcterms:created xsi:type="dcterms:W3CDTF">2011-12-30T16:37:48Z</dcterms:created>
  <dcterms:modified xsi:type="dcterms:W3CDTF">2012-02-03T11:53:35Z</dcterms:modified>
</cp:coreProperties>
</file>